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77E5EF-B87B-44C8-8BB0-01CC2C79AF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EB6187-29CF-4C28-ADA2-58B774CF75F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A3A2AF-F23A-41B5-AA60-EA3EB78492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D271DA-D49C-4A54-9D96-E4B57CC30C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6518D7-A0D5-45F0-8194-02260CBF79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73FA2B-C93A-4F50-A6C1-91558033D58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3A5124-B558-4181-A3DB-06D548AC31B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Taller 3 y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 rot="355200">
            <a:off x="280080" y="5190120"/>
            <a:ext cx="159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({0..9} )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1121480" y="303300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 rot="277800">
            <a:off x="6453720" y="270324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({a..z}\{p,m}) 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540160" y="44316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5839200" y="44856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8287920" y="46548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0761120" y="53532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271800" y="4462560"/>
            <a:ext cx="72792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947760" y="599004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5699160" y="594936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7664040" y="596772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10380960" y="5870160"/>
            <a:ext cx="642240" cy="61488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976320" y="6089040"/>
            <a:ext cx="587160" cy="5565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2323080" y="2464200"/>
            <a:ext cx="658800" cy="5904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5"/>
          <p:cNvSpPr/>
          <p:nvPr/>
        </p:nvSpPr>
        <p:spPr>
          <a:xfrm>
            <a:off x="2404800" y="2529720"/>
            <a:ext cx="495360" cy="44928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 rot="19026600">
            <a:off x="957960" y="3737880"/>
            <a:ext cx="1445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({0..9} )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 flipH="1" flipV="1" rot="5400000">
            <a:off x="715320" y="2936520"/>
            <a:ext cx="1784160" cy="1429560"/>
          </a:xfrm>
          <a:prstGeom prst="curvedConnector2">
            <a:avLst/>
          </a:prstGeom>
          <a:noFill/>
          <a:ln w="1008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8"/>
          <p:cNvSpPr/>
          <p:nvPr/>
        </p:nvSpPr>
        <p:spPr>
          <a:xfrm rot="18593400">
            <a:off x="310320" y="3246480"/>
            <a:ext cx="1857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)”/”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n)” | ”(”/ ”n(”  | ” ” / ”n”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9"/>
          <p:cNvSpPr/>
          <p:nvPr/>
        </p:nvSpPr>
        <p:spPr>
          <a:xfrm>
            <a:off x="2982240" y="2759400"/>
            <a:ext cx="8224920" cy="3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0"/>
          <p:cNvSpPr/>
          <p:nvPr/>
        </p:nvSpPr>
        <p:spPr>
          <a:xfrm flipH="1" rot="16200000">
            <a:off x="635760" y="4680360"/>
            <a:ext cx="12240" cy="514800"/>
          </a:xfrm>
          <a:prstGeom prst="curvedConnector3">
            <a:avLst>
              <a:gd name="adj1" fmla="val 2442024"/>
            </a:avLst>
          </a:prstGeom>
          <a:noFill/>
          <a:ln w="1008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1"/>
          <p:cNvSpPr/>
          <p:nvPr/>
        </p:nvSpPr>
        <p:spPr>
          <a:xfrm rot="10800000">
            <a:off x="11121480" y="3311280"/>
            <a:ext cx="8235360" cy="365400"/>
          </a:xfrm>
          <a:prstGeom prst="curvedConnector3">
            <a:avLst>
              <a:gd name="adj1" fmla="val 50000"/>
            </a:avLst>
          </a:prstGeom>
          <a:noFill/>
          <a:ln w="1008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2"/>
          <p:cNvSpPr/>
          <p:nvPr/>
        </p:nvSpPr>
        <p:spPr>
          <a:xfrm>
            <a:off x="7750080" y="3287520"/>
            <a:ext cx="2867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3"/>
          <p:cNvSpPr/>
          <p:nvPr/>
        </p:nvSpPr>
        <p:spPr>
          <a:xfrm flipV="1">
            <a:off x="2419560" y="1000080"/>
            <a:ext cx="414000" cy="15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 rot="17259600">
            <a:off x="2252520" y="1504080"/>
            <a:ext cx="608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5"/>
          <p:cNvSpPr/>
          <p:nvPr/>
        </p:nvSpPr>
        <p:spPr>
          <a:xfrm>
            <a:off x="3127680" y="721440"/>
            <a:ext cx="27111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>
            <a:off x="6426720" y="726840"/>
            <a:ext cx="186084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>
            <a:off x="8875080" y="743760"/>
            <a:ext cx="1885680" cy="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8"/>
          <p:cNvSpPr/>
          <p:nvPr/>
        </p:nvSpPr>
        <p:spPr>
          <a:xfrm>
            <a:off x="7125120" y="648720"/>
            <a:ext cx="454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9"/>
          <p:cNvSpPr/>
          <p:nvPr/>
        </p:nvSpPr>
        <p:spPr>
          <a:xfrm>
            <a:off x="4865400" y="635040"/>
            <a:ext cx="454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0"/>
          <p:cNvSpPr/>
          <p:nvPr/>
        </p:nvSpPr>
        <p:spPr>
          <a:xfrm>
            <a:off x="8989560" y="717120"/>
            <a:ext cx="454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1"/>
          <p:cNvSpPr/>
          <p:nvPr/>
        </p:nvSpPr>
        <p:spPr>
          <a:xfrm rot="17892000">
            <a:off x="1593360" y="4729320"/>
            <a:ext cx="411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2"/>
          <p:cNvSpPr/>
          <p:nvPr/>
        </p:nvSpPr>
        <p:spPr>
          <a:xfrm>
            <a:off x="2917080" y="6273720"/>
            <a:ext cx="454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3"/>
          <p:cNvSpPr/>
          <p:nvPr/>
        </p:nvSpPr>
        <p:spPr>
          <a:xfrm>
            <a:off x="4944240" y="6322320"/>
            <a:ext cx="621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4"/>
          <p:cNvSpPr/>
          <p:nvPr/>
        </p:nvSpPr>
        <p:spPr>
          <a:xfrm>
            <a:off x="6700680" y="6238800"/>
            <a:ext cx="706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5"/>
          <p:cNvSpPr/>
          <p:nvPr/>
        </p:nvSpPr>
        <p:spPr>
          <a:xfrm>
            <a:off x="9005040" y="6216120"/>
            <a:ext cx="454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6"/>
          <p:cNvSpPr/>
          <p:nvPr/>
        </p:nvSpPr>
        <p:spPr>
          <a:xfrm flipH="1">
            <a:off x="1269720" y="3054960"/>
            <a:ext cx="1382400" cy="30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7"/>
          <p:cNvSpPr/>
          <p:nvPr/>
        </p:nvSpPr>
        <p:spPr>
          <a:xfrm flipV="1">
            <a:off x="1563480" y="6267600"/>
            <a:ext cx="2383920" cy="9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8"/>
          <p:cNvSpPr/>
          <p:nvPr/>
        </p:nvSpPr>
        <p:spPr>
          <a:xfrm flipV="1">
            <a:off x="4534920" y="6226920"/>
            <a:ext cx="1163880" cy="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9"/>
          <p:cNvSpPr/>
          <p:nvPr/>
        </p:nvSpPr>
        <p:spPr>
          <a:xfrm>
            <a:off x="6286680" y="6227640"/>
            <a:ext cx="13773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0"/>
          <p:cNvSpPr/>
          <p:nvPr/>
        </p:nvSpPr>
        <p:spPr>
          <a:xfrm flipV="1">
            <a:off x="8251560" y="6176880"/>
            <a:ext cx="2129040" cy="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1"/>
          <p:cNvSpPr/>
          <p:nvPr/>
        </p:nvSpPr>
        <p:spPr>
          <a:xfrm>
            <a:off x="3041640" y="918360"/>
            <a:ext cx="8165520" cy="21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2"/>
          <p:cNvSpPr/>
          <p:nvPr/>
        </p:nvSpPr>
        <p:spPr>
          <a:xfrm>
            <a:off x="6132960" y="1005480"/>
            <a:ext cx="5074200" cy="21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3"/>
          <p:cNvSpPr/>
          <p:nvPr/>
        </p:nvSpPr>
        <p:spPr>
          <a:xfrm>
            <a:off x="8581320" y="1022040"/>
            <a:ext cx="2625840" cy="20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4"/>
          <p:cNvSpPr/>
          <p:nvPr/>
        </p:nvSpPr>
        <p:spPr>
          <a:xfrm>
            <a:off x="11054880" y="1091880"/>
            <a:ext cx="152280" cy="20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5"/>
          <p:cNvSpPr/>
          <p:nvPr/>
        </p:nvSpPr>
        <p:spPr>
          <a:xfrm rot="19834200">
            <a:off x="6069600" y="544500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({a..z,0..9}\{e}/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6"/>
          <p:cNvSpPr/>
          <p:nvPr/>
        </p:nvSpPr>
        <p:spPr>
          <a:xfrm rot="1300200">
            <a:off x="8633880" y="208872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({a..z,0..9}\{u}) 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7"/>
          <p:cNvSpPr/>
          <p:nvPr/>
        </p:nvSpPr>
        <p:spPr>
          <a:xfrm rot="2334000">
            <a:off x="9451800" y="2034360"/>
            <a:ext cx="144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({a..z,0..9}\{s}) 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8"/>
          <p:cNvSpPr/>
          <p:nvPr/>
        </p:nvSpPr>
        <p:spPr>
          <a:xfrm rot="969000">
            <a:off x="7717680" y="214128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({a..z,0..9}\{l}  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9"/>
          <p:cNvSpPr/>
          <p:nvPr/>
        </p:nvSpPr>
        <p:spPr>
          <a:xfrm flipV="1">
            <a:off x="1563480" y="3505320"/>
            <a:ext cx="9648720" cy="28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0"/>
          <p:cNvSpPr/>
          <p:nvPr/>
        </p:nvSpPr>
        <p:spPr>
          <a:xfrm flipV="1">
            <a:off x="4449240" y="3507480"/>
            <a:ext cx="6757920" cy="256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1"/>
          <p:cNvSpPr/>
          <p:nvPr/>
        </p:nvSpPr>
        <p:spPr>
          <a:xfrm flipV="1">
            <a:off x="6200640" y="3507480"/>
            <a:ext cx="5006520" cy="25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2"/>
          <p:cNvSpPr/>
          <p:nvPr/>
        </p:nvSpPr>
        <p:spPr>
          <a:xfrm flipV="1">
            <a:off x="7957800" y="3507480"/>
            <a:ext cx="3249360" cy="24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3"/>
          <p:cNvSpPr/>
          <p:nvPr/>
        </p:nvSpPr>
        <p:spPr>
          <a:xfrm flipV="1">
            <a:off x="10675800" y="3507480"/>
            <a:ext cx="531360" cy="238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4"/>
          <p:cNvSpPr/>
          <p:nvPr/>
        </p:nvSpPr>
        <p:spPr>
          <a:xfrm rot="20597400">
            <a:off x="2090880" y="576504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({a..z,0..9}\{i}/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5"/>
          <p:cNvSpPr/>
          <p:nvPr/>
        </p:nvSpPr>
        <p:spPr>
          <a:xfrm rot="20308800">
            <a:off x="4355280" y="554940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({a..z,0..9}\{m}/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6"/>
          <p:cNvSpPr/>
          <p:nvPr/>
        </p:nvSpPr>
        <p:spPr>
          <a:xfrm rot="5208000">
            <a:off x="10516320" y="1897920"/>
            <a:ext cx="144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7"/>
          <p:cNvSpPr/>
          <p:nvPr/>
        </p:nvSpPr>
        <p:spPr>
          <a:xfrm rot="19226400">
            <a:off x="7838640" y="5325480"/>
            <a:ext cx="1177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({a..z,0..9}\{s}/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8"/>
          <p:cNvSpPr/>
          <p:nvPr/>
        </p:nvSpPr>
        <p:spPr>
          <a:xfrm rot="17043600">
            <a:off x="10327320" y="4885200"/>
            <a:ext cx="10108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({a..z,0..9}/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l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9"/>
          <p:cNvSpPr/>
          <p:nvPr/>
        </p:nvSpPr>
        <p:spPr>
          <a:xfrm flipH="1" flipV="1">
            <a:off x="2885760" y="2968560"/>
            <a:ext cx="1147680" cy="31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60"/>
          <p:cNvSpPr/>
          <p:nvPr/>
        </p:nvSpPr>
        <p:spPr>
          <a:xfrm flipH="1" flipV="1">
            <a:off x="2885040" y="2968560"/>
            <a:ext cx="2899080" cy="30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61"/>
          <p:cNvSpPr/>
          <p:nvPr/>
        </p:nvSpPr>
        <p:spPr>
          <a:xfrm flipH="1" flipV="1">
            <a:off x="2885040" y="2939040"/>
            <a:ext cx="4863960" cy="31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62"/>
          <p:cNvSpPr/>
          <p:nvPr/>
        </p:nvSpPr>
        <p:spPr>
          <a:xfrm flipH="1" flipV="1">
            <a:off x="2885760" y="2967840"/>
            <a:ext cx="7588800" cy="29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63"/>
          <p:cNvSpPr/>
          <p:nvPr/>
        </p:nvSpPr>
        <p:spPr>
          <a:xfrm rot="3945000">
            <a:off x="2597040" y="4186440"/>
            <a:ext cx="1749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4"/>
          <p:cNvSpPr/>
          <p:nvPr/>
        </p:nvSpPr>
        <p:spPr>
          <a:xfrm rot="2805600">
            <a:off x="3262680" y="3971160"/>
            <a:ext cx="1749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5"/>
          <p:cNvSpPr/>
          <p:nvPr/>
        </p:nvSpPr>
        <p:spPr>
          <a:xfrm rot="1964400">
            <a:off x="3970800" y="3872880"/>
            <a:ext cx="1749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6"/>
          <p:cNvSpPr/>
          <p:nvPr/>
        </p:nvSpPr>
        <p:spPr>
          <a:xfrm rot="1237200">
            <a:off x="4235760" y="3493800"/>
            <a:ext cx="1749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7"/>
          <p:cNvSpPr/>
          <p:nvPr/>
        </p:nvSpPr>
        <p:spPr>
          <a:xfrm rot="21109200">
            <a:off x="4777200" y="211752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8"/>
          <p:cNvSpPr/>
          <p:nvPr/>
        </p:nvSpPr>
        <p:spPr>
          <a:xfrm rot="20330400">
            <a:off x="3379320" y="172080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9"/>
          <p:cNvSpPr/>
          <p:nvPr/>
        </p:nvSpPr>
        <p:spPr>
          <a:xfrm rot="17217600">
            <a:off x="1899720" y="402048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0"/>
          <p:cNvSpPr/>
          <p:nvPr/>
        </p:nvSpPr>
        <p:spPr>
          <a:xfrm rot="18923400">
            <a:off x="1102320" y="2192400"/>
            <a:ext cx="1857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)”/”)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| ”(”/ ”(”  | ” ” / ””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1"/>
          <p:cNvSpPr/>
          <p:nvPr/>
        </p:nvSpPr>
        <p:spPr>
          <a:xfrm flipH="1">
            <a:off x="2885760" y="1022040"/>
            <a:ext cx="5695200" cy="15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CustomShape 72"/>
          <p:cNvSpPr/>
          <p:nvPr/>
        </p:nvSpPr>
        <p:spPr>
          <a:xfrm rot="20900400">
            <a:off x="6796080" y="109080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3"/>
          <p:cNvSpPr/>
          <p:nvPr/>
        </p:nvSpPr>
        <p:spPr>
          <a:xfrm flipH="1">
            <a:off x="2885040" y="1091880"/>
            <a:ext cx="8168760" cy="145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74"/>
          <p:cNvSpPr/>
          <p:nvPr/>
        </p:nvSpPr>
        <p:spPr>
          <a:xfrm flipH="1">
            <a:off x="2885040" y="1005480"/>
            <a:ext cx="3246840" cy="15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5"/>
          <p:cNvSpPr/>
          <p:nvPr/>
        </p:nvSpPr>
        <p:spPr>
          <a:xfrm flipH="1">
            <a:off x="2885760" y="918360"/>
            <a:ext cx="155520" cy="16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6"/>
          <p:cNvSpPr/>
          <p:nvPr/>
        </p:nvSpPr>
        <p:spPr>
          <a:xfrm rot="16683600">
            <a:off x="2153520" y="1512000"/>
            <a:ext cx="159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v)” 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”(”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”v(”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| 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” ”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/</a:t>
            </a:r>
            <a:r>
              <a:rPr b="0" lang="en-US" sz="1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Symbol"/>
              </a:rPr>
              <a:t> ”v”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7"/>
          <p:cNvSpPr/>
          <p:nvPr/>
        </p:nvSpPr>
        <p:spPr>
          <a:xfrm flipV="1">
            <a:off x="1563480" y="3033000"/>
            <a:ext cx="1353240" cy="33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8"/>
          <p:cNvSpPr/>
          <p:nvPr/>
        </p:nvSpPr>
        <p:spPr>
          <a:xfrm flipH="1" flipV="1" rot="16200000">
            <a:off x="2266200" y="2606400"/>
            <a:ext cx="208440" cy="96120"/>
          </a:xfrm>
          <a:prstGeom prst="curvedConnector4">
            <a:avLst>
              <a:gd name="adj1" fmla="val -150848"/>
              <a:gd name="adj2" fmla="val 336778"/>
            </a:avLst>
          </a:pr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CustomShape 79"/>
          <p:cNvSpPr/>
          <p:nvPr/>
        </p:nvSpPr>
        <p:spPr>
          <a:xfrm flipH="1">
            <a:off x="1000080" y="3054960"/>
            <a:ext cx="1652400" cy="16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8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72320" y="553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de pila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22280" y="29520"/>
            <a:ext cx="5548320" cy="68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function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createAutomaton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: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IPushdownAutomaton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E -&gt;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E -&gt;  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E -&gt;  (+L)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E -&gt;  (*L)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L -&gt;  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1"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//  L -&gt;  L E</a:t>
            </a:r>
            <a:r>
              <a:rPr b="1" lang="en-US" sz="1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Terms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:=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NonTerms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:=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'E'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'L'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Q:=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"F"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Σ:=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Γ:=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'E'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'L'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'$'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'0'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q₀:=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F:=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"F"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M:=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GPushdownAutomaton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Q,Σ,Γ,q₀,F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push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"$E"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"F"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pop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"$"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for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each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x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in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x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pop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x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"v"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")L+("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")L*("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"L"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delta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"q"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changeTop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"L"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"EL"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de pila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Imagen 3" descr=""/>
          <p:cNvPicPr/>
          <p:nvPr/>
        </p:nvPicPr>
        <p:blipFill>
          <a:blip r:embed="rId1"/>
          <a:stretch/>
        </p:blipFill>
        <p:spPr>
          <a:xfrm>
            <a:off x="3683160" y="2717640"/>
            <a:ext cx="6400440" cy="28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424520" y="0"/>
            <a:ext cx="8760240" cy="863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Combinando los 2 autómatas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09960" y="871920"/>
            <a:ext cx="11284920" cy="60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procedure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args: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[])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Lexer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createTransducer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Parser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createAutomaton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//GAutomataFrame.show(Lexer)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//GAutomataFrame.show(Parser)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testParser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Lexer,Parser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procedure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testParser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M: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ITransducer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,P: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IPushdownAutomaton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M es el  analizador léxico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P es el  analizador sintáctico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sc: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java.util.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Scanner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System.$in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"----------------------------”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"Digite la cadena de entrada:”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string:=sc.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nextLine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 "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//Se le agrega un espacio al final para marcar el final de la entrada. El espacio también es un separador.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result:=M.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acceptsString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tokenStream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:=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getOutputString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"Lexicamente la cadena fue:"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result?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"aceptada"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"rechazada"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". Resultado: "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tokenStream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result  then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result:=P.</a:t>
            </a:r>
            <a:r>
              <a:rPr b="0" lang="en-US" sz="14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acceptsString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tokenStream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 parser se le pasa el token stream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"Sintácticamente, la cadena fue "</a:t>
            </a:r>
            <a:r>
              <a:rPr b="0" lang="en-US" sz="14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result?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"aceptada"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"rechazada"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</a:t>
            </a:r>
            <a:r>
              <a:rPr b="0" lang="en-US" sz="1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Lenguaje  lisp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Considere la siguiente gramática para expresiones que pueden ser enteros, variables, sumas, o multiplicaciones à la LISP.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(plus 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(times 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Lexer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analizador lexico lee espacios pero no los exige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espacios son separadrores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cadena (plus (plus ee 3243 ee) 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equivalente a esta (plus(plus ee 3243 ee)4)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Ambas corresponden a esta secuencia de tokens (+(+vnv)n)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 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 cadena (plus (plus ee 3243 ee) 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Es equivalente a esta (plus(plus ee3243 ee)4)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primera corresponde secuencia de tokens (+(+vnv)n)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segunda a esta  (+(+vv)n)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 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 cadena produce un error léxico: cadena (plus (plus ee 3243ee) 4)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Análisis léxico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1160" y="1572840"/>
            <a:ext cx="11252520" cy="4603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Primero se debe hacer el análisis léxico para  obtener los tokens de un stream de caracteres.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Usaremos los siguientes tokens: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para 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para 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para plus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para times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para variable  (cadena alfanúmerica que comienza con letra):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para número   (cadena numérica)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simplicidad, solo se manejan minúsculas.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Suponemos que el espacio es el separador, y para facilidad en el proceso suponemos que la secuencia de caracteres que se está conviertiendo  en tokens, termina en espacio.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ejemplo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 procesar la cadena:   (plus  ab plus1  123 (times  3 4 tim4)), se debe generar la siguiente secuencia de tokens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(+vvn(*nnv))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con respuestas GOLD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82960" y="1464840"/>
            <a:ext cx="10679040" cy="50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function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createTransducer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:</a:t>
            </a:r>
            <a:r>
              <a:rPr b="0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ITransducer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/</a:t>
            </a:r>
            <a:r>
              <a:rPr b="0" lang="en-US" sz="18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/ Analizador léxico: Recibe una cadena de  letras minúsculas,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// dígitos, paréntesis y epacios.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// genera una cadena de {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Q:=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"Id"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"pl"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"plus"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"ti"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        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"times"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"Err"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Σ:=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'0'</a:t>
            </a:r>
            <a:r>
              <a:rPr b="0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‥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'9'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∪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(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'a'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‥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'z'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)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∪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 '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Out:=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'+'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'*'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'v'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'n'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q₀:=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F:=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{</a:t>
            </a:r>
            <a:r>
              <a:rPr b="0" lang="en-US" sz="20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20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GDeterministicTransducer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Q,Σ,Out,q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₀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,F,δ,g,h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con respuestas GOLD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13480" y="1464840"/>
            <a:ext cx="7679160" cy="55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function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δ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q,σ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"Err"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"Err”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∈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{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 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}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'p'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't'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∈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'0'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‥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'9'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∈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'0'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‥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'9'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∈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'a'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‥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'z'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"Err"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'l'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'u'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's'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"plus"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'i'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'm'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'e'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's'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"times"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con respuestas GOLD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58760" y="1464840"/>
            <a:ext cx="6339600" cy="50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function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h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q,σ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var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s: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:=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c0c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ＭＳ 明朝"/>
              </a:rPr>
              <a:t>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∉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{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"Err"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}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and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∈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{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'('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')'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,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 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}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	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enlo Regular"/>
                <a:ea typeface="ＭＳ 明朝"/>
              </a:rPr>
              <a:t>∉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{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' '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}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String.</a:t>
            </a:r>
            <a:r>
              <a:rPr b="0" lang="en-US" sz="1800" spc="-1" strike="noStrike">
                <a:solidFill>
                  <a:srgbClr val="825a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valueOf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σ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)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q==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"I"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q==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"plus"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"+"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q==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"times"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"*"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elseif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q==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"Num"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then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"n"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c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"v"</a:t>
            </a:r>
            <a:r>
              <a:rPr b="0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.SF NS Text"/>
                <a:ea typeface="ＭＳ 明朝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   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else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return</a:t>
            </a:r>
            <a:r>
              <a:rPr b="0" lang="en-US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  </a:t>
            </a:r>
            <a:r>
              <a:rPr b="0" lang="en-US" sz="1600" spc="-1" strike="noStrike">
                <a:solidFill>
                  <a:srgbClr val="00c0c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ＭＳ 明朝"/>
              </a:rPr>
              <a:t>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明朝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8920" y="0"/>
            <a:ext cx="10515240" cy="90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Autómata resultante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Imagen 3" descr=""/>
          <p:cNvPicPr/>
          <p:nvPr/>
        </p:nvPicPr>
        <p:blipFill>
          <a:blip r:embed="rId1"/>
          <a:stretch/>
        </p:blipFill>
        <p:spPr>
          <a:xfrm>
            <a:off x="0" y="752400"/>
            <a:ext cx="11518560" cy="597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la siguiente diapositiva se muestra el  autómata con las transiciones abreviadas.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Application>LibreOffice/5.1.2.2$Linux_X86_64 LibreOffice_project/10m0$Build-2</Application>
  <Words>683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2016-10-17T01:04:15Z</dcterms:created>
  <dc:creator>Silvia Takahashi</dc:creator>
  <dc:description/>
  <dc:language>en-US</dc:language>
  <cp:lastModifiedBy>Silvia Takahashi</cp:lastModifiedBy>
  <dcterms:modified xsi:type="dcterms:W3CDTF">2017-05-05T16:14:54Z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