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5" r:id="rId2"/>
    <p:sldId id="263" r:id="rId3"/>
    <p:sldId id="264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1980"/>
    <a:srgbClr val="6F076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916" y="2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Chart 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cap="all" baseline="0"/>
              <a:t>Chart 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7809152"/>
        <c:axId val="567729536"/>
      </c:barChart>
      <c:valAx>
        <c:axId val="56772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67809152"/>
        <c:crosses val="autoZero"/>
        <c:crossBetween val="between"/>
      </c:valAx>
      <c:catAx>
        <c:axId val="56780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67729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Ventas</a:t>
            </a:r>
            <a:r>
              <a:rPr lang="en-US" sz="1200" baseline="0" dirty="0" smtClean="0"/>
              <a:t> €</a:t>
            </a:r>
            <a:endParaRPr lang="en-US" sz="1200" dirty="0"/>
          </a:p>
        </c:rich>
      </c:tx>
      <c:layout>
        <c:manualLayout>
          <c:xMode val="edge"/>
          <c:yMode val="edge"/>
          <c:x val="0.40137663944461865"/>
          <c:y val="4.527880627775055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759479443750021"/>
          <c:y val="0.15665020318021455"/>
          <c:w val="0.78992270899961059"/>
          <c:h val="0.8027448551244869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 €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Sheet1!$A$3:$A$7</c:f>
              <c:strCache>
                <c:ptCount val="5"/>
                <c:pt idx="0">
                  <c:v>1º</c:v>
                </c:pt>
                <c:pt idx="1">
                  <c:v>2º</c:v>
                </c:pt>
                <c:pt idx="2">
                  <c:v>3º</c:v>
                </c:pt>
                <c:pt idx="3">
                  <c:v>4º</c:v>
                </c:pt>
                <c:pt idx="4">
                  <c:v>5º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-14042.4</c:v>
                </c:pt>
                <c:pt idx="1">
                  <c:v>-12322.48</c:v>
                </c:pt>
                <c:pt idx="2">
                  <c:v>8190.0800000000017</c:v>
                </c:pt>
                <c:pt idx="3">
                  <c:v>63380.160000000003</c:v>
                </c:pt>
                <c:pt idx="4">
                  <c:v>117570.23999999999</c:v>
                </c:pt>
                <c:pt idx="5">
                  <c:v>198855.36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844288"/>
        <c:axId val="484846208"/>
      </c:areaChart>
      <c:catAx>
        <c:axId val="48484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846208"/>
        <c:crosses val="autoZero"/>
        <c:auto val="1"/>
        <c:lblAlgn val="ctr"/>
        <c:lblOffset val="100"/>
        <c:noMultiLvlLbl val="0"/>
      </c:catAx>
      <c:valAx>
        <c:axId val="484846208"/>
        <c:scaling>
          <c:orientation val="minMax"/>
          <c:max val="200000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crossAx val="484844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0.82639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r="17361"/>
        <a:stretch xmlns:a="http://schemas.openxmlformats.org/drawingml/2006/main"/>
      </cdr:blipFill>
      <cdr:spPr>
        <a:xfrm xmlns:a="http://schemas.openxmlformats.org/drawingml/2006/main">
          <a:off x="0" y="0"/>
          <a:ext cx="1853146" cy="3246958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2231-AE34-46D0-A9E7-19EF300803D4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899D2-BBA9-4716-989C-FDEBC156C2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3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6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80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520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908" y="137160"/>
            <a:ext cx="7960738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908" y="845046"/>
            <a:ext cx="7960738" cy="480131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746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9905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244372"/>
            <a:ext cx="8543925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2112" y="6466113"/>
            <a:ext cx="222885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466113"/>
            <a:ext cx="3343275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 smtClean="0"/>
              <a:t>större - a multipurpose PowerPoint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5038" y="6466113"/>
            <a:ext cx="222885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392112" y="1406667"/>
            <a:ext cx="2146301" cy="311751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392112" y="5053308"/>
            <a:ext cx="2146301" cy="1130483"/>
          </a:xfrm>
        </p:spPr>
        <p:txBody>
          <a:bodyPr>
            <a:normAutofit/>
          </a:bodyPr>
          <a:lstStyle>
            <a:lvl1pPr marL="0" indent="0" algn="just">
              <a:buNone/>
              <a:defRPr sz="1600">
                <a:solidFill>
                  <a:srgbClr val="47464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92112" y="4568015"/>
            <a:ext cx="2146300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ctr">
              <a:buNone/>
              <a:defRPr lang="en-US" sz="1800" b="1" cap="all" baseline="0">
                <a:solidFill>
                  <a:srgbClr val="47464B"/>
                </a:solidFill>
              </a:defRPr>
            </a:lvl1pPr>
          </a:lstStyle>
          <a:p>
            <a:pPr marL="0" lvl="0" indent="0"/>
            <a:r>
              <a:rPr lang="en-US" smtClean="0"/>
              <a:t>Insert some title here</a:t>
            </a:r>
            <a:endParaRPr lang="en-US"/>
          </a:p>
        </p:txBody>
      </p:sp>
      <p:sp>
        <p:nvSpPr>
          <p:cNvPr id="25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2717271" y="1425678"/>
            <a:ext cx="2146301" cy="3117518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Text Placeholder 2"/>
          <p:cNvSpPr>
            <a:spLocks noGrp="1"/>
          </p:cNvSpPr>
          <p:nvPr>
            <p:ph type="body" idx="17"/>
          </p:nvPr>
        </p:nvSpPr>
        <p:spPr>
          <a:xfrm>
            <a:off x="2717271" y="5072319"/>
            <a:ext cx="2146301" cy="1130483"/>
          </a:xfrm>
        </p:spPr>
        <p:txBody>
          <a:bodyPr>
            <a:normAutofit/>
          </a:bodyPr>
          <a:lstStyle>
            <a:lvl1pPr marL="0" indent="0" algn="just">
              <a:buNone/>
              <a:defRPr sz="1600">
                <a:solidFill>
                  <a:srgbClr val="47464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717271" y="4587026"/>
            <a:ext cx="2146300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ctr">
              <a:buNone/>
              <a:defRPr lang="en-US" sz="1800" b="1" cap="all" baseline="0">
                <a:solidFill>
                  <a:srgbClr val="47464B"/>
                </a:solidFill>
              </a:defRPr>
            </a:lvl1pPr>
          </a:lstStyle>
          <a:p>
            <a:pPr marL="0" lvl="0" indent="0"/>
            <a:r>
              <a:rPr lang="en-US" smtClean="0"/>
              <a:t>Insert some title here</a:t>
            </a:r>
            <a:endParaRPr lang="en-US"/>
          </a:p>
        </p:txBody>
      </p:sp>
      <p:sp>
        <p:nvSpPr>
          <p:cNvPr id="34" name="Chart Placeholder 8"/>
          <p:cNvSpPr>
            <a:spLocks noGrp="1"/>
          </p:cNvSpPr>
          <p:nvPr>
            <p:ph type="chart" sz="quarter" idx="19"/>
          </p:nvPr>
        </p:nvSpPr>
        <p:spPr>
          <a:xfrm>
            <a:off x="5042430" y="1425678"/>
            <a:ext cx="2146301" cy="3117518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Text Placeholder 2"/>
          <p:cNvSpPr>
            <a:spLocks noGrp="1"/>
          </p:cNvSpPr>
          <p:nvPr>
            <p:ph type="body" idx="20"/>
          </p:nvPr>
        </p:nvSpPr>
        <p:spPr>
          <a:xfrm>
            <a:off x="5042430" y="5072319"/>
            <a:ext cx="2146301" cy="1130483"/>
          </a:xfrm>
        </p:spPr>
        <p:txBody>
          <a:bodyPr>
            <a:normAutofit/>
          </a:bodyPr>
          <a:lstStyle>
            <a:lvl1pPr marL="0" indent="0" algn="just">
              <a:buNone/>
              <a:defRPr sz="1600">
                <a:solidFill>
                  <a:srgbClr val="47464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5042429" y="4587026"/>
            <a:ext cx="2146300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ctr">
              <a:buNone/>
              <a:defRPr lang="en-US" sz="1800" b="1" cap="all" baseline="0">
                <a:solidFill>
                  <a:srgbClr val="47464B"/>
                </a:solidFill>
              </a:defRPr>
            </a:lvl1pPr>
          </a:lstStyle>
          <a:p>
            <a:pPr marL="0" lvl="0" indent="0"/>
            <a:r>
              <a:rPr lang="en-US" smtClean="0"/>
              <a:t>Insert some title here</a:t>
            </a:r>
            <a:endParaRPr lang="en-US"/>
          </a:p>
        </p:txBody>
      </p:sp>
      <p:sp>
        <p:nvSpPr>
          <p:cNvPr id="37" name="Chart Placeholder 8"/>
          <p:cNvSpPr>
            <a:spLocks noGrp="1"/>
          </p:cNvSpPr>
          <p:nvPr>
            <p:ph type="chart" sz="quarter" idx="22"/>
          </p:nvPr>
        </p:nvSpPr>
        <p:spPr>
          <a:xfrm>
            <a:off x="7367588" y="1425678"/>
            <a:ext cx="2146301" cy="3117518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ph type="body" idx="23"/>
          </p:nvPr>
        </p:nvSpPr>
        <p:spPr>
          <a:xfrm>
            <a:off x="7367588" y="5072319"/>
            <a:ext cx="2146301" cy="1130483"/>
          </a:xfrm>
        </p:spPr>
        <p:txBody>
          <a:bodyPr>
            <a:normAutofit/>
          </a:bodyPr>
          <a:lstStyle>
            <a:lvl1pPr marL="0" indent="0" algn="just">
              <a:buNone/>
              <a:defRPr sz="1600">
                <a:solidFill>
                  <a:srgbClr val="47464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7367588" y="4587026"/>
            <a:ext cx="2146300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ctr">
              <a:buNone/>
              <a:defRPr lang="en-US" sz="1800" b="1" cap="all" baseline="0">
                <a:solidFill>
                  <a:srgbClr val="47464B"/>
                </a:solidFill>
              </a:defRPr>
            </a:lvl1pPr>
          </a:lstStyle>
          <a:p>
            <a:pPr marL="0" lvl="0" indent="0"/>
            <a:r>
              <a:rPr lang="en-US" smtClean="0"/>
              <a:t>Insert some title here</a:t>
            </a:r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6766560"/>
            <a:ext cx="9906000" cy="91440"/>
            <a:chOff x="0" y="4480421"/>
            <a:chExt cx="12192000" cy="9144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92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5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8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71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6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02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9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8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69D3-15B6-48C4-9925-1B335589F252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3156-A1C0-43AD-A2F5-403D0A9E7C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62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3.xml"/><Relationship Id="rId5" Type="http://schemas.openxmlformats.org/officeDocument/2006/relationships/image" Target="../media/image2.jpeg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rgaritaneir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hyperlink" Target="https://www.linkedin.com/in/margaritaneir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ahnschrift" panose="020B0502040204020203" pitchFamily="34" charset="0"/>
              </a:rPr>
              <a:t>MODELO FINANCIERO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17" name="Chart Placeholder 16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4285930791"/>
              </p:ext>
            </p:extLst>
          </p:nvPr>
        </p:nvGraphicFramePr>
        <p:xfrm>
          <a:off x="247259" y="1368103"/>
          <a:ext cx="1789771" cy="3246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Placeholder 21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2087421719"/>
              </p:ext>
            </p:extLst>
          </p:nvPr>
        </p:nvGraphicFramePr>
        <p:xfrm>
          <a:off x="2717701" y="1425575"/>
          <a:ext cx="2146300" cy="311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idx="20"/>
          </p:nvPr>
        </p:nvSpPr>
        <p:spPr>
          <a:xfrm>
            <a:off x="353086" y="4707802"/>
            <a:ext cx="5477346" cy="2150198"/>
          </a:xfrm>
        </p:spPr>
        <p:txBody>
          <a:bodyPr>
            <a:normAutofit/>
          </a:bodyPr>
          <a:lstStyle/>
          <a:p>
            <a:r>
              <a:rPr lang="es-ES" sz="1400" dirty="0">
                <a:latin typeface="Bahnschrift" panose="020B0502040204020203" pitchFamily="34" charset="0"/>
              </a:rPr>
              <a:t>España muestra una alta dependencia de terceros países a la hora de satisfacer la demanda de bienes y equipos sanitarios, tanto para evitar la propagación del virus SARS-CoV-2 como hacer frente a la enfermedad asociada COVID-19. En particular, la dependencia de </a:t>
            </a:r>
            <a:r>
              <a:rPr lang="es-ES" sz="1400" i="1" dirty="0">
                <a:latin typeface="Bahnschrift" panose="020B0502040204020203" pitchFamily="34" charset="0"/>
              </a:rPr>
              <a:t>equipos médicos esenciales</a:t>
            </a:r>
            <a:r>
              <a:rPr lang="es-ES" sz="1400" dirty="0">
                <a:latin typeface="Bahnschrift" panose="020B0502040204020203" pitchFamily="34" charset="0"/>
              </a:rPr>
              <a:t> es mayor que la de </a:t>
            </a:r>
            <a:r>
              <a:rPr lang="es-ES" sz="1400" i="1" dirty="0">
                <a:latin typeface="Bahnschrift" panose="020B0502040204020203" pitchFamily="34" charset="0"/>
              </a:rPr>
              <a:t>equipos de protección individual</a:t>
            </a:r>
            <a:r>
              <a:rPr lang="es-ES" sz="1400" dirty="0">
                <a:latin typeface="Bahnschrift" panose="020B0502040204020203" pitchFamily="34" charset="0"/>
              </a:rPr>
              <a:t>. Sin embargo, la estructura de proveedores de equipos médicos es más cercana a nuestro entorno y por tanto más fiable que la de bienes de protección. 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23"/>
          </p:nvPr>
        </p:nvSpPr>
        <p:spPr>
          <a:xfrm>
            <a:off x="6337426" y="1901228"/>
            <a:ext cx="3286407" cy="1124276"/>
          </a:xfrm>
        </p:spPr>
        <p:txBody>
          <a:bodyPr>
            <a:norm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an </a:t>
            </a:r>
            <a:r>
              <a:rPr lang="en-US" dirty="0" err="1"/>
              <a:t>dictas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appellantur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has commune </a:t>
            </a:r>
            <a:r>
              <a:rPr lang="en-US" dirty="0" err="1"/>
              <a:t>accommodare</a:t>
            </a:r>
            <a:r>
              <a:rPr lang="en-US" dirty="0"/>
              <a:t>. Mea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corrumpit</a:t>
            </a:r>
            <a:r>
              <a:rPr lang="en-US" dirty="0"/>
              <a:t> </a:t>
            </a:r>
            <a:r>
              <a:rPr lang="en-US" dirty="0" err="1"/>
              <a:t>gloriatur</a:t>
            </a:r>
            <a:r>
              <a:rPr lang="en-US" dirty="0"/>
              <a:t> at </a:t>
            </a:r>
            <a:r>
              <a:rPr lang="en-US" dirty="0" err="1"/>
              <a:t>ludus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6255945" y="1342345"/>
            <a:ext cx="3087231" cy="341632"/>
          </a:xfrm>
        </p:spPr>
        <p:txBody>
          <a:bodyPr/>
          <a:lstStyle/>
          <a:p>
            <a:r>
              <a:rPr lang="en-US" dirty="0" smtClean="0"/>
              <a:t>Prevision</a:t>
            </a:r>
            <a:endParaRPr lang="en-US" dirty="0"/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18" y="1457608"/>
            <a:ext cx="4371873" cy="2563363"/>
          </a:xfrm>
          <a:prstGeom prst="rect">
            <a:avLst/>
          </a:prstGeom>
        </p:spPr>
      </p:pic>
      <p:graphicFrame>
        <p:nvGraphicFramePr>
          <p:cNvPr id="30" name="Chart Placeholder 20"/>
          <p:cNvGraphicFramePr>
            <a:graphicFrameLocks noGrp="1"/>
          </p:cNvGraphicFramePr>
          <p:nvPr>
            <p:ph type="chart" sz="quarter" idx="22"/>
            <p:extLst>
              <p:ext uri="{D42A27DB-BD31-4B8C-83A1-F6EECF244321}">
                <p14:modId xmlns:p14="http://schemas.microsoft.com/office/powerpoint/2010/main" val="2377871722"/>
              </p:ext>
            </p:extLst>
          </p:nvPr>
        </p:nvGraphicFramePr>
        <p:xfrm>
          <a:off x="6089524" y="3648547"/>
          <a:ext cx="3724432" cy="296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219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9B9F9E49-7A0D-4118-AC54-CE9443BE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" y="-29159"/>
            <a:ext cx="9906000" cy="6598725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3" y="1920448"/>
            <a:ext cx="1988944" cy="2400361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30" y="1901785"/>
            <a:ext cx="1988819" cy="2419024"/>
          </a:xfrm>
          <a:prstGeom prst="rect">
            <a:avLst/>
          </a:prstGeom>
        </p:spPr>
      </p:pic>
      <p:pic>
        <p:nvPicPr>
          <p:cNvPr id="37" name="3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73" y="1915156"/>
            <a:ext cx="1980952" cy="2438095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xmlns="" id="{0FCA7C47-88E5-4371-A90F-2EDFDD488A84}"/>
              </a:ext>
            </a:extLst>
          </p:cNvPr>
          <p:cNvSpPr txBox="1">
            <a:spLocks/>
          </p:cNvSpPr>
          <p:nvPr/>
        </p:nvSpPr>
        <p:spPr>
          <a:xfrm>
            <a:off x="506908" y="137160"/>
            <a:ext cx="7960738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Bahnschrift" panose="020B0502040204020203" pitchFamily="34" charset="0"/>
              </a:rPr>
              <a:t>Meet the Team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xmlns="" id="{8D88DA01-92D8-4F05-B7BD-65B4C79F3973}"/>
              </a:ext>
            </a:extLst>
          </p:cNvPr>
          <p:cNvSpPr/>
          <p:nvPr/>
        </p:nvSpPr>
        <p:spPr>
          <a:xfrm>
            <a:off x="719033" y="3873493"/>
            <a:ext cx="1564318" cy="489934"/>
          </a:xfrm>
          <a:custGeom>
            <a:avLst/>
            <a:gdLst>
              <a:gd name="connsiteX0" fmla="*/ 0 w 2005080"/>
              <a:gd name="connsiteY0" fmla="*/ 0 h 523220"/>
              <a:gd name="connsiteX1" fmla="*/ 2005080 w 2005080"/>
              <a:gd name="connsiteY1" fmla="*/ 0 h 523220"/>
              <a:gd name="connsiteX2" fmla="*/ 1946952 w 2005080"/>
              <a:gd name="connsiteY2" fmla="*/ 77748 h 523220"/>
              <a:gd name="connsiteX3" fmla="*/ 1002540 w 2005080"/>
              <a:gd name="connsiteY3" fmla="*/ 523220 h 523220"/>
              <a:gd name="connsiteX4" fmla="*/ 58128 w 2005080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80" h="523220">
                <a:moveTo>
                  <a:pt x="0" y="0"/>
                </a:moveTo>
                <a:lnTo>
                  <a:pt x="2005080" y="0"/>
                </a:lnTo>
                <a:lnTo>
                  <a:pt x="1946952" y="77748"/>
                </a:lnTo>
                <a:cubicBezTo>
                  <a:pt x="1722473" y="349809"/>
                  <a:pt x="1382754" y="523220"/>
                  <a:pt x="1002540" y="523220"/>
                </a:cubicBezTo>
                <a:cubicBezTo>
                  <a:pt x="622327" y="523220"/>
                  <a:pt x="282607" y="349809"/>
                  <a:pt x="58128" y="77748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Fernando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Álvarez</a:t>
            </a:r>
            <a:endParaRPr lang="en-US" sz="1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Freeform: Shape 25">
            <a:extLst>
              <a:ext uri="{FF2B5EF4-FFF2-40B4-BE49-F238E27FC236}">
                <a16:creationId xmlns:a16="http://schemas.microsoft.com/office/drawing/2014/main" xmlns="" id="{A256C3E6-E8F5-40DE-9B0C-9EF72E3BDDA5}"/>
              </a:ext>
            </a:extLst>
          </p:cNvPr>
          <p:cNvSpPr/>
          <p:nvPr/>
        </p:nvSpPr>
        <p:spPr>
          <a:xfrm>
            <a:off x="2987874" y="3840207"/>
            <a:ext cx="1629127" cy="523220"/>
          </a:xfrm>
          <a:custGeom>
            <a:avLst/>
            <a:gdLst>
              <a:gd name="connsiteX0" fmla="*/ 0 w 2005079"/>
              <a:gd name="connsiteY0" fmla="*/ 0 h 523220"/>
              <a:gd name="connsiteX1" fmla="*/ 2005079 w 2005079"/>
              <a:gd name="connsiteY1" fmla="*/ 0 h 523220"/>
              <a:gd name="connsiteX2" fmla="*/ 1946951 w 2005079"/>
              <a:gd name="connsiteY2" fmla="*/ 77748 h 523220"/>
              <a:gd name="connsiteX3" fmla="*/ 1002539 w 2005079"/>
              <a:gd name="connsiteY3" fmla="*/ 523220 h 523220"/>
              <a:gd name="connsiteX4" fmla="*/ 58127 w 2005079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79" h="523220">
                <a:moveTo>
                  <a:pt x="0" y="0"/>
                </a:moveTo>
                <a:lnTo>
                  <a:pt x="2005079" y="0"/>
                </a:lnTo>
                <a:lnTo>
                  <a:pt x="1946951" y="77748"/>
                </a:lnTo>
                <a:cubicBezTo>
                  <a:pt x="1722472" y="349809"/>
                  <a:pt x="1382753" y="523220"/>
                  <a:pt x="1002539" y="523220"/>
                </a:cubicBezTo>
                <a:cubicBezTo>
                  <a:pt x="622326" y="523220"/>
                  <a:pt x="282606" y="349809"/>
                  <a:pt x="58127" y="77748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Julio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Martine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z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xmlns="" id="{B5E2C0D7-160D-4565-9A57-4172C3766793}"/>
              </a:ext>
            </a:extLst>
          </p:cNvPr>
          <p:cNvSpPr/>
          <p:nvPr/>
        </p:nvSpPr>
        <p:spPr>
          <a:xfrm>
            <a:off x="506783" y="5171614"/>
            <a:ext cx="1988819" cy="101566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200" dirty="0">
                <a:solidFill>
                  <a:srgbClr val="7B8898"/>
                </a:solidFill>
              </a:rPr>
              <a:t>Lorem ipsum dolor sit </a:t>
            </a:r>
            <a:r>
              <a:rPr lang="en-US" sz="1200" dirty="0" err="1">
                <a:solidFill>
                  <a:srgbClr val="7B8898"/>
                </a:solidFill>
              </a:rPr>
              <a:t>amet</a:t>
            </a:r>
            <a:r>
              <a:rPr lang="en-US" sz="1200" dirty="0">
                <a:solidFill>
                  <a:srgbClr val="7B8898"/>
                </a:solidFill>
              </a:rPr>
              <a:t>, </a:t>
            </a:r>
            <a:r>
              <a:rPr lang="en-US" sz="1200" dirty="0" err="1">
                <a:solidFill>
                  <a:srgbClr val="7B8898"/>
                </a:solidFill>
              </a:rPr>
              <a:t>consectetur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adipiscing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elit</a:t>
            </a:r>
            <a:r>
              <a:rPr lang="en-US" sz="1200" dirty="0">
                <a:solidFill>
                  <a:srgbClr val="7B8898"/>
                </a:solidFill>
              </a:rPr>
              <a:t>, sed do </a:t>
            </a:r>
            <a:r>
              <a:rPr lang="en-US" sz="1200" dirty="0" err="1">
                <a:solidFill>
                  <a:srgbClr val="7B8898"/>
                </a:solidFill>
              </a:rPr>
              <a:t>eiusmod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tempor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incididunt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ut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labore</a:t>
            </a:r>
            <a:r>
              <a:rPr lang="en-US" sz="1200" dirty="0">
                <a:solidFill>
                  <a:srgbClr val="7B8898"/>
                </a:solidFill>
              </a:rPr>
              <a:t> et dolore magna </a:t>
            </a:r>
            <a:r>
              <a:rPr lang="en-US" sz="1200" dirty="0" err="1">
                <a:solidFill>
                  <a:srgbClr val="7B8898"/>
                </a:solidFill>
              </a:rPr>
              <a:t>aliqua</a:t>
            </a:r>
            <a:r>
              <a:rPr lang="en-US" sz="1200" dirty="0">
                <a:solidFill>
                  <a:srgbClr val="7B8898"/>
                </a:solidFill>
              </a:rPr>
              <a:t>.</a:t>
            </a:r>
          </a:p>
        </p:txBody>
      </p:sp>
      <p:sp>
        <p:nvSpPr>
          <p:cNvPr id="45" name="Rectangle 52">
            <a:extLst>
              <a:ext uri="{FF2B5EF4-FFF2-40B4-BE49-F238E27FC236}">
                <a16:creationId xmlns:a16="http://schemas.microsoft.com/office/drawing/2014/main" xmlns="" id="{28F4C305-515C-438C-B50B-A558449E70ED}"/>
              </a:ext>
            </a:extLst>
          </p:cNvPr>
          <p:cNvSpPr/>
          <p:nvPr/>
        </p:nvSpPr>
        <p:spPr>
          <a:xfrm>
            <a:off x="2808029" y="5171614"/>
            <a:ext cx="1988819" cy="101566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200" dirty="0">
                <a:solidFill>
                  <a:srgbClr val="7B8898"/>
                </a:solidFill>
              </a:rPr>
              <a:t>Lorem ipsum dolor sit </a:t>
            </a:r>
            <a:r>
              <a:rPr lang="en-US" sz="1200" dirty="0" err="1">
                <a:solidFill>
                  <a:srgbClr val="7B8898"/>
                </a:solidFill>
              </a:rPr>
              <a:t>amet</a:t>
            </a:r>
            <a:r>
              <a:rPr lang="en-US" sz="1200" dirty="0">
                <a:solidFill>
                  <a:srgbClr val="7B8898"/>
                </a:solidFill>
              </a:rPr>
              <a:t>, </a:t>
            </a:r>
            <a:r>
              <a:rPr lang="en-US" sz="1200" dirty="0" err="1">
                <a:solidFill>
                  <a:srgbClr val="7B8898"/>
                </a:solidFill>
              </a:rPr>
              <a:t>consectetur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adipiscing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elit</a:t>
            </a:r>
            <a:r>
              <a:rPr lang="en-US" sz="1200" dirty="0">
                <a:solidFill>
                  <a:srgbClr val="7B8898"/>
                </a:solidFill>
              </a:rPr>
              <a:t>, sed do </a:t>
            </a:r>
            <a:r>
              <a:rPr lang="en-US" sz="1200" dirty="0" err="1">
                <a:solidFill>
                  <a:srgbClr val="7B8898"/>
                </a:solidFill>
              </a:rPr>
              <a:t>eiusmod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tempor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incididunt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ut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labore</a:t>
            </a:r>
            <a:r>
              <a:rPr lang="en-US" sz="1200" dirty="0">
                <a:solidFill>
                  <a:srgbClr val="7B8898"/>
                </a:solidFill>
              </a:rPr>
              <a:t> et dolore magna </a:t>
            </a:r>
            <a:r>
              <a:rPr lang="en-US" sz="1200" dirty="0" err="1">
                <a:solidFill>
                  <a:srgbClr val="7B8898"/>
                </a:solidFill>
              </a:rPr>
              <a:t>aliqua</a:t>
            </a:r>
            <a:r>
              <a:rPr lang="en-US" sz="1200" dirty="0">
                <a:solidFill>
                  <a:srgbClr val="7B8898"/>
                </a:solidFill>
              </a:rPr>
              <a:t>.</a:t>
            </a:r>
          </a:p>
        </p:txBody>
      </p:sp>
      <p:sp>
        <p:nvSpPr>
          <p:cNvPr id="46" name="Rectangle 53">
            <a:extLst>
              <a:ext uri="{FF2B5EF4-FFF2-40B4-BE49-F238E27FC236}">
                <a16:creationId xmlns:a16="http://schemas.microsoft.com/office/drawing/2014/main" xmlns="" id="{E3FE0EE8-CB01-4DAB-A9CD-FB325F295BA3}"/>
              </a:ext>
            </a:extLst>
          </p:cNvPr>
          <p:cNvSpPr/>
          <p:nvPr/>
        </p:nvSpPr>
        <p:spPr>
          <a:xfrm>
            <a:off x="5109150" y="5448612"/>
            <a:ext cx="1988819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dirty="0" smtClean="0">
                <a:solidFill>
                  <a:schemeClr val="tx1">
                    <a:lumMod val="75000"/>
                  </a:schemeClr>
                </a:solidFill>
                <a:hlinkClick r:id="rId6"/>
              </a:rPr>
              <a:t>linkedin.com/in/</a:t>
            </a:r>
            <a:r>
              <a:rPr lang="es-ES" sz="1200" dirty="0" err="1" smtClean="0">
                <a:solidFill>
                  <a:schemeClr val="tx1">
                    <a:lumMod val="75000"/>
                  </a:schemeClr>
                </a:solidFill>
                <a:hlinkClick r:id="rId6"/>
              </a:rPr>
              <a:t>margaritaneira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7" name="Rectangle 54">
            <a:extLst>
              <a:ext uri="{FF2B5EF4-FFF2-40B4-BE49-F238E27FC236}">
                <a16:creationId xmlns:a16="http://schemas.microsoft.com/office/drawing/2014/main" xmlns="" id="{261F46D1-EEEB-49BB-9D8B-69E1C7F558FD}"/>
              </a:ext>
            </a:extLst>
          </p:cNvPr>
          <p:cNvSpPr/>
          <p:nvPr/>
        </p:nvSpPr>
        <p:spPr>
          <a:xfrm>
            <a:off x="7410273" y="5171614"/>
            <a:ext cx="1988819" cy="83099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200" dirty="0">
                <a:solidFill>
                  <a:srgbClr val="7B8898"/>
                </a:solidFill>
              </a:rPr>
              <a:t>Lorem ipsum dolor sit </a:t>
            </a:r>
            <a:r>
              <a:rPr lang="en-US" sz="1200" dirty="0" err="1">
                <a:solidFill>
                  <a:srgbClr val="7B8898"/>
                </a:solidFill>
              </a:rPr>
              <a:t>amet</a:t>
            </a:r>
            <a:r>
              <a:rPr lang="en-US" sz="1200" dirty="0">
                <a:solidFill>
                  <a:srgbClr val="7B8898"/>
                </a:solidFill>
              </a:rPr>
              <a:t>, </a:t>
            </a:r>
            <a:r>
              <a:rPr lang="en-US" sz="1200" dirty="0" err="1">
                <a:solidFill>
                  <a:srgbClr val="7B8898"/>
                </a:solidFill>
              </a:rPr>
              <a:t>consectetur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adipiscing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elit</a:t>
            </a:r>
            <a:r>
              <a:rPr lang="en-US" sz="1200" dirty="0">
                <a:solidFill>
                  <a:srgbClr val="7B8898"/>
                </a:solidFill>
              </a:rPr>
              <a:t>, sed do </a:t>
            </a:r>
            <a:r>
              <a:rPr lang="en-US" sz="1200" dirty="0" err="1">
                <a:solidFill>
                  <a:srgbClr val="7B8898"/>
                </a:solidFill>
              </a:rPr>
              <a:t>eiusmod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tempor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incididunt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ut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labore</a:t>
            </a:r>
            <a:r>
              <a:rPr lang="en-US" sz="1200" dirty="0">
                <a:solidFill>
                  <a:srgbClr val="7B8898"/>
                </a:solidFill>
              </a:rPr>
              <a:t> et dolore magna </a:t>
            </a:r>
            <a:r>
              <a:rPr lang="en-US" sz="1200" dirty="0" err="1" smtClean="0">
                <a:solidFill>
                  <a:srgbClr val="7B8898"/>
                </a:solidFill>
              </a:rPr>
              <a:t>aliqa</a:t>
            </a:r>
            <a:r>
              <a:rPr lang="en-US" sz="1200" dirty="0">
                <a:solidFill>
                  <a:srgbClr val="7B8898"/>
                </a:solidFill>
              </a:rPr>
              <a:t>.</a:t>
            </a:r>
          </a:p>
        </p:txBody>
      </p:sp>
      <p:sp>
        <p:nvSpPr>
          <p:cNvPr id="48" name="Rectangle 33">
            <a:extLst>
              <a:ext uri="{FF2B5EF4-FFF2-40B4-BE49-F238E27FC236}">
                <a16:creationId xmlns:a16="http://schemas.microsoft.com/office/drawing/2014/main" xmlns="" id="{E29A3B61-8303-480A-8C93-43D5843DD34F}"/>
              </a:ext>
            </a:extLst>
          </p:cNvPr>
          <p:cNvSpPr/>
          <p:nvPr/>
        </p:nvSpPr>
        <p:spPr>
          <a:xfrm>
            <a:off x="506908" y="4648393"/>
            <a:ext cx="1988819" cy="52322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dirty="0" smtClean="0">
                <a:solidFill>
                  <a:schemeClr val="tx2"/>
                </a:solidFill>
              </a:rPr>
              <a:t>Co-Founder</a:t>
            </a:r>
            <a:endParaRPr lang="en-US" sz="1400" b="1" cap="all" dirty="0">
              <a:solidFill>
                <a:schemeClr val="tx2"/>
              </a:solidFill>
            </a:endParaRP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xmlns="" id="{BCF666F5-2E36-4CA3-9654-988C485CF353}"/>
              </a:ext>
            </a:extLst>
          </p:cNvPr>
          <p:cNvSpPr/>
          <p:nvPr/>
        </p:nvSpPr>
        <p:spPr>
          <a:xfrm>
            <a:off x="2808030" y="4648393"/>
            <a:ext cx="1988819" cy="52322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dirty="0" smtClean="0">
                <a:solidFill>
                  <a:schemeClr val="tx2"/>
                </a:solidFill>
              </a:rPr>
              <a:t>Co-Founder</a:t>
            </a:r>
            <a:endParaRPr lang="en-US" sz="1400" b="1" cap="all" dirty="0">
              <a:solidFill>
                <a:schemeClr val="tx2"/>
              </a:solidFill>
            </a:endParaRP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xmlns="" id="{DF517AFD-24A2-4F15-BE68-99ADCF8EAB79}"/>
              </a:ext>
            </a:extLst>
          </p:cNvPr>
          <p:cNvSpPr/>
          <p:nvPr/>
        </p:nvSpPr>
        <p:spPr>
          <a:xfrm>
            <a:off x="5109151" y="4648393"/>
            <a:ext cx="1988819" cy="52322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dirty="0" smtClean="0">
                <a:solidFill>
                  <a:schemeClr val="tx2"/>
                </a:solidFill>
              </a:rPr>
              <a:t>Co-Founder</a:t>
            </a:r>
            <a:endParaRPr lang="en-US" sz="1400" b="1" cap="all" dirty="0">
              <a:solidFill>
                <a:schemeClr val="tx2"/>
              </a:solidFill>
            </a:endParaRPr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xmlns="" id="{779769D5-2167-412A-9694-35A65572A96F}"/>
              </a:ext>
            </a:extLst>
          </p:cNvPr>
          <p:cNvSpPr/>
          <p:nvPr/>
        </p:nvSpPr>
        <p:spPr>
          <a:xfrm>
            <a:off x="7410273" y="4648393"/>
            <a:ext cx="1988819" cy="52322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dirty="0">
                <a:solidFill>
                  <a:schemeClr val="tx2"/>
                </a:solidFill>
              </a:rPr>
              <a:t>Co-Founder</a:t>
            </a:r>
            <a:endParaRPr lang="en-US" sz="1400" b="1" cap="all" dirty="0">
              <a:solidFill>
                <a:schemeClr val="tx2"/>
              </a:solidFill>
            </a:endParaRPr>
          </a:p>
        </p:txBody>
      </p:sp>
      <p:sp>
        <p:nvSpPr>
          <p:cNvPr id="52" name="Freeform: Shape 31">
            <a:extLst>
              <a:ext uri="{FF2B5EF4-FFF2-40B4-BE49-F238E27FC236}">
                <a16:creationId xmlns:a16="http://schemas.microsoft.com/office/drawing/2014/main" xmlns="" id="{604031B1-9136-4CBA-BDBB-1A1F8B8D93EF}"/>
              </a:ext>
            </a:extLst>
          </p:cNvPr>
          <p:cNvSpPr/>
          <p:nvPr/>
        </p:nvSpPr>
        <p:spPr>
          <a:xfrm>
            <a:off x="7590119" y="3840207"/>
            <a:ext cx="1629128" cy="523220"/>
          </a:xfrm>
          <a:custGeom>
            <a:avLst/>
            <a:gdLst>
              <a:gd name="connsiteX0" fmla="*/ 0 w 2005080"/>
              <a:gd name="connsiteY0" fmla="*/ 0 h 523220"/>
              <a:gd name="connsiteX1" fmla="*/ 2005080 w 2005080"/>
              <a:gd name="connsiteY1" fmla="*/ 0 h 523220"/>
              <a:gd name="connsiteX2" fmla="*/ 1946952 w 2005080"/>
              <a:gd name="connsiteY2" fmla="*/ 77748 h 523220"/>
              <a:gd name="connsiteX3" fmla="*/ 1002540 w 2005080"/>
              <a:gd name="connsiteY3" fmla="*/ 523220 h 523220"/>
              <a:gd name="connsiteX4" fmla="*/ 58128 w 2005080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80" h="523220">
                <a:moveTo>
                  <a:pt x="0" y="0"/>
                </a:moveTo>
                <a:lnTo>
                  <a:pt x="2005080" y="0"/>
                </a:lnTo>
                <a:lnTo>
                  <a:pt x="1946952" y="77748"/>
                </a:lnTo>
                <a:cubicBezTo>
                  <a:pt x="1722473" y="349809"/>
                  <a:pt x="1382753" y="523220"/>
                  <a:pt x="1002540" y="523220"/>
                </a:cubicBezTo>
                <a:cubicBezTo>
                  <a:pt x="622327" y="523220"/>
                  <a:pt x="282607" y="349809"/>
                  <a:pt x="58128" y="77748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Beatriz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Spuch</a:t>
            </a:r>
            <a:endParaRPr lang="en-US" sz="1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52" y="1920448"/>
            <a:ext cx="1988819" cy="243280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20" y="-29159"/>
            <a:ext cx="3860998" cy="1047804"/>
          </a:xfrm>
          <a:prstGeom prst="rect">
            <a:avLst/>
          </a:prstGeom>
        </p:spPr>
      </p:pic>
      <p:sp>
        <p:nvSpPr>
          <p:cNvPr id="53" name="Oval 28">
            <a:extLst>
              <a:ext uri="{FF2B5EF4-FFF2-40B4-BE49-F238E27FC236}">
                <a16:creationId xmlns:a16="http://schemas.microsoft.com/office/drawing/2014/main" xmlns="" id="{7F13C0DC-335E-4A7C-A9E3-1DEC5536593D}"/>
              </a:ext>
            </a:extLst>
          </p:cNvPr>
          <p:cNvSpPr/>
          <p:nvPr/>
        </p:nvSpPr>
        <p:spPr>
          <a:xfrm>
            <a:off x="5109152" y="1915155"/>
            <a:ext cx="1988819" cy="2448272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27">
            <a:extLst>
              <a:ext uri="{FF2B5EF4-FFF2-40B4-BE49-F238E27FC236}">
                <a16:creationId xmlns:a16="http://schemas.microsoft.com/office/drawing/2014/main" xmlns="" id="{E8FB32D7-73E8-412E-8D60-08A2FC8DC9DD}"/>
              </a:ext>
            </a:extLst>
          </p:cNvPr>
          <p:cNvSpPr/>
          <p:nvPr/>
        </p:nvSpPr>
        <p:spPr>
          <a:xfrm>
            <a:off x="5288999" y="3840207"/>
            <a:ext cx="1629127" cy="523220"/>
          </a:xfrm>
          <a:custGeom>
            <a:avLst/>
            <a:gdLst>
              <a:gd name="connsiteX0" fmla="*/ 0 w 2005079"/>
              <a:gd name="connsiteY0" fmla="*/ 0 h 523220"/>
              <a:gd name="connsiteX1" fmla="*/ 2005079 w 2005079"/>
              <a:gd name="connsiteY1" fmla="*/ 0 h 523220"/>
              <a:gd name="connsiteX2" fmla="*/ 1946951 w 2005079"/>
              <a:gd name="connsiteY2" fmla="*/ 77748 h 523220"/>
              <a:gd name="connsiteX3" fmla="*/ 1002539 w 2005079"/>
              <a:gd name="connsiteY3" fmla="*/ 523220 h 523220"/>
              <a:gd name="connsiteX4" fmla="*/ 58127 w 2005079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79" h="523220">
                <a:moveTo>
                  <a:pt x="0" y="0"/>
                </a:moveTo>
                <a:lnTo>
                  <a:pt x="2005079" y="0"/>
                </a:lnTo>
                <a:lnTo>
                  <a:pt x="1946951" y="77748"/>
                </a:lnTo>
                <a:cubicBezTo>
                  <a:pt x="1722472" y="349809"/>
                  <a:pt x="1382753" y="523220"/>
                  <a:pt x="1002539" y="523220"/>
                </a:cubicBezTo>
                <a:cubicBezTo>
                  <a:pt x="622326" y="523220"/>
                  <a:pt x="282606" y="349809"/>
                  <a:pt x="58127" y="77748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Margarita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Neira</a:t>
            </a:r>
            <a:endParaRPr lang="en-US" sz="1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1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2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25" y="2017457"/>
            <a:ext cx="2049873" cy="230335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3" y="1920448"/>
            <a:ext cx="1988944" cy="2400361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30" y="1901785"/>
            <a:ext cx="1988819" cy="2419024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73" y="1915156"/>
            <a:ext cx="1980952" cy="2438095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0B088DC0-4155-4020-B77E-1A9E2E4CE5B1}"/>
              </a:ext>
            </a:extLst>
          </p:cNvPr>
          <p:cNvSpPr/>
          <p:nvPr/>
        </p:nvSpPr>
        <p:spPr>
          <a:xfrm>
            <a:off x="7410273" y="1915155"/>
            <a:ext cx="1988819" cy="2448272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F13C0DC-335E-4A7C-A9E3-1DEC5536593D}"/>
              </a:ext>
            </a:extLst>
          </p:cNvPr>
          <p:cNvSpPr/>
          <p:nvPr/>
        </p:nvSpPr>
        <p:spPr>
          <a:xfrm>
            <a:off x="5109152" y="1915155"/>
            <a:ext cx="1988819" cy="2448272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3872E80C-AD23-4809-8F80-D4B429FE7C23}"/>
              </a:ext>
            </a:extLst>
          </p:cNvPr>
          <p:cNvSpPr/>
          <p:nvPr/>
        </p:nvSpPr>
        <p:spPr>
          <a:xfrm>
            <a:off x="2808030" y="1915155"/>
            <a:ext cx="1988819" cy="2448272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20DB51A5-596A-4567-9281-DF7D714B88FA}"/>
              </a:ext>
            </a:extLst>
          </p:cNvPr>
          <p:cNvSpPr/>
          <p:nvPr/>
        </p:nvSpPr>
        <p:spPr>
          <a:xfrm>
            <a:off x="506783" y="1915155"/>
            <a:ext cx="1988819" cy="2448272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D88DA01-92D8-4F05-B7BD-65B4C79F3973}"/>
              </a:ext>
            </a:extLst>
          </p:cNvPr>
          <p:cNvSpPr/>
          <p:nvPr/>
        </p:nvSpPr>
        <p:spPr>
          <a:xfrm>
            <a:off x="719033" y="3873493"/>
            <a:ext cx="1564318" cy="489934"/>
          </a:xfrm>
          <a:custGeom>
            <a:avLst/>
            <a:gdLst>
              <a:gd name="connsiteX0" fmla="*/ 0 w 2005080"/>
              <a:gd name="connsiteY0" fmla="*/ 0 h 523220"/>
              <a:gd name="connsiteX1" fmla="*/ 2005080 w 2005080"/>
              <a:gd name="connsiteY1" fmla="*/ 0 h 523220"/>
              <a:gd name="connsiteX2" fmla="*/ 1946952 w 2005080"/>
              <a:gd name="connsiteY2" fmla="*/ 77748 h 523220"/>
              <a:gd name="connsiteX3" fmla="*/ 1002540 w 2005080"/>
              <a:gd name="connsiteY3" fmla="*/ 523220 h 523220"/>
              <a:gd name="connsiteX4" fmla="*/ 58128 w 2005080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80" h="523220">
                <a:moveTo>
                  <a:pt x="0" y="0"/>
                </a:moveTo>
                <a:lnTo>
                  <a:pt x="2005080" y="0"/>
                </a:lnTo>
                <a:lnTo>
                  <a:pt x="1946952" y="77748"/>
                </a:lnTo>
                <a:cubicBezTo>
                  <a:pt x="1722473" y="349809"/>
                  <a:pt x="1382754" y="523220"/>
                  <a:pt x="1002540" y="523220"/>
                </a:cubicBezTo>
                <a:cubicBezTo>
                  <a:pt x="622327" y="523220"/>
                  <a:pt x="282607" y="349809"/>
                  <a:pt x="58128" y="77748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Fernando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Álvarez</a:t>
            </a:r>
            <a:endParaRPr lang="en-US" sz="1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256C3E6-E8F5-40DE-9B0C-9EF72E3BDDA5}"/>
              </a:ext>
            </a:extLst>
          </p:cNvPr>
          <p:cNvSpPr/>
          <p:nvPr/>
        </p:nvSpPr>
        <p:spPr>
          <a:xfrm>
            <a:off x="2987874" y="3840207"/>
            <a:ext cx="1629127" cy="523220"/>
          </a:xfrm>
          <a:custGeom>
            <a:avLst/>
            <a:gdLst>
              <a:gd name="connsiteX0" fmla="*/ 0 w 2005079"/>
              <a:gd name="connsiteY0" fmla="*/ 0 h 523220"/>
              <a:gd name="connsiteX1" fmla="*/ 2005079 w 2005079"/>
              <a:gd name="connsiteY1" fmla="*/ 0 h 523220"/>
              <a:gd name="connsiteX2" fmla="*/ 1946951 w 2005079"/>
              <a:gd name="connsiteY2" fmla="*/ 77748 h 523220"/>
              <a:gd name="connsiteX3" fmla="*/ 1002539 w 2005079"/>
              <a:gd name="connsiteY3" fmla="*/ 523220 h 523220"/>
              <a:gd name="connsiteX4" fmla="*/ 58127 w 2005079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79" h="523220">
                <a:moveTo>
                  <a:pt x="0" y="0"/>
                </a:moveTo>
                <a:lnTo>
                  <a:pt x="2005079" y="0"/>
                </a:lnTo>
                <a:lnTo>
                  <a:pt x="1946951" y="77748"/>
                </a:lnTo>
                <a:cubicBezTo>
                  <a:pt x="1722472" y="349809"/>
                  <a:pt x="1382753" y="523220"/>
                  <a:pt x="1002539" y="523220"/>
                </a:cubicBezTo>
                <a:cubicBezTo>
                  <a:pt x="622326" y="523220"/>
                  <a:pt x="282606" y="349809"/>
                  <a:pt x="58127" y="77748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Julio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Martine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z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E8FB32D7-73E8-412E-8D60-08A2FC8DC9DD}"/>
              </a:ext>
            </a:extLst>
          </p:cNvPr>
          <p:cNvSpPr/>
          <p:nvPr/>
        </p:nvSpPr>
        <p:spPr>
          <a:xfrm>
            <a:off x="5288999" y="3840207"/>
            <a:ext cx="1629127" cy="523220"/>
          </a:xfrm>
          <a:custGeom>
            <a:avLst/>
            <a:gdLst>
              <a:gd name="connsiteX0" fmla="*/ 0 w 2005079"/>
              <a:gd name="connsiteY0" fmla="*/ 0 h 523220"/>
              <a:gd name="connsiteX1" fmla="*/ 2005079 w 2005079"/>
              <a:gd name="connsiteY1" fmla="*/ 0 h 523220"/>
              <a:gd name="connsiteX2" fmla="*/ 1946951 w 2005079"/>
              <a:gd name="connsiteY2" fmla="*/ 77748 h 523220"/>
              <a:gd name="connsiteX3" fmla="*/ 1002539 w 2005079"/>
              <a:gd name="connsiteY3" fmla="*/ 523220 h 523220"/>
              <a:gd name="connsiteX4" fmla="*/ 58127 w 2005079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79" h="523220">
                <a:moveTo>
                  <a:pt x="0" y="0"/>
                </a:moveTo>
                <a:lnTo>
                  <a:pt x="2005079" y="0"/>
                </a:lnTo>
                <a:lnTo>
                  <a:pt x="1946951" y="77748"/>
                </a:lnTo>
                <a:cubicBezTo>
                  <a:pt x="1722472" y="349809"/>
                  <a:pt x="1382753" y="523220"/>
                  <a:pt x="1002539" y="523220"/>
                </a:cubicBezTo>
                <a:cubicBezTo>
                  <a:pt x="622326" y="523220"/>
                  <a:pt x="282606" y="349809"/>
                  <a:pt x="58127" y="77748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Margarita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Neira</a:t>
            </a:r>
            <a:endParaRPr lang="en-US" sz="1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5E2C0D7-160D-4565-9A57-4172C3766793}"/>
              </a:ext>
            </a:extLst>
          </p:cNvPr>
          <p:cNvSpPr/>
          <p:nvPr/>
        </p:nvSpPr>
        <p:spPr>
          <a:xfrm>
            <a:off x="506783" y="5171614"/>
            <a:ext cx="1988819" cy="101566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200" dirty="0">
                <a:solidFill>
                  <a:srgbClr val="7B8898"/>
                </a:solidFill>
              </a:rPr>
              <a:t>Lorem ipsum dolor sit </a:t>
            </a:r>
            <a:r>
              <a:rPr lang="en-US" sz="1200" dirty="0" err="1">
                <a:solidFill>
                  <a:srgbClr val="7B8898"/>
                </a:solidFill>
              </a:rPr>
              <a:t>amet</a:t>
            </a:r>
            <a:r>
              <a:rPr lang="en-US" sz="1200" dirty="0">
                <a:solidFill>
                  <a:srgbClr val="7B8898"/>
                </a:solidFill>
              </a:rPr>
              <a:t>, </a:t>
            </a:r>
            <a:r>
              <a:rPr lang="en-US" sz="1200" dirty="0" err="1">
                <a:solidFill>
                  <a:srgbClr val="7B8898"/>
                </a:solidFill>
              </a:rPr>
              <a:t>consectetur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adipiscing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elit</a:t>
            </a:r>
            <a:r>
              <a:rPr lang="en-US" sz="1200" dirty="0">
                <a:solidFill>
                  <a:srgbClr val="7B8898"/>
                </a:solidFill>
              </a:rPr>
              <a:t>, sed do </a:t>
            </a:r>
            <a:r>
              <a:rPr lang="en-US" sz="1200" dirty="0" err="1">
                <a:solidFill>
                  <a:srgbClr val="7B8898"/>
                </a:solidFill>
              </a:rPr>
              <a:t>eiusmod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tempor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incididunt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ut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labore</a:t>
            </a:r>
            <a:r>
              <a:rPr lang="en-US" sz="1200" dirty="0">
                <a:solidFill>
                  <a:srgbClr val="7B8898"/>
                </a:solidFill>
              </a:rPr>
              <a:t> et dolore magna </a:t>
            </a:r>
            <a:r>
              <a:rPr lang="en-US" sz="1200" dirty="0" err="1">
                <a:solidFill>
                  <a:srgbClr val="7B8898"/>
                </a:solidFill>
              </a:rPr>
              <a:t>aliqua</a:t>
            </a:r>
            <a:r>
              <a:rPr lang="en-US" sz="1200" dirty="0">
                <a:solidFill>
                  <a:srgbClr val="7B8898"/>
                </a:solidFill>
              </a:rPr>
              <a:t>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8F4C305-515C-438C-B50B-A558449E70ED}"/>
              </a:ext>
            </a:extLst>
          </p:cNvPr>
          <p:cNvSpPr/>
          <p:nvPr/>
        </p:nvSpPr>
        <p:spPr>
          <a:xfrm>
            <a:off x="2808029" y="5171614"/>
            <a:ext cx="1988819" cy="101566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200" dirty="0">
                <a:solidFill>
                  <a:srgbClr val="7B8898"/>
                </a:solidFill>
              </a:rPr>
              <a:t>Lorem ipsum dolor sit </a:t>
            </a:r>
            <a:r>
              <a:rPr lang="en-US" sz="1200" dirty="0" err="1">
                <a:solidFill>
                  <a:srgbClr val="7B8898"/>
                </a:solidFill>
              </a:rPr>
              <a:t>amet</a:t>
            </a:r>
            <a:r>
              <a:rPr lang="en-US" sz="1200" dirty="0">
                <a:solidFill>
                  <a:srgbClr val="7B8898"/>
                </a:solidFill>
              </a:rPr>
              <a:t>, </a:t>
            </a:r>
            <a:r>
              <a:rPr lang="en-US" sz="1200" dirty="0" err="1">
                <a:solidFill>
                  <a:srgbClr val="7B8898"/>
                </a:solidFill>
              </a:rPr>
              <a:t>consectetur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adipiscing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elit</a:t>
            </a:r>
            <a:r>
              <a:rPr lang="en-US" sz="1200" dirty="0">
                <a:solidFill>
                  <a:srgbClr val="7B8898"/>
                </a:solidFill>
              </a:rPr>
              <a:t>, sed do </a:t>
            </a:r>
            <a:r>
              <a:rPr lang="en-US" sz="1200" dirty="0" err="1">
                <a:solidFill>
                  <a:srgbClr val="7B8898"/>
                </a:solidFill>
              </a:rPr>
              <a:t>eiusmod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tempor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incididunt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ut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labore</a:t>
            </a:r>
            <a:r>
              <a:rPr lang="en-US" sz="1200" dirty="0">
                <a:solidFill>
                  <a:srgbClr val="7B8898"/>
                </a:solidFill>
              </a:rPr>
              <a:t> et dolore magna </a:t>
            </a:r>
            <a:r>
              <a:rPr lang="en-US" sz="1200" dirty="0" err="1">
                <a:solidFill>
                  <a:srgbClr val="7B8898"/>
                </a:solidFill>
              </a:rPr>
              <a:t>aliqua</a:t>
            </a:r>
            <a:r>
              <a:rPr lang="en-US" sz="1200" dirty="0">
                <a:solidFill>
                  <a:srgbClr val="7B8898"/>
                </a:solidFill>
              </a:rPr>
              <a:t>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3FE0EE8-CB01-4DAB-A9CD-FB325F295BA3}"/>
              </a:ext>
            </a:extLst>
          </p:cNvPr>
          <p:cNvSpPr/>
          <p:nvPr/>
        </p:nvSpPr>
        <p:spPr>
          <a:xfrm>
            <a:off x="5109150" y="5448612"/>
            <a:ext cx="1988819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dirty="0" smtClean="0">
                <a:solidFill>
                  <a:schemeClr val="tx1">
                    <a:lumMod val="75000"/>
                  </a:schemeClr>
                </a:solidFill>
                <a:hlinkClick r:id="rId7"/>
              </a:rPr>
              <a:t>linkedin.com/in/</a:t>
            </a:r>
            <a:r>
              <a:rPr lang="es-ES" sz="1200" dirty="0" err="1" smtClean="0">
                <a:solidFill>
                  <a:schemeClr val="tx1">
                    <a:lumMod val="75000"/>
                  </a:schemeClr>
                </a:solidFill>
                <a:hlinkClick r:id="rId7"/>
              </a:rPr>
              <a:t>margaritaneira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61F46D1-EEEB-49BB-9D8B-69E1C7F558FD}"/>
              </a:ext>
            </a:extLst>
          </p:cNvPr>
          <p:cNvSpPr/>
          <p:nvPr/>
        </p:nvSpPr>
        <p:spPr>
          <a:xfrm>
            <a:off x="7410273" y="5171614"/>
            <a:ext cx="1988819" cy="83099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200" dirty="0">
                <a:solidFill>
                  <a:srgbClr val="7B8898"/>
                </a:solidFill>
              </a:rPr>
              <a:t>Lorem ipsum dolor sit </a:t>
            </a:r>
            <a:r>
              <a:rPr lang="en-US" sz="1200" dirty="0" err="1">
                <a:solidFill>
                  <a:srgbClr val="7B8898"/>
                </a:solidFill>
              </a:rPr>
              <a:t>amet</a:t>
            </a:r>
            <a:r>
              <a:rPr lang="en-US" sz="1200" dirty="0">
                <a:solidFill>
                  <a:srgbClr val="7B8898"/>
                </a:solidFill>
              </a:rPr>
              <a:t>, </a:t>
            </a:r>
            <a:r>
              <a:rPr lang="en-US" sz="1200" dirty="0" err="1">
                <a:solidFill>
                  <a:srgbClr val="7B8898"/>
                </a:solidFill>
              </a:rPr>
              <a:t>consectetur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adipiscing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elit</a:t>
            </a:r>
            <a:r>
              <a:rPr lang="en-US" sz="1200" dirty="0">
                <a:solidFill>
                  <a:srgbClr val="7B8898"/>
                </a:solidFill>
              </a:rPr>
              <a:t>, sed do </a:t>
            </a:r>
            <a:r>
              <a:rPr lang="en-US" sz="1200" dirty="0" err="1">
                <a:solidFill>
                  <a:srgbClr val="7B8898"/>
                </a:solidFill>
              </a:rPr>
              <a:t>eiusmod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tempor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incididunt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ut</a:t>
            </a:r>
            <a:r>
              <a:rPr lang="en-US" sz="1200" dirty="0">
                <a:solidFill>
                  <a:srgbClr val="7B8898"/>
                </a:solidFill>
              </a:rPr>
              <a:t> </a:t>
            </a:r>
            <a:r>
              <a:rPr lang="en-US" sz="1200" dirty="0" err="1">
                <a:solidFill>
                  <a:srgbClr val="7B8898"/>
                </a:solidFill>
              </a:rPr>
              <a:t>labore</a:t>
            </a:r>
            <a:r>
              <a:rPr lang="en-US" sz="1200" dirty="0">
                <a:solidFill>
                  <a:srgbClr val="7B8898"/>
                </a:solidFill>
              </a:rPr>
              <a:t> et dolore magna </a:t>
            </a:r>
            <a:r>
              <a:rPr lang="en-US" sz="1200" dirty="0" err="1" smtClean="0">
                <a:solidFill>
                  <a:srgbClr val="7B8898"/>
                </a:solidFill>
              </a:rPr>
              <a:t>aliqa</a:t>
            </a:r>
            <a:r>
              <a:rPr lang="en-US" sz="1200" dirty="0">
                <a:solidFill>
                  <a:srgbClr val="7B8898"/>
                </a:solidFill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29A3B61-8303-480A-8C93-43D5843DD34F}"/>
              </a:ext>
            </a:extLst>
          </p:cNvPr>
          <p:cNvSpPr/>
          <p:nvPr/>
        </p:nvSpPr>
        <p:spPr>
          <a:xfrm>
            <a:off x="506908" y="4648393"/>
            <a:ext cx="1988819" cy="52322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dirty="0" smtClean="0">
                <a:solidFill>
                  <a:schemeClr val="tx2"/>
                </a:solidFill>
              </a:rPr>
              <a:t>Co-Founder</a:t>
            </a:r>
            <a:endParaRPr lang="en-US" sz="1400" b="1" cap="all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CF666F5-2E36-4CA3-9654-988C485CF353}"/>
              </a:ext>
            </a:extLst>
          </p:cNvPr>
          <p:cNvSpPr/>
          <p:nvPr/>
        </p:nvSpPr>
        <p:spPr>
          <a:xfrm>
            <a:off x="2808030" y="4648393"/>
            <a:ext cx="1988819" cy="52322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dirty="0" smtClean="0">
                <a:solidFill>
                  <a:schemeClr val="tx2"/>
                </a:solidFill>
              </a:rPr>
              <a:t>Co-Founder</a:t>
            </a:r>
            <a:endParaRPr lang="en-US" sz="1400" b="1" cap="all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F517AFD-24A2-4F15-BE68-99ADCF8EAB79}"/>
              </a:ext>
            </a:extLst>
          </p:cNvPr>
          <p:cNvSpPr/>
          <p:nvPr/>
        </p:nvSpPr>
        <p:spPr>
          <a:xfrm>
            <a:off x="5114558" y="4648393"/>
            <a:ext cx="1988819" cy="52322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dirty="0" smtClean="0">
                <a:solidFill>
                  <a:schemeClr val="tx2"/>
                </a:solidFill>
              </a:rPr>
              <a:t>Co-Founder</a:t>
            </a:r>
            <a:endParaRPr lang="en-US" sz="1400" b="1" cap="all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79769D5-2167-412A-9694-35A65572A96F}"/>
              </a:ext>
            </a:extLst>
          </p:cNvPr>
          <p:cNvSpPr/>
          <p:nvPr/>
        </p:nvSpPr>
        <p:spPr>
          <a:xfrm>
            <a:off x="7410273" y="4648393"/>
            <a:ext cx="1988819" cy="52322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dirty="0">
                <a:solidFill>
                  <a:schemeClr val="tx2"/>
                </a:solidFill>
              </a:rPr>
              <a:t>Co-Founder</a:t>
            </a:r>
            <a:endParaRPr lang="en-US" sz="1400" b="1" cap="all" dirty="0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604031B1-9136-4CBA-BDBB-1A1F8B8D93EF}"/>
              </a:ext>
            </a:extLst>
          </p:cNvPr>
          <p:cNvSpPr/>
          <p:nvPr/>
        </p:nvSpPr>
        <p:spPr>
          <a:xfrm>
            <a:off x="7590119" y="3840207"/>
            <a:ext cx="1629128" cy="523220"/>
          </a:xfrm>
          <a:custGeom>
            <a:avLst/>
            <a:gdLst>
              <a:gd name="connsiteX0" fmla="*/ 0 w 2005080"/>
              <a:gd name="connsiteY0" fmla="*/ 0 h 523220"/>
              <a:gd name="connsiteX1" fmla="*/ 2005080 w 2005080"/>
              <a:gd name="connsiteY1" fmla="*/ 0 h 523220"/>
              <a:gd name="connsiteX2" fmla="*/ 1946952 w 2005080"/>
              <a:gd name="connsiteY2" fmla="*/ 77748 h 523220"/>
              <a:gd name="connsiteX3" fmla="*/ 1002540 w 2005080"/>
              <a:gd name="connsiteY3" fmla="*/ 523220 h 523220"/>
              <a:gd name="connsiteX4" fmla="*/ 58128 w 2005080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80" h="523220">
                <a:moveTo>
                  <a:pt x="0" y="0"/>
                </a:moveTo>
                <a:lnTo>
                  <a:pt x="2005080" y="0"/>
                </a:lnTo>
                <a:lnTo>
                  <a:pt x="1946952" y="77748"/>
                </a:lnTo>
                <a:cubicBezTo>
                  <a:pt x="1722473" y="349809"/>
                  <a:pt x="1382753" y="523220"/>
                  <a:pt x="1002540" y="523220"/>
                </a:cubicBezTo>
                <a:cubicBezTo>
                  <a:pt x="622327" y="523220"/>
                  <a:pt x="282607" y="349809"/>
                  <a:pt x="58128" y="77748"/>
                </a:cubicBezTo>
                <a:close/>
              </a:path>
            </a:pathLst>
          </a:cu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Beatriz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Spuch</a:t>
            </a:r>
            <a:endParaRPr lang="en-US" sz="1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0FCA7C47-88E5-4371-A90F-2EDFDD488A84}"/>
              </a:ext>
            </a:extLst>
          </p:cNvPr>
          <p:cNvSpPr txBox="1">
            <a:spLocks/>
          </p:cNvSpPr>
          <p:nvPr/>
        </p:nvSpPr>
        <p:spPr>
          <a:xfrm>
            <a:off x="365937" y="824551"/>
            <a:ext cx="7960738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20" y="-29159"/>
            <a:ext cx="3860998" cy="1047804"/>
          </a:xfrm>
          <a:prstGeom prst="rect">
            <a:avLst/>
          </a:prstGeom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506908" y="470608"/>
            <a:ext cx="7960738" cy="7078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Meet the Team</a:t>
            </a:r>
            <a:br>
              <a:rPr lang="en-US" b="1" dirty="0">
                <a:latin typeface="Bahnschrift" panose="020B0502040204020203" pitchFamily="34" charset="0"/>
              </a:rPr>
            </a:b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48720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292</Words>
  <Application>Microsoft Office PowerPoint</Application>
  <PresentationFormat>A4 (210 x 297 mm)</PresentationFormat>
  <Paragraphs>45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MODELO FINANCIERO</vt:lpstr>
      <vt:lpstr>Presentación de PowerPoint</vt:lpstr>
      <vt:lpstr>Meet the Team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Beti Spuch</dc:creator>
  <cp:lastModifiedBy>Maria</cp:lastModifiedBy>
  <cp:revision>25</cp:revision>
  <dcterms:created xsi:type="dcterms:W3CDTF">2020-06-28T10:15:42Z</dcterms:created>
  <dcterms:modified xsi:type="dcterms:W3CDTF">2020-06-28T16:20:13Z</dcterms:modified>
</cp:coreProperties>
</file>