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C84"/>
    <a:srgbClr val="963488"/>
    <a:srgbClr val="A100FF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2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\Stages\Accenture\Data\Final%20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 by Popularity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'Final dataset'!$B$1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'Final dataset'!$A$2:$A$6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'Final dataset'!$B$2:$B$6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E-446B-8021-7F7C7B8BA6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24285407"/>
        <c:axId val="1624286847"/>
      </c:barChart>
      <c:catAx>
        <c:axId val="162428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286847"/>
        <c:crosses val="autoZero"/>
        <c:auto val="1"/>
        <c:lblAlgn val="ctr"/>
        <c:lblOffset val="100"/>
        <c:noMultiLvlLbl val="0"/>
      </c:catAx>
      <c:valAx>
        <c:axId val="162428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4285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57629" y="2114454"/>
            <a:ext cx="5482998" cy="569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</a:rPr>
              <a:t>Data Analytics 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7EF199-9DBF-4A44-1FD4-C64B381693D5}"/>
              </a:ext>
            </a:extLst>
          </p:cNvPr>
          <p:cNvSpPr txBox="1"/>
          <p:nvPr/>
        </p:nvSpPr>
        <p:spPr>
          <a:xfrm>
            <a:off x="11353800" y="1409700"/>
            <a:ext cx="6477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2600" dirty="0" err="1"/>
              <a:t>We</a:t>
            </a:r>
            <a:r>
              <a:rPr lang="fr-FR" sz="2600" dirty="0"/>
              <a:t> have 16 </a:t>
            </a:r>
            <a:r>
              <a:rPr lang="fr-FR" sz="2600" dirty="0" err="1"/>
              <a:t>categories</a:t>
            </a:r>
            <a:r>
              <a:rPr lang="fr-FR" sz="2600" dirty="0"/>
              <a:t> and the </a:t>
            </a:r>
            <a:r>
              <a:rPr lang="fr-FR" sz="2600" dirty="0" err="1"/>
              <a:t>most</a:t>
            </a:r>
            <a:r>
              <a:rPr lang="fr-FR" sz="2600" dirty="0"/>
              <a:t> </a:t>
            </a:r>
            <a:r>
              <a:rPr lang="fr-FR" sz="2600" dirty="0" err="1"/>
              <a:t>pupular</a:t>
            </a:r>
            <a:r>
              <a:rPr lang="fr-FR" sz="2600" dirty="0"/>
              <a:t> </a:t>
            </a:r>
            <a:r>
              <a:rPr lang="fr-FR" sz="2600" dirty="0" err="1"/>
              <a:t>ones</a:t>
            </a:r>
            <a:r>
              <a:rPr lang="fr-FR" sz="2600" dirty="0"/>
              <a:t> are </a:t>
            </a:r>
            <a:r>
              <a:rPr lang="fr-FR" sz="2600" dirty="0" err="1"/>
              <a:t>animals</a:t>
            </a:r>
            <a:r>
              <a:rPr lang="fr-FR" sz="2600" dirty="0"/>
              <a:t> and science. </a:t>
            </a:r>
            <a:r>
              <a:rPr lang="fr-FR" sz="2600" dirty="0" err="1"/>
              <a:t>Showing</a:t>
            </a:r>
            <a:r>
              <a:rPr lang="fr-FR" sz="2600" dirty="0"/>
              <a:t> </a:t>
            </a:r>
            <a:r>
              <a:rPr lang="fr-FR" sz="2600" dirty="0" err="1"/>
              <a:t>that</a:t>
            </a:r>
            <a:r>
              <a:rPr lang="fr-FR" sz="2600" dirty="0"/>
              <a:t> people </a:t>
            </a:r>
            <a:r>
              <a:rPr lang="fr-FR" sz="2600" dirty="0" err="1"/>
              <a:t>enjoy</a:t>
            </a:r>
            <a:r>
              <a:rPr lang="fr-FR" sz="2600" dirty="0"/>
              <a:t> real-life and </a:t>
            </a:r>
            <a:r>
              <a:rPr lang="fr-FR" sz="2600" dirty="0" err="1"/>
              <a:t>factual</a:t>
            </a:r>
            <a:r>
              <a:rPr lang="fr-FR" sz="2600" dirty="0"/>
              <a:t> contents the </a:t>
            </a:r>
            <a:r>
              <a:rPr lang="fr-FR" sz="2600" dirty="0" err="1"/>
              <a:t>most</a:t>
            </a:r>
            <a:r>
              <a:rPr lang="fr-FR" sz="2600" dirty="0"/>
              <a:t>! This insight shows </a:t>
            </a:r>
            <a:r>
              <a:rPr lang="fr-FR" sz="2600" dirty="0" err="1"/>
              <a:t>that</a:t>
            </a:r>
            <a:r>
              <a:rPr lang="fr-FR" sz="2600" dirty="0"/>
              <a:t> </a:t>
            </a:r>
            <a:r>
              <a:rPr lang="fr-FR" sz="2600" dirty="0" err="1"/>
              <a:t>cooperation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</a:t>
            </a:r>
            <a:r>
              <a:rPr lang="fr-FR" sz="2600" dirty="0" err="1"/>
              <a:t>companies</a:t>
            </a:r>
            <a:r>
              <a:rPr lang="fr-FR" sz="2600" dirty="0"/>
              <a:t> </a:t>
            </a:r>
            <a:r>
              <a:rPr lang="fr-FR" sz="2600" dirty="0" err="1"/>
              <a:t>that</a:t>
            </a:r>
            <a:r>
              <a:rPr lang="fr-FR" sz="2600" dirty="0"/>
              <a:t> </a:t>
            </a:r>
            <a:r>
              <a:rPr lang="fr-FR" sz="2600" dirty="0" err="1"/>
              <a:t>provie</a:t>
            </a:r>
            <a:r>
              <a:rPr lang="fr-FR" sz="2600" dirty="0"/>
              <a:t> animal </a:t>
            </a:r>
            <a:r>
              <a:rPr lang="fr-FR" sz="2600" dirty="0" err="1"/>
              <a:t>accessories</a:t>
            </a:r>
            <a:r>
              <a:rPr lang="fr-FR" sz="2600" dirty="0"/>
              <a:t> and </a:t>
            </a:r>
            <a:r>
              <a:rPr lang="fr-FR" sz="2600" dirty="0" err="1"/>
              <a:t>foods</a:t>
            </a:r>
            <a:r>
              <a:rPr lang="fr-FR" sz="2600" dirty="0"/>
              <a:t> </a:t>
            </a:r>
            <a:r>
              <a:rPr lang="fr-FR" sz="2600" dirty="0" err="1"/>
              <a:t>could</a:t>
            </a:r>
            <a:r>
              <a:rPr lang="fr-FR" sz="2600" dirty="0"/>
              <a:t> </a:t>
            </a:r>
            <a:r>
              <a:rPr lang="fr-FR" sz="2600" dirty="0" err="1"/>
              <a:t>attract</a:t>
            </a:r>
            <a:r>
              <a:rPr lang="fr-FR" sz="2600" dirty="0"/>
              <a:t> more </a:t>
            </a:r>
            <a:r>
              <a:rPr lang="fr-FR" sz="2600" dirty="0" err="1"/>
              <a:t>users</a:t>
            </a:r>
            <a:r>
              <a:rPr lang="fr-FR" sz="2600" dirty="0"/>
              <a:t> and </a:t>
            </a:r>
            <a:r>
              <a:rPr lang="fr-FR" sz="2600" dirty="0" err="1"/>
              <a:t>there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a </a:t>
            </a:r>
            <a:r>
              <a:rPr lang="fr-FR" sz="2600" dirty="0" err="1"/>
              <a:t>great</a:t>
            </a:r>
            <a:r>
              <a:rPr lang="fr-FR" sz="2600" dirty="0"/>
              <a:t> </a:t>
            </a:r>
            <a:r>
              <a:rPr lang="fr-FR" sz="2600" dirty="0" err="1"/>
              <a:t>potential</a:t>
            </a:r>
            <a:r>
              <a:rPr lang="fr-FR" sz="2600" dirty="0"/>
              <a:t> for </a:t>
            </a:r>
            <a:r>
              <a:rPr lang="fr-FR" sz="2600" dirty="0" err="1"/>
              <a:t>advertising</a:t>
            </a:r>
            <a:r>
              <a:rPr lang="fr-FR" sz="2600" dirty="0"/>
              <a:t> in </a:t>
            </a:r>
            <a:r>
              <a:rPr lang="fr-FR" sz="2600" dirty="0" err="1"/>
              <a:t>this</a:t>
            </a:r>
            <a:r>
              <a:rPr lang="fr-FR" sz="2600" dirty="0"/>
              <a:t> </a:t>
            </a:r>
            <a:r>
              <a:rPr lang="fr-FR" sz="2600" dirty="0" err="1"/>
              <a:t>domain</a:t>
            </a:r>
            <a:r>
              <a:rPr lang="fr-FR" sz="2600" dirty="0"/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2600" dirty="0"/>
              <a:t>Food </a:t>
            </a:r>
            <a:r>
              <a:rPr lang="fr-FR" sz="2600" dirty="0" err="1"/>
              <a:t>also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a </a:t>
            </a:r>
            <a:r>
              <a:rPr lang="fr-FR" sz="2600" dirty="0" err="1"/>
              <a:t>common</a:t>
            </a:r>
            <a:r>
              <a:rPr lang="fr-FR" sz="2600" dirty="0"/>
              <a:t> </a:t>
            </a:r>
            <a:r>
              <a:rPr lang="fr-FR" sz="2600" dirty="0" err="1"/>
              <a:t>theme</a:t>
            </a:r>
            <a:r>
              <a:rPr lang="fr-FR" sz="2600" dirty="0"/>
              <a:t> in the top </a:t>
            </a:r>
            <a:r>
              <a:rPr lang="fr-FR" sz="2600" dirty="0" err="1"/>
              <a:t>popular</a:t>
            </a:r>
            <a:r>
              <a:rPr lang="fr-FR" sz="2600" dirty="0"/>
              <a:t> </a:t>
            </a:r>
            <a:r>
              <a:rPr lang="fr-FR" sz="2600" dirty="0" err="1"/>
              <a:t>categories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« </a:t>
            </a:r>
            <a:r>
              <a:rPr lang="fr-FR" sz="2600" dirty="0" err="1"/>
              <a:t>healthy</a:t>
            </a:r>
            <a:r>
              <a:rPr lang="fr-FR" sz="2600" dirty="0"/>
              <a:t> </a:t>
            </a:r>
            <a:r>
              <a:rPr lang="fr-FR" sz="2600" dirty="0" err="1"/>
              <a:t>food</a:t>
            </a:r>
            <a:r>
              <a:rPr lang="fr-FR" sz="2600" dirty="0"/>
              <a:t> » standing in the </a:t>
            </a:r>
            <a:r>
              <a:rPr lang="fr-FR" sz="2600" dirty="0" err="1"/>
              <a:t>third</a:t>
            </a:r>
            <a:r>
              <a:rPr lang="fr-FR" sz="2600" dirty="0"/>
              <a:t> and « </a:t>
            </a:r>
            <a:r>
              <a:rPr lang="fr-FR" sz="2600" dirty="0" err="1"/>
              <a:t>food</a:t>
            </a:r>
            <a:r>
              <a:rPr lang="fr-FR" sz="2600" dirty="0"/>
              <a:t> » in the </a:t>
            </a:r>
            <a:r>
              <a:rPr lang="fr-FR" sz="2600" dirty="0" err="1"/>
              <a:t>fifth</a:t>
            </a:r>
            <a:r>
              <a:rPr lang="fr-FR" sz="2600" dirty="0"/>
              <a:t> place! You </a:t>
            </a:r>
            <a:r>
              <a:rPr lang="fr-FR" sz="2600" dirty="0" err="1"/>
              <a:t>could</a:t>
            </a:r>
            <a:r>
              <a:rPr lang="fr-FR" sz="2600" dirty="0"/>
              <a:t> use </a:t>
            </a:r>
            <a:r>
              <a:rPr lang="fr-FR" sz="2600" dirty="0" err="1"/>
              <a:t>this</a:t>
            </a:r>
            <a:r>
              <a:rPr lang="fr-FR" sz="2600" dirty="0"/>
              <a:t> insight to </a:t>
            </a:r>
            <a:r>
              <a:rPr lang="fr-FR" sz="2600" dirty="0" err="1"/>
              <a:t>work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</a:t>
            </a:r>
            <a:r>
              <a:rPr lang="fr-FR" sz="2600" dirty="0" err="1"/>
              <a:t>healthy</a:t>
            </a:r>
            <a:r>
              <a:rPr lang="fr-FR" sz="2600" dirty="0"/>
              <a:t> </a:t>
            </a:r>
            <a:r>
              <a:rPr lang="fr-FR" sz="2600" dirty="0" err="1"/>
              <a:t>eating</a:t>
            </a:r>
            <a:r>
              <a:rPr lang="fr-FR" sz="2600" dirty="0"/>
              <a:t> brands to boost user engagement!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fr-FR" sz="2600" dirty="0" err="1"/>
              <a:t>Also</a:t>
            </a:r>
            <a:r>
              <a:rPr lang="fr-FR" sz="2600" dirty="0"/>
              <a:t> in </a:t>
            </a:r>
            <a:r>
              <a:rPr lang="fr-FR" sz="2600" dirty="0" err="1"/>
              <a:t>january</a:t>
            </a:r>
            <a:r>
              <a:rPr lang="fr-FR" sz="2600" dirty="0"/>
              <a:t>, </a:t>
            </a:r>
            <a:r>
              <a:rPr lang="fr-FR" sz="2600" dirty="0" err="1"/>
              <a:t>you</a:t>
            </a:r>
            <a:r>
              <a:rPr lang="fr-FR" sz="2600" dirty="0"/>
              <a:t> have the </a:t>
            </a:r>
            <a:r>
              <a:rPr lang="fr-FR" sz="2600" dirty="0" err="1"/>
              <a:t>most</a:t>
            </a:r>
            <a:r>
              <a:rPr lang="fr-FR" sz="2600" dirty="0"/>
              <a:t> </a:t>
            </a:r>
            <a:r>
              <a:rPr lang="fr-FR" sz="2600" dirty="0" err="1"/>
              <a:t>posts</a:t>
            </a:r>
            <a:r>
              <a:rPr lang="fr-FR" sz="2600" dirty="0"/>
              <a:t>, </a:t>
            </a:r>
            <a:r>
              <a:rPr lang="fr-FR" sz="2600" dirty="0" err="1"/>
              <a:t>so</a:t>
            </a:r>
            <a:r>
              <a:rPr lang="fr-FR" sz="2600" dirty="0"/>
              <a:t> </a:t>
            </a:r>
            <a:r>
              <a:rPr lang="fr-FR" sz="2600" dirty="0" err="1"/>
              <a:t>you</a:t>
            </a:r>
            <a:r>
              <a:rPr lang="fr-FR" sz="2600" dirty="0"/>
              <a:t> can </a:t>
            </a:r>
            <a:r>
              <a:rPr lang="fr-FR" sz="2600" dirty="0" err="1"/>
              <a:t>expect</a:t>
            </a:r>
            <a:r>
              <a:rPr lang="fr-FR" sz="2600" dirty="0"/>
              <a:t> a </a:t>
            </a:r>
            <a:r>
              <a:rPr lang="fr-FR" sz="2600" dirty="0" err="1"/>
              <a:t>rise</a:t>
            </a:r>
            <a:r>
              <a:rPr lang="fr-FR" sz="2600" dirty="0"/>
              <a:t> in user </a:t>
            </a:r>
            <a:r>
              <a:rPr lang="fr-FR" sz="2600" dirty="0" err="1"/>
              <a:t>activities</a:t>
            </a:r>
            <a:r>
              <a:rPr lang="fr-FR" sz="2600" dirty="0"/>
              <a:t> in </a:t>
            </a:r>
            <a:r>
              <a:rPr lang="fr-FR" sz="2600" dirty="0" err="1"/>
              <a:t>this</a:t>
            </a:r>
            <a:r>
              <a:rPr lang="fr-FR" sz="2600" dirty="0"/>
              <a:t> </a:t>
            </a:r>
            <a:r>
              <a:rPr lang="fr-FR" sz="2600" dirty="0" err="1"/>
              <a:t>month</a:t>
            </a:r>
            <a:r>
              <a:rPr lang="fr-FR" sz="2600" dirty="0"/>
              <a:t> and </a:t>
            </a:r>
            <a:r>
              <a:rPr lang="fr-FR" sz="2600" dirty="0" err="1"/>
              <a:t>take</a:t>
            </a:r>
            <a:r>
              <a:rPr lang="fr-FR" sz="2600" dirty="0"/>
              <a:t> </a:t>
            </a:r>
            <a:r>
              <a:rPr lang="fr-FR" sz="2600" dirty="0" err="1"/>
              <a:t>advantage</a:t>
            </a:r>
            <a:r>
              <a:rPr lang="fr-FR" sz="2600" dirty="0"/>
              <a:t> of </a:t>
            </a:r>
            <a:r>
              <a:rPr lang="fr-FR" sz="2600" dirty="0" err="1"/>
              <a:t>it!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45404" y="1909667"/>
            <a:ext cx="10743775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US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6A4E13-8760-1FCE-ABAD-13984AA5CED1}"/>
              </a:ext>
            </a:extLst>
          </p:cNvPr>
          <p:cNvSpPr txBox="1"/>
          <p:nvPr/>
        </p:nvSpPr>
        <p:spPr>
          <a:xfrm>
            <a:off x="8499198" y="2601679"/>
            <a:ext cx="75790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 Buzz is a fast growing technology unicorn that need to adapt quickly to its global scale.</a:t>
            </a:r>
            <a:b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Accenture has begun a 3 months POC focusing on these tasks:</a:t>
            </a:r>
            <a:b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An audit of their big data practice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Recommendations for a successful IPO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An analysis of their content categories that highlights the top 5 categories with the largest aggregate popularity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494C7-858D-8CBE-E656-939D09028BD4}"/>
              </a:ext>
            </a:extLst>
          </p:cNvPr>
          <p:cNvSpPr txBox="1"/>
          <p:nvPr/>
        </p:nvSpPr>
        <p:spPr>
          <a:xfrm>
            <a:off x="2819400" y="4761658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Over 100000 posts per day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36,500,000 piece of content per year!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How to analyze this huge amount of data?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Analyze and find Social Buzz’s top 5 popular categories of content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738118" y="703494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31540" y="679291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543746" y="983860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129464" y="763986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9328" y="3777595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162705" y="351531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66B92-6A68-870C-9F59-369B4B99D20E}"/>
              </a:ext>
            </a:extLst>
          </p:cNvPr>
          <p:cNvSpPr txBox="1"/>
          <p:nvPr/>
        </p:nvSpPr>
        <p:spPr>
          <a:xfrm>
            <a:off x="14079982" y="1468553"/>
            <a:ext cx="418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Andrew Fleming</a:t>
            </a:r>
          </a:p>
          <a:p>
            <a:pPr algn="ctr"/>
            <a:b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Chief Technical Architect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169C44-C4F1-7F31-A02E-B54AB2FE5083}"/>
              </a:ext>
            </a:extLst>
          </p:cNvPr>
          <p:cNvSpPr txBox="1"/>
          <p:nvPr/>
        </p:nvSpPr>
        <p:spPr>
          <a:xfrm>
            <a:off x="14079982" y="4312502"/>
            <a:ext cx="418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Rompton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Senior Principle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D94F3-957D-F053-5675-64AE645D77C5}"/>
              </a:ext>
            </a:extLst>
          </p:cNvPr>
          <p:cNvSpPr txBox="1"/>
          <p:nvPr/>
        </p:nvSpPr>
        <p:spPr>
          <a:xfrm>
            <a:off x="13790883" y="7236835"/>
            <a:ext cx="4617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Mohamma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Nejad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Pahmedani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503015-559D-D943-F727-49B65F2EC38A}"/>
              </a:ext>
            </a:extLst>
          </p:cNvPr>
          <p:cNvSpPr txBox="1"/>
          <p:nvPr/>
        </p:nvSpPr>
        <p:spPr>
          <a:xfrm>
            <a:off x="4052881" y="1446265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Data </a:t>
            </a:r>
            <a:r>
              <a:rPr lang="fr-FR" sz="3600" dirty="0" err="1">
                <a:solidFill>
                  <a:schemeClr val="bg1"/>
                </a:solidFill>
              </a:rPr>
              <a:t>Understanding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62AA07-05D6-0409-254C-99AE40A69EB7}"/>
              </a:ext>
            </a:extLst>
          </p:cNvPr>
          <p:cNvSpPr txBox="1"/>
          <p:nvPr/>
        </p:nvSpPr>
        <p:spPr>
          <a:xfrm>
            <a:off x="5864639" y="3052322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Data </a:t>
            </a:r>
            <a:r>
              <a:rPr lang="fr-FR" sz="3600" dirty="0" err="1">
                <a:solidFill>
                  <a:schemeClr val="bg1"/>
                </a:solidFill>
              </a:rPr>
              <a:t>Cleaning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62B250-9CE0-0471-CB86-98761E8977C7}"/>
              </a:ext>
            </a:extLst>
          </p:cNvPr>
          <p:cNvSpPr txBox="1"/>
          <p:nvPr/>
        </p:nvSpPr>
        <p:spPr>
          <a:xfrm>
            <a:off x="7860310" y="4594469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 Data </a:t>
            </a:r>
            <a:r>
              <a:rPr lang="fr-FR" sz="3600" dirty="0" err="1">
                <a:solidFill>
                  <a:schemeClr val="bg1"/>
                </a:solidFill>
              </a:rPr>
              <a:t>Modelling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0EE537-829A-6EE5-7DEC-53FA39C5F348}"/>
              </a:ext>
            </a:extLst>
          </p:cNvPr>
          <p:cNvSpPr txBox="1"/>
          <p:nvPr/>
        </p:nvSpPr>
        <p:spPr>
          <a:xfrm>
            <a:off x="9595511" y="6033316"/>
            <a:ext cx="59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Data </a:t>
            </a:r>
            <a:r>
              <a:rPr lang="fr-FR" sz="3600" dirty="0" err="1">
                <a:solidFill>
                  <a:schemeClr val="bg1"/>
                </a:solidFill>
              </a:rPr>
              <a:t>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5D52A-701F-ABFC-27B2-72E275A3E1FA}"/>
              </a:ext>
            </a:extLst>
          </p:cNvPr>
          <p:cNvSpPr txBox="1"/>
          <p:nvPr/>
        </p:nvSpPr>
        <p:spPr>
          <a:xfrm>
            <a:off x="11425954" y="7698778"/>
            <a:ext cx="649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chemeClr val="bg1"/>
                </a:solidFill>
              </a:rPr>
              <a:t>Uncover</a:t>
            </a:r>
            <a:r>
              <a:rPr lang="fr-FR" sz="3600" dirty="0">
                <a:solidFill>
                  <a:schemeClr val="bg1"/>
                </a:solidFill>
              </a:rPr>
              <a:t> Insights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386407-459C-735E-7935-4BEBBEF38BD7}"/>
              </a:ext>
            </a:extLst>
          </p:cNvPr>
          <p:cNvSpPr txBox="1"/>
          <p:nvPr/>
        </p:nvSpPr>
        <p:spPr>
          <a:xfrm>
            <a:off x="1893825" y="3788118"/>
            <a:ext cx="37710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883C84"/>
                </a:solidFill>
              </a:rPr>
              <a:t>16</a:t>
            </a:r>
            <a:endParaRPr lang="en-US" sz="4800" dirty="0">
              <a:solidFill>
                <a:srgbClr val="883C84"/>
              </a:solidFill>
            </a:endParaRPr>
          </a:p>
          <a:p>
            <a:endParaRPr lang="fr-FR" sz="3200" b="1" dirty="0">
              <a:solidFill>
                <a:srgbClr val="963488"/>
              </a:solidFill>
            </a:endParaRPr>
          </a:p>
          <a:p>
            <a:pPr algn="ctr"/>
            <a:r>
              <a:rPr lang="fr-FR" sz="3600" dirty="0"/>
              <a:t>Unique </a:t>
            </a:r>
            <a:r>
              <a:rPr lang="fr-FR" sz="3600" dirty="0" err="1"/>
              <a:t>Categories</a:t>
            </a:r>
            <a:endParaRPr lang="fr-FR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CF48F-7AE4-5950-3871-C1B8963C0A97}"/>
              </a:ext>
            </a:extLst>
          </p:cNvPr>
          <p:cNvSpPr txBox="1"/>
          <p:nvPr/>
        </p:nvSpPr>
        <p:spPr>
          <a:xfrm>
            <a:off x="6329644" y="3806691"/>
            <a:ext cx="48572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883C84"/>
                </a:solidFill>
              </a:rPr>
              <a:t>1897</a:t>
            </a:r>
            <a:endParaRPr lang="en-US" sz="4800" dirty="0">
              <a:solidFill>
                <a:srgbClr val="883C84"/>
              </a:solidFill>
            </a:endParaRPr>
          </a:p>
          <a:p>
            <a:endParaRPr lang="fr-FR" sz="3200" b="1" dirty="0">
              <a:solidFill>
                <a:srgbClr val="963488"/>
              </a:solidFill>
            </a:endParaRPr>
          </a:p>
          <a:p>
            <a:pPr algn="ctr"/>
            <a:r>
              <a:rPr lang="fr-FR" sz="3600" dirty="0" err="1"/>
              <a:t>Reactions</a:t>
            </a:r>
            <a:r>
              <a:rPr lang="fr-FR" sz="3600" dirty="0"/>
              <a:t> to « ANIMAL » </a:t>
            </a:r>
            <a:r>
              <a:rPr lang="fr-FR" sz="3600" dirty="0" err="1"/>
              <a:t>posts</a:t>
            </a:r>
            <a:endParaRPr lang="fr-FR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B9A69-CB05-23AE-3884-ADE18016B134}"/>
              </a:ext>
            </a:extLst>
          </p:cNvPr>
          <p:cNvSpPr txBox="1"/>
          <p:nvPr/>
        </p:nvSpPr>
        <p:spPr>
          <a:xfrm>
            <a:off x="11843880" y="3788118"/>
            <a:ext cx="44930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solidFill>
                  <a:srgbClr val="883C84"/>
                </a:solidFill>
              </a:rPr>
              <a:t>January</a:t>
            </a:r>
            <a:endParaRPr lang="en-US" sz="4800" dirty="0">
              <a:solidFill>
                <a:srgbClr val="883C84"/>
              </a:solidFill>
            </a:endParaRPr>
          </a:p>
          <a:p>
            <a:endParaRPr lang="fr-FR" sz="3200" b="1" dirty="0">
              <a:solidFill>
                <a:srgbClr val="963488"/>
              </a:solidFill>
            </a:endParaRPr>
          </a:p>
          <a:p>
            <a:pPr algn="ctr"/>
            <a:r>
              <a:rPr lang="fr-FR" sz="3600" dirty="0" err="1"/>
              <a:t>Month</a:t>
            </a:r>
            <a:r>
              <a:rPr lang="fr-FR" sz="3600" dirty="0"/>
              <a:t> </a:t>
            </a:r>
            <a:r>
              <a:rPr lang="fr-FR" sz="3600" dirty="0" err="1"/>
              <a:t>with</a:t>
            </a:r>
            <a:r>
              <a:rPr lang="fr-FR" sz="3600" dirty="0"/>
              <a:t> the </a:t>
            </a:r>
            <a:r>
              <a:rPr lang="fr-FR" sz="3600" dirty="0" err="1"/>
              <a:t>most</a:t>
            </a:r>
            <a:r>
              <a:rPr lang="fr-FR" sz="3600" dirty="0"/>
              <a:t> </a:t>
            </a:r>
            <a:r>
              <a:rPr lang="fr-FR" sz="3600" dirty="0" err="1"/>
              <a:t>posts</a:t>
            </a:r>
            <a:endParaRPr lang="fr-FR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02F2B4D-2B16-77BA-4514-2D6A6BFAC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971089"/>
              </p:ext>
            </p:extLst>
          </p:nvPr>
        </p:nvGraphicFramePr>
        <p:xfrm>
          <a:off x="3809999" y="1685151"/>
          <a:ext cx="11585381" cy="6887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 descr="A colorful circle with text&#10;&#10;Description automatically generated">
            <a:extLst>
              <a:ext uri="{FF2B5EF4-FFF2-40B4-BE49-F238E27FC236}">
                <a16:creationId xmlns:a16="http://schemas.microsoft.com/office/drawing/2014/main" id="{205B6A9C-B6BE-CF33-CB44-4CD74E92E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98" y="1177036"/>
            <a:ext cx="13215051" cy="73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19123</TotalTime>
  <Words>336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 MOHAMMAD NEJAD PAHMEDANI</cp:lastModifiedBy>
  <cp:revision>24</cp:revision>
  <dcterms:created xsi:type="dcterms:W3CDTF">2006-08-16T00:00:00Z</dcterms:created>
  <dcterms:modified xsi:type="dcterms:W3CDTF">2024-04-28T18:50:42Z</dcterms:modified>
  <dc:identifier>DAEhDyfaYKE</dc:identifier>
</cp:coreProperties>
</file>