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d8c63f521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d8c63f521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d68123267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d68123267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d8c63f52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d8c63f52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d8c63f521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d8c63f521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d8c63f521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d8c63f521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d8c63f521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d8c63f521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d8c63f52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d8c63f52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d8c63f52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d8c63f52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d8c63f521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d8c63f521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d6812326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d6812326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d681232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d681232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d6812326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d6812326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d8c63f521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d8c63f521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d6812326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d6812326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d681232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d681232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d6812326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d6812326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d8c63f52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d8c63f52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d6812326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d6812326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d6812326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d6812326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d8c63f521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d8c63f521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d8c63f52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d8c63f52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93C47D"/>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59000" y="1439600"/>
            <a:ext cx="8520600" cy="79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100"/>
              <a:t>Trading </a:t>
            </a:r>
            <a:r>
              <a:rPr b="1" lang="en" sz="3100"/>
              <a:t>and</a:t>
            </a:r>
            <a:r>
              <a:rPr b="1" lang="en" sz="3100"/>
              <a:t> Analysis</a:t>
            </a:r>
            <a:endParaRPr b="1" sz="3100"/>
          </a:p>
        </p:txBody>
      </p:sp>
      <p:sp>
        <p:nvSpPr>
          <p:cNvPr id="55" name="Google Shape;55;p13"/>
          <p:cNvSpPr txBox="1"/>
          <p:nvPr>
            <p:ph idx="1" type="subTitle"/>
          </p:nvPr>
        </p:nvSpPr>
        <p:spPr>
          <a:xfrm>
            <a:off x="398625" y="505175"/>
            <a:ext cx="8355300" cy="4235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a:t>Project 2 - Group 5</a:t>
            </a:r>
            <a:endParaRPr b="1"/>
          </a:p>
          <a:p>
            <a:pPr indent="0" lvl="0" marL="0" rtl="0" algn="l">
              <a:spcBef>
                <a:spcPts val="0"/>
              </a:spcBef>
              <a:spcAft>
                <a:spcPts val="0"/>
              </a:spcAft>
              <a:buNone/>
            </a:pPr>
            <a:r>
              <a:t/>
            </a:r>
            <a:endParaRPr/>
          </a:p>
          <a:p>
            <a:pPr indent="0" lvl="0" marL="2743200" rtl="0" algn="l">
              <a:spcBef>
                <a:spcPts val="0"/>
              </a:spcBef>
              <a:spcAft>
                <a:spcPts val="0"/>
              </a:spcAft>
              <a:buNone/>
            </a:pPr>
            <a:r>
              <a:t/>
            </a:r>
            <a:endParaRPr sz="2600"/>
          </a:p>
          <a:p>
            <a:pPr indent="0" lvl="0" marL="2743200" rtl="0" algn="l">
              <a:spcBef>
                <a:spcPts val="0"/>
              </a:spcBef>
              <a:spcAft>
                <a:spcPts val="0"/>
              </a:spcAft>
              <a:buNone/>
            </a:pPr>
            <a:r>
              <a:t/>
            </a:r>
            <a:endParaRPr sz="2600"/>
          </a:p>
          <a:p>
            <a:pPr indent="0" lvl="0" marL="2743200" rtl="0" algn="l">
              <a:spcBef>
                <a:spcPts val="0"/>
              </a:spcBef>
              <a:spcAft>
                <a:spcPts val="0"/>
              </a:spcAft>
              <a:buNone/>
            </a:pPr>
            <a:r>
              <a:t/>
            </a:r>
            <a:endParaRPr sz="2000"/>
          </a:p>
          <a:p>
            <a:pPr indent="-393700" lvl="0" marL="2743200" rtl="0" algn="l">
              <a:spcBef>
                <a:spcPts val="0"/>
              </a:spcBef>
              <a:spcAft>
                <a:spcPts val="0"/>
              </a:spcAft>
              <a:buSzPts val="2600"/>
              <a:buChar char="●"/>
            </a:pPr>
            <a:r>
              <a:rPr lang="en" sz="2600"/>
              <a:t>Matt Newman</a:t>
            </a:r>
            <a:endParaRPr sz="2600"/>
          </a:p>
          <a:p>
            <a:pPr indent="-393700" lvl="0" marL="2743200" rtl="0" algn="l">
              <a:spcBef>
                <a:spcPts val="0"/>
              </a:spcBef>
              <a:spcAft>
                <a:spcPts val="0"/>
              </a:spcAft>
              <a:buSzPts val="2600"/>
              <a:buChar char="●"/>
            </a:pPr>
            <a:r>
              <a:rPr lang="en" sz="2600"/>
              <a:t>Samir Sidi </a:t>
            </a:r>
            <a:endParaRPr sz="2600"/>
          </a:p>
          <a:p>
            <a:pPr indent="-393700" lvl="0" marL="2743200" rtl="0" algn="l">
              <a:spcBef>
                <a:spcPts val="0"/>
              </a:spcBef>
              <a:spcAft>
                <a:spcPts val="0"/>
              </a:spcAft>
              <a:buSzPts val="2600"/>
              <a:buChar char="●"/>
            </a:pPr>
            <a:r>
              <a:rPr lang="en" sz="2600"/>
              <a:t>Kevin Lacap </a:t>
            </a:r>
            <a:endParaRPr sz="2600"/>
          </a:p>
          <a:p>
            <a:pPr indent="-393700" lvl="0" marL="2743200" rtl="0" algn="l">
              <a:spcBef>
                <a:spcPts val="0"/>
              </a:spcBef>
              <a:spcAft>
                <a:spcPts val="0"/>
              </a:spcAft>
              <a:buSzPts val="2600"/>
              <a:buChar char="●"/>
            </a:pPr>
            <a:r>
              <a:rPr lang="en" sz="2600"/>
              <a:t>Subash Mishra</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542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WTI SMA Trade Signals </a:t>
            </a:r>
            <a:endParaRPr sz="3200"/>
          </a:p>
        </p:txBody>
      </p:sp>
      <p:pic>
        <p:nvPicPr>
          <p:cNvPr id="113" name="Google Shape;113;p22"/>
          <p:cNvPicPr preferRelativeResize="0"/>
          <p:nvPr/>
        </p:nvPicPr>
        <p:blipFill>
          <a:blip r:embed="rId3">
            <a:alphaModFix/>
          </a:blip>
          <a:stretch>
            <a:fillRect/>
          </a:stretch>
        </p:blipFill>
        <p:spPr>
          <a:xfrm>
            <a:off x="866376" y="953800"/>
            <a:ext cx="7411275" cy="411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292625"/>
            <a:ext cx="8520600" cy="4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 </a:t>
            </a:r>
            <a:r>
              <a:rPr lang="en"/>
              <a:t>Sentiment Analysis Model </a:t>
            </a:r>
            <a:endParaRPr/>
          </a:p>
          <a:p>
            <a:pPr indent="0" lvl="0" marL="0" rtl="0" algn="l">
              <a:spcBef>
                <a:spcPts val="0"/>
              </a:spcBef>
              <a:spcAft>
                <a:spcPts val="0"/>
              </a:spcAft>
              <a:buNone/>
            </a:pPr>
            <a:r>
              <a:t/>
            </a:r>
            <a:endParaRPr sz="2000"/>
          </a:p>
        </p:txBody>
      </p:sp>
      <p:sp>
        <p:nvSpPr>
          <p:cNvPr id="119" name="Google Shape;119;p23"/>
          <p:cNvSpPr txBox="1"/>
          <p:nvPr>
            <p:ph idx="1" type="body"/>
          </p:nvPr>
        </p:nvSpPr>
        <p:spPr>
          <a:xfrm>
            <a:off x="311700" y="896525"/>
            <a:ext cx="8520600" cy="3672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en"/>
              <a:t>VADER </a:t>
            </a:r>
            <a:r>
              <a:rPr lang="en"/>
              <a:t>measures the sentiment on a scale from -4 to +4, where, -4 stands for the most “negative” and +4 for the most “positive” sentiment</a:t>
            </a:r>
            <a:endParaRPr/>
          </a:p>
          <a:p>
            <a:pPr indent="-342900" lvl="0" marL="457200" rtl="0" algn="just">
              <a:spcBef>
                <a:spcPts val="0"/>
              </a:spcBef>
              <a:spcAft>
                <a:spcPts val="0"/>
              </a:spcAft>
              <a:buSzPts val="1800"/>
              <a:buChar char="●"/>
            </a:pPr>
            <a:r>
              <a:rPr lang="en"/>
              <a:t>Our model ranks sentiments for each day and  takes the average to give a combined uniform score. We deploy our code based on score to segregate buy (score &gt;0.20) and sell (score&lt; 0.2) signals.</a:t>
            </a:r>
            <a:endParaRPr/>
          </a:p>
        </p:txBody>
      </p:sp>
      <p:pic>
        <p:nvPicPr>
          <p:cNvPr id="120" name="Google Shape;120;p23"/>
          <p:cNvPicPr preferRelativeResize="0"/>
          <p:nvPr/>
        </p:nvPicPr>
        <p:blipFill>
          <a:blip r:embed="rId3">
            <a:alphaModFix/>
          </a:blip>
          <a:stretch>
            <a:fillRect/>
          </a:stretch>
        </p:blipFill>
        <p:spPr>
          <a:xfrm>
            <a:off x="3395050" y="2834900"/>
            <a:ext cx="4480150" cy="1927225"/>
          </a:xfrm>
          <a:prstGeom prst="rect">
            <a:avLst/>
          </a:prstGeom>
          <a:noFill/>
          <a:ln>
            <a:noFill/>
          </a:ln>
        </p:spPr>
      </p:pic>
      <p:pic>
        <p:nvPicPr>
          <p:cNvPr id="121" name="Google Shape;121;p23"/>
          <p:cNvPicPr preferRelativeResize="0"/>
          <p:nvPr/>
        </p:nvPicPr>
        <p:blipFill>
          <a:blip r:embed="rId4">
            <a:alphaModFix/>
          </a:blip>
          <a:stretch>
            <a:fillRect/>
          </a:stretch>
        </p:blipFill>
        <p:spPr>
          <a:xfrm>
            <a:off x="361750" y="2834900"/>
            <a:ext cx="3352775" cy="192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 VADER Trade Signals</a:t>
            </a:r>
            <a:endParaRPr/>
          </a:p>
        </p:txBody>
      </p:sp>
      <p:pic>
        <p:nvPicPr>
          <p:cNvPr id="127" name="Google Shape;127;p24"/>
          <p:cNvPicPr preferRelativeResize="0"/>
          <p:nvPr/>
        </p:nvPicPr>
        <p:blipFill>
          <a:blip r:embed="rId3">
            <a:alphaModFix/>
          </a:blip>
          <a:stretch>
            <a:fillRect/>
          </a:stretch>
        </p:blipFill>
        <p:spPr>
          <a:xfrm>
            <a:off x="950288" y="667825"/>
            <a:ext cx="7243426" cy="3998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BTC </a:t>
            </a:r>
            <a:r>
              <a:rPr lang="en"/>
              <a:t>VADER Trade Signals</a:t>
            </a:r>
            <a:endParaRPr/>
          </a:p>
          <a:p>
            <a:pPr indent="0" lvl="0" marL="0" rtl="0" algn="l">
              <a:spcBef>
                <a:spcPts val="0"/>
              </a:spcBef>
              <a:spcAft>
                <a:spcPts val="0"/>
              </a:spcAft>
              <a:buNone/>
            </a:pPr>
            <a:r>
              <a:t/>
            </a:r>
            <a:endParaRPr/>
          </a:p>
        </p:txBody>
      </p:sp>
      <p:pic>
        <p:nvPicPr>
          <p:cNvPr id="133" name="Google Shape;133;p25"/>
          <p:cNvPicPr preferRelativeResize="0"/>
          <p:nvPr/>
        </p:nvPicPr>
        <p:blipFill>
          <a:blip r:embed="rId3">
            <a:alphaModFix/>
          </a:blip>
          <a:stretch>
            <a:fillRect/>
          </a:stretch>
        </p:blipFill>
        <p:spPr>
          <a:xfrm>
            <a:off x="1062838" y="1085325"/>
            <a:ext cx="7018334"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USD V. Yen </a:t>
            </a:r>
            <a:r>
              <a:rPr lang="en"/>
              <a:t>VADER Trade Signals</a:t>
            </a:r>
            <a:endParaRPr/>
          </a:p>
          <a:p>
            <a:pPr indent="0" lvl="0" marL="0" rtl="0" algn="l">
              <a:spcBef>
                <a:spcPts val="0"/>
              </a:spcBef>
              <a:spcAft>
                <a:spcPts val="0"/>
              </a:spcAft>
              <a:buNone/>
            </a:pPr>
            <a:r>
              <a:t/>
            </a:r>
            <a:endParaRPr/>
          </a:p>
        </p:txBody>
      </p:sp>
      <p:pic>
        <p:nvPicPr>
          <p:cNvPr id="139" name="Google Shape;139;p26"/>
          <p:cNvPicPr preferRelativeResize="0"/>
          <p:nvPr/>
        </p:nvPicPr>
        <p:blipFill>
          <a:blip r:embed="rId3">
            <a:alphaModFix/>
          </a:blip>
          <a:stretch>
            <a:fillRect/>
          </a:stretch>
        </p:blipFill>
        <p:spPr>
          <a:xfrm>
            <a:off x="1105113" y="1113600"/>
            <a:ext cx="6933776"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WTI </a:t>
            </a:r>
            <a:r>
              <a:rPr lang="en"/>
              <a:t>VADER Trade Signals</a:t>
            </a:r>
            <a:endParaRPr/>
          </a:p>
          <a:p>
            <a:pPr indent="0" lvl="0" marL="0" rtl="0" algn="l">
              <a:spcBef>
                <a:spcPts val="0"/>
              </a:spcBef>
              <a:spcAft>
                <a:spcPts val="0"/>
              </a:spcAft>
              <a:buNone/>
            </a:pPr>
            <a:r>
              <a:t/>
            </a:r>
            <a:endParaRPr/>
          </a:p>
        </p:txBody>
      </p:sp>
      <p:pic>
        <p:nvPicPr>
          <p:cNvPr id="145" name="Google Shape;145;p27"/>
          <p:cNvPicPr preferRelativeResize="0"/>
          <p:nvPr/>
        </p:nvPicPr>
        <p:blipFill>
          <a:blip r:embed="rId3">
            <a:alphaModFix/>
          </a:blip>
          <a:stretch>
            <a:fillRect/>
          </a:stretch>
        </p:blipFill>
        <p:spPr>
          <a:xfrm>
            <a:off x="1128900" y="1064150"/>
            <a:ext cx="6886212"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183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a:t>
            </a:r>
            <a:r>
              <a:rPr lang="en"/>
              <a:t>Machine Learning Model</a:t>
            </a:r>
            <a:endParaRPr/>
          </a:p>
        </p:txBody>
      </p:sp>
      <p:sp>
        <p:nvSpPr>
          <p:cNvPr id="151" name="Google Shape;151;p28"/>
          <p:cNvSpPr txBox="1"/>
          <p:nvPr>
            <p:ph idx="1" type="body"/>
          </p:nvPr>
        </p:nvSpPr>
        <p:spPr>
          <a:xfrm>
            <a:off x="379250" y="841400"/>
            <a:ext cx="8520600" cy="418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Long Short Term Memory (LSTM)</a:t>
            </a:r>
            <a:r>
              <a:rPr lang="en"/>
              <a:t>: Recurrent neural network uses deep learning to analyze recent iterations and make predictions</a:t>
            </a:r>
            <a:br>
              <a:rPr lang="en"/>
            </a:br>
            <a:endParaRPr/>
          </a:p>
          <a:p>
            <a:pPr indent="-342900" lvl="0" marL="457200" rtl="0" algn="l">
              <a:spcBef>
                <a:spcPts val="0"/>
              </a:spcBef>
              <a:spcAft>
                <a:spcPts val="0"/>
              </a:spcAft>
              <a:buSzPts val="1800"/>
              <a:buChar char="●"/>
            </a:pPr>
            <a:r>
              <a:rPr lang="en"/>
              <a:t>Well-suited to classifying, processing and making predictions based on time series data</a:t>
            </a:r>
            <a:br>
              <a:rPr lang="en"/>
            </a:br>
            <a:endParaRPr/>
          </a:p>
          <a:p>
            <a:pPr indent="-342900" lvl="0" marL="457200" rtl="0" algn="l">
              <a:spcBef>
                <a:spcPts val="0"/>
              </a:spcBef>
              <a:spcAft>
                <a:spcPts val="0"/>
              </a:spcAft>
              <a:buSzPts val="1800"/>
              <a:buChar char="●"/>
            </a:pPr>
            <a:r>
              <a:rPr lang="en"/>
              <a:t>Increase in epochs included      more accurate predictive results </a:t>
            </a:r>
            <a:endParaRPr/>
          </a:p>
          <a:p>
            <a:pPr indent="0" lvl="0" marL="457200" rtl="0" algn="l">
              <a:spcBef>
                <a:spcPts val="1600"/>
              </a:spcBef>
              <a:spcAft>
                <a:spcPts val="1600"/>
              </a:spcAft>
              <a:buNone/>
            </a:pPr>
            <a:r>
              <a:t/>
            </a:r>
            <a:endParaRPr/>
          </a:p>
        </p:txBody>
      </p:sp>
      <p:cxnSp>
        <p:nvCxnSpPr>
          <p:cNvPr id="152" name="Google Shape;152;p28"/>
          <p:cNvCxnSpPr/>
          <p:nvPr/>
        </p:nvCxnSpPr>
        <p:spPr>
          <a:xfrm>
            <a:off x="3808200" y="2978225"/>
            <a:ext cx="268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Machine Learning Model (1 Epoch Used)</a:t>
            </a:r>
            <a:endParaRPr/>
          </a:p>
          <a:p>
            <a:pPr indent="0" lvl="0" marL="0" rtl="0" algn="l">
              <a:spcBef>
                <a:spcPts val="0"/>
              </a:spcBef>
              <a:spcAft>
                <a:spcPts val="0"/>
              </a:spcAft>
              <a:buNone/>
            </a:pPr>
            <a:r>
              <a:t/>
            </a:r>
            <a:endParaRPr/>
          </a:p>
        </p:txBody>
      </p:sp>
      <p:pic>
        <p:nvPicPr>
          <p:cNvPr id="158" name="Google Shape;158;p29"/>
          <p:cNvPicPr preferRelativeResize="0"/>
          <p:nvPr/>
        </p:nvPicPr>
        <p:blipFill>
          <a:blip r:embed="rId3">
            <a:alphaModFix/>
          </a:blip>
          <a:stretch>
            <a:fillRect/>
          </a:stretch>
        </p:blipFill>
        <p:spPr>
          <a:xfrm>
            <a:off x="753800" y="982075"/>
            <a:ext cx="7636399" cy="3857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Machine Learning Model (5 Epoch Used)</a:t>
            </a:r>
            <a:endParaRPr/>
          </a:p>
          <a:p>
            <a:pPr indent="0" lvl="0" marL="0" rtl="0" algn="l">
              <a:spcBef>
                <a:spcPts val="0"/>
              </a:spcBef>
              <a:spcAft>
                <a:spcPts val="0"/>
              </a:spcAft>
              <a:buNone/>
            </a:pPr>
            <a:r>
              <a:t/>
            </a:r>
            <a:endParaRPr/>
          </a:p>
        </p:txBody>
      </p:sp>
      <p:pic>
        <p:nvPicPr>
          <p:cNvPr id="164" name="Google Shape;164;p30"/>
          <p:cNvPicPr preferRelativeResize="0"/>
          <p:nvPr/>
        </p:nvPicPr>
        <p:blipFill>
          <a:blip r:embed="rId3">
            <a:alphaModFix/>
          </a:blip>
          <a:stretch>
            <a:fillRect/>
          </a:stretch>
        </p:blipFill>
        <p:spPr>
          <a:xfrm>
            <a:off x="685325" y="971850"/>
            <a:ext cx="7773350" cy="39268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1"/>
          <p:cNvSpPr txBox="1"/>
          <p:nvPr>
            <p:ph type="ctrTitle"/>
          </p:nvPr>
        </p:nvSpPr>
        <p:spPr>
          <a:xfrm>
            <a:off x="312750" y="241625"/>
            <a:ext cx="8520600" cy="56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200"/>
              <a:t>Implications of Findings </a:t>
            </a:r>
            <a:endParaRPr b="1" sz="3200"/>
          </a:p>
        </p:txBody>
      </p:sp>
      <p:sp>
        <p:nvSpPr>
          <p:cNvPr id="170" name="Google Shape;170;p31"/>
          <p:cNvSpPr txBox="1"/>
          <p:nvPr>
            <p:ph idx="1" type="subTitle"/>
          </p:nvPr>
        </p:nvSpPr>
        <p:spPr>
          <a:xfrm>
            <a:off x="4209700" y="1200025"/>
            <a:ext cx="4784100" cy="31629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sz="1800"/>
              <a:t>We found technical analysis to most </a:t>
            </a:r>
            <a:r>
              <a:rPr lang="en" sz="1800"/>
              <a:t>consistently</a:t>
            </a:r>
            <a:r>
              <a:rPr lang="en" sz="1800"/>
              <a:t> deliver accurate predictions</a:t>
            </a:r>
            <a:br>
              <a:rPr lang="en" sz="1800"/>
            </a:br>
            <a:endParaRPr sz="1800"/>
          </a:p>
          <a:p>
            <a:pPr indent="-342900" lvl="0" marL="457200" rtl="0" algn="l">
              <a:lnSpc>
                <a:spcPct val="115000"/>
              </a:lnSpc>
              <a:spcBef>
                <a:spcPts val="0"/>
              </a:spcBef>
              <a:spcAft>
                <a:spcPts val="0"/>
              </a:spcAft>
              <a:buSzPts val="1800"/>
              <a:buChar char="●"/>
            </a:pPr>
            <a:r>
              <a:rPr lang="en" sz="1800"/>
              <a:t>VADER sentiment analysis is more susceptible to misinformation (Opinion pieces, unreliable sources)</a:t>
            </a:r>
            <a:br>
              <a:rPr lang="en" sz="1800"/>
            </a:br>
            <a:endParaRPr sz="1800"/>
          </a:p>
          <a:p>
            <a:pPr indent="-342900" lvl="0" marL="457200" rtl="0" algn="l">
              <a:lnSpc>
                <a:spcPct val="115000"/>
              </a:lnSpc>
              <a:spcBef>
                <a:spcPts val="0"/>
              </a:spcBef>
              <a:spcAft>
                <a:spcPts val="0"/>
              </a:spcAft>
              <a:buSzPts val="1800"/>
              <a:buChar char="●"/>
            </a:pPr>
            <a:r>
              <a:rPr lang="en" sz="1800"/>
              <a:t>Modeling is an effective tool to remove human emotion from trading </a:t>
            </a:r>
            <a:endParaRPr sz="1800"/>
          </a:p>
          <a:p>
            <a:pPr indent="0" lvl="0" marL="0" rtl="0" algn="l">
              <a:lnSpc>
                <a:spcPct val="115000"/>
              </a:lnSpc>
              <a:spcBef>
                <a:spcPts val="16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ctr">
              <a:spcBef>
                <a:spcPts val="400"/>
              </a:spcBef>
              <a:spcAft>
                <a:spcPts val="0"/>
              </a:spcAft>
              <a:buNone/>
            </a:pPr>
            <a:r>
              <a:t/>
            </a:r>
            <a:endParaRPr/>
          </a:p>
        </p:txBody>
      </p:sp>
      <p:pic>
        <p:nvPicPr>
          <p:cNvPr id="171" name="Google Shape;171;p31"/>
          <p:cNvPicPr preferRelativeResize="0"/>
          <p:nvPr/>
        </p:nvPicPr>
        <p:blipFill>
          <a:blip r:embed="rId3">
            <a:alphaModFix/>
          </a:blip>
          <a:stretch>
            <a:fillRect/>
          </a:stretch>
        </p:blipFill>
        <p:spPr>
          <a:xfrm>
            <a:off x="347125" y="1311825"/>
            <a:ext cx="3793725" cy="2491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Introduction and Motivation</a:t>
            </a:r>
            <a:br>
              <a:rPr lang="en"/>
            </a:br>
            <a:endParaRPr/>
          </a:p>
          <a:p>
            <a:pPr indent="-342900" lvl="0" marL="457200" rtl="0" algn="l">
              <a:spcBef>
                <a:spcPts val="0"/>
              </a:spcBef>
              <a:spcAft>
                <a:spcPts val="0"/>
              </a:spcAft>
              <a:buSzPts val="1800"/>
              <a:buChar char="●"/>
            </a:pPr>
            <a:r>
              <a:rPr lang="en"/>
              <a:t>Model 1: </a:t>
            </a:r>
            <a:r>
              <a:rPr lang="en"/>
              <a:t>Technical Analysis </a:t>
            </a:r>
            <a:br>
              <a:rPr lang="en"/>
            </a:br>
            <a:endParaRPr/>
          </a:p>
          <a:p>
            <a:pPr indent="-342900" lvl="0" marL="457200" rtl="0" algn="l">
              <a:spcBef>
                <a:spcPts val="0"/>
              </a:spcBef>
              <a:spcAft>
                <a:spcPts val="0"/>
              </a:spcAft>
              <a:buSzPts val="1800"/>
              <a:buChar char="●"/>
            </a:pPr>
            <a:r>
              <a:rPr lang="en"/>
              <a:t>Model 2: Sentiment Analysis</a:t>
            </a:r>
            <a:br>
              <a:rPr lang="en"/>
            </a:br>
            <a:endParaRPr/>
          </a:p>
          <a:p>
            <a:pPr indent="-342900" lvl="0" marL="457200" rtl="0" algn="l">
              <a:spcBef>
                <a:spcPts val="0"/>
              </a:spcBef>
              <a:spcAft>
                <a:spcPts val="0"/>
              </a:spcAft>
              <a:buSzPts val="1800"/>
              <a:buChar char="●"/>
            </a:pPr>
            <a:r>
              <a:rPr lang="en"/>
              <a:t>Model 3: Machine Learning</a:t>
            </a:r>
            <a:br>
              <a:rPr lang="en"/>
            </a:br>
            <a:endParaRPr/>
          </a:p>
          <a:p>
            <a:pPr indent="-342900" lvl="0" marL="457200" rtl="0" algn="l">
              <a:spcBef>
                <a:spcPts val="0"/>
              </a:spcBef>
              <a:spcAft>
                <a:spcPts val="0"/>
              </a:spcAft>
              <a:buSzPts val="1800"/>
              <a:buChar char="●"/>
            </a:pPr>
            <a:r>
              <a:rPr lang="en"/>
              <a:t>Conclusion and Postmortem</a:t>
            </a:r>
            <a:endParaRPr/>
          </a:p>
        </p:txBody>
      </p:sp>
      <p:pic>
        <p:nvPicPr>
          <p:cNvPr id="62" name="Google Shape;62;p14"/>
          <p:cNvPicPr preferRelativeResize="0"/>
          <p:nvPr/>
        </p:nvPicPr>
        <p:blipFill>
          <a:blip r:embed="rId3">
            <a:alphaModFix/>
          </a:blip>
          <a:stretch>
            <a:fillRect/>
          </a:stretch>
        </p:blipFill>
        <p:spPr>
          <a:xfrm>
            <a:off x="5484550" y="445025"/>
            <a:ext cx="3080576" cy="1617300"/>
          </a:xfrm>
          <a:prstGeom prst="rect">
            <a:avLst/>
          </a:prstGeom>
          <a:noFill/>
          <a:ln>
            <a:noFill/>
          </a:ln>
        </p:spPr>
      </p:pic>
      <p:pic>
        <p:nvPicPr>
          <p:cNvPr id="63" name="Google Shape;63;p14"/>
          <p:cNvPicPr preferRelativeResize="0"/>
          <p:nvPr/>
        </p:nvPicPr>
        <p:blipFill>
          <a:blip r:embed="rId4">
            <a:alphaModFix/>
          </a:blip>
          <a:stretch>
            <a:fillRect/>
          </a:stretch>
        </p:blipFill>
        <p:spPr>
          <a:xfrm>
            <a:off x="5505400" y="2824900"/>
            <a:ext cx="3038875" cy="2028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ph type="ctrTitle"/>
          </p:nvPr>
        </p:nvSpPr>
        <p:spPr>
          <a:xfrm>
            <a:off x="311700" y="409300"/>
            <a:ext cx="2947500" cy="5193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t/>
            </a:r>
            <a:endParaRPr b="1" sz="1700"/>
          </a:p>
          <a:p>
            <a:pPr indent="0" lvl="0" marL="0" rtl="0" algn="l">
              <a:lnSpc>
                <a:spcPct val="115000"/>
              </a:lnSpc>
              <a:spcBef>
                <a:spcPts val="1800"/>
              </a:spcBef>
              <a:spcAft>
                <a:spcPts val="0"/>
              </a:spcAft>
              <a:buClr>
                <a:schemeClr val="dk1"/>
              </a:buClr>
              <a:buSzPts val="1100"/>
              <a:buFont typeface="Arial"/>
              <a:buNone/>
            </a:pPr>
            <a:r>
              <a:t/>
            </a:r>
            <a:endParaRPr b="1" sz="3200"/>
          </a:p>
          <a:p>
            <a:pPr indent="0" lvl="0" marL="0" rtl="0" algn="l">
              <a:lnSpc>
                <a:spcPct val="115000"/>
              </a:lnSpc>
              <a:spcBef>
                <a:spcPts val="1800"/>
              </a:spcBef>
              <a:spcAft>
                <a:spcPts val="0"/>
              </a:spcAft>
              <a:buClr>
                <a:schemeClr val="dk1"/>
              </a:buClr>
              <a:buSzPts val="1100"/>
              <a:buFont typeface="Arial"/>
              <a:buNone/>
            </a:pPr>
            <a:r>
              <a:t/>
            </a:r>
            <a:endParaRPr b="1" sz="1700"/>
          </a:p>
          <a:p>
            <a:pPr indent="0" lvl="0" marL="0" rtl="0" algn="l">
              <a:lnSpc>
                <a:spcPct val="115000"/>
              </a:lnSpc>
              <a:spcBef>
                <a:spcPts val="1800"/>
              </a:spcBef>
              <a:spcAft>
                <a:spcPts val="400"/>
              </a:spcAft>
              <a:buClr>
                <a:schemeClr val="dk1"/>
              </a:buClr>
              <a:buSzPts val="1100"/>
              <a:buFont typeface="Arial"/>
              <a:buNone/>
            </a:pPr>
            <a:r>
              <a:rPr b="1" lang="en" sz="2000"/>
              <a:t>Postmortem:</a:t>
            </a:r>
            <a:endParaRPr sz="2000"/>
          </a:p>
        </p:txBody>
      </p:sp>
      <p:sp>
        <p:nvSpPr>
          <p:cNvPr id="177" name="Google Shape;177;p32"/>
          <p:cNvSpPr txBox="1"/>
          <p:nvPr>
            <p:ph idx="1" type="subTitle"/>
          </p:nvPr>
        </p:nvSpPr>
        <p:spPr>
          <a:xfrm>
            <a:off x="311700" y="928600"/>
            <a:ext cx="8520600" cy="3500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sz="1400"/>
              <a:t>If we had two more weeks: </a:t>
            </a:r>
            <a:endParaRPr sz="1400"/>
          </a:p>
          <a:p>
            <a:pPr indent="-317500" lvl="1" marL="914400" rtl="0" algn="l">
              <a:lnSpc>
                <a:spcPct val="115000"/>
              </a:lnSpc>
              <a:spcBef>
                <a:spcPts val="0"/>
              </a:spcBef>
              <a:spcAft>
                <a:spcPts val="0"/>
              </a:spcAft>
              <a:buClr>
                <a:schemeClr val="dk1"/>
              </a:buClr>
              <a:buSzPts val="1400"/>
              <a:buChar char="○"/>
            </a:pPr>
            <a:r>
              <a:rPr lang="en" sz="1400"/>
              <a:t>Create a user interface to allow users to parse in individual ticker(s) for technical, sentiment, and machine learning analysis</a:t>
            </a:r>
            <a:endParaRPr sz="1400"/>
          </a:p>
          <a:p>
            <a:pPr indent="-317500" lvl="1" marL="914400" rtl="0" algn="l">
              <a:lnSpc>
                <a:spcPct val="115000"/>
              </a:lnSpc>
              <a:spcBef>
                <a:spcPts val="0"/>
              </a:spcBef>
              <a:spcAft>
                <a:spcPts val="0"/>
              </a:spcAft>
              <a:buClr>
                <a:schemeClr val="dk1"/>
              </a:buClr>
              <a:buSzPts val="1400"/>
              <a:buChar char="○"/>
            </a:pPr>
            <a:r>
              <a:rPr lang="en" sz="1400"/>
              <a:t>Include other technical indicators in code (</a:t>
            </a:r>
            <a:r>
              <a:rPr lang="en" sz="1400"/>
              <a:t>Fibonacci</a:t>
            </a:r>
            <a:r>
              <a:rPr lang="en" sz="1400"/>
              <a:t> Retracement, MACD, etc..)</a:t>
            </a:r>
            <a:endParaRPr sz="1400"/>
          </a:p>
          <a:p>
            <a:pPr indent="-317500" lvl="1" marL="914400" rtl="0" algn="l">
              <a:lnSpc>
                <a:spcPct val="115000"/>
              </a:lnSpc>
              <a:spcBef>
                <a:spcPts val="0"/>
              </a:spcBef>
              <a:spcAft>
                <a:spcPts val="0"/>
              </a:spcAft>
              <a:buClr>
                <a:schemeClr val="dk1"/>
              </a:buClr>
              <a:buSzPts val="1400"/>
              <a:buChar char="○"/>
            </a:pPr>
            <a:r>
              <a:rPr lang="en" sz="1400"/>
              <a:t>Include social media platforms in sentiment analysis </a:t>
            </a:r>
            <a:endParaRPr sz="1400"/>
          </a:p>
          <a:p>
            <a:pPr indent="-317500" lvl="1" marL="914400" rtl="0" algn="l">
              <a:lnSpc>
                <a:spcPct val="115000"/>
              </a:lnSpc>
              <a:spcBef>
                <a:spcPts val="0"/>
              </a:spcBef>
              <a:spcAft>
                <a:spcPts val="0"/>
              </a:spcAft>
              <a:buClr>
                <a:schemeClr val="dk1"/>
              </a:buClr>
              <a:buSzPts val="1400"/>
              <a:buChar char="○"/>
            </a:pPr>
            <a:r>
              <a:rPr lang="en" sz="1400"/>
              <a:t>Back test for longer periods</a:t>
            </a:r>
            <a:endParaRPr sz="1400"/>
          </a:p>
          <a:p>
            <a:pPr indent="-317500" lvl="1" marL="914400" rtl="0" algn="l">
              <a:lnSpc>
                <a:spcPct val="115000"/>
              </a:lnSpc>
              <a:spcBef>
                <a:spcPts val="0"/>
              </a:spcBef>
              <a:spcAft>
                <a:spcPts val="0"/>
              </a:spcAft>
              <a:buClr>
                <a:schemeClr val="dk1"/>
              </a:buClr>
              <a:buSzPts val="1400"/>
              <a:buChar char="○"/>
            </a:pPr>
            <a:r>
              <a:rPr lang="en" sz="1400"/>
              <a:t>Overlay plotly graphs</a:t>
            </a:r>
            <a:br>
              <a:rPr lang="en" sz="1400"/>
            </a:br>
            <a:endParaRPr sz="1400"/>
          </a:p>
          <a:p>
            <a:pPr indent="-317500" lvl="0" marL="457200" rtl="0" algn="l">
              <a:lnSpc>
                <a:spcPct val="115000"/>
              </a:lnSpc>
              <a:spcBef>
                <a:spcPts val="0"/>
              </a:spcBef>
              <a:spcAft>
                <a:spcPts val="0"/>
              </a:spcAft>
              <a:buClr>
                <a:schemeClr val="dk1"/>
              </a:buClr>
              <a:buSzPts val="1400"/>
              <a:buChar char="●"/>
            </a:pPr>
            <a:r>
              <a:rPr lang="en" sz="1400"/>
              <a:t>Difficulties:</a:t>
            </a:r>
            <a:endParaRPr sz="1400"/>
          </a:p>
          <a:p>
            <a:pPr indent="-317500" lvl="1" marL="914400" rtl="0" algn="l">
              <a:lnSpc>
                <a:spcPct val="115000"/>
              </a:lnSpc>
              <a:spcBef>
                <a:spcPts val="0"/>
              </a:spcBef>
              <a:spcAft>
                <a:spcPts val="0"/>
              </a:spcAft>
              <a:buClr>
                <a:schemeClr val="dk1"/>
              </a:buClr>
              <a:buSzPts val="1400"/>
              <a:buChar char="○"/>
            </a:pPr>
            <a:r>
              <a:rPr lang="en" sz="1400"/>
              <a:t>Creating user interface (Django and Flask)</a:t>
            </a:r>
            <a:endParaRPr sz="1400"/>
          </a:p>
          <a:p>
            <a:pPr indent="-317500" lvl="1" marL="914400" rtl="0" algn="l">
              <a:lnSpc>
                <a:spcPct val="115000"/>
              </a:lnSpc>
              <a:spcBef>
                <a:spcPts val="0"/>
              </a:spcBef>
              <a:spcAft>
                <a:spcPts val="0"/>
              </a:spcAft>
              <a:buClr>
                <a:schemeClr val="dk1"/>
              </a:buClr>
              <a:buSzPts val="1400"/>
              <a:buChar char="○"/>
            </a:pPr>
            <a:r>
              <a:rPr lang="en" sz="1400"/>
              <a:t>Accuracy of VADER with NEWS API (Fake News, lack of news sources...)</a:t>
            </a:r>
            <a:endParaRPr sz="1400"/>
          </a:p>
          <a:p>
            <a:pPr indent="-317500" lvl="1" marL="914400" rtl="0" algn="l">
              <a:lnSpc>
                <a:spcPct val="115000"/>
              </a:lnSpc>
              <a:spcBef>
                <a:spcPts val="0"/>
              </a:spcBef>
              <a:spcAft>
                <a:spcPts val="0"/>
              </a:spcAft>
              <a:buClr>
                <a:schemeClr val="dk1"/>
              </a:buClr>
              <a:buSzPts val="1400"/>
              <a:buChar char="○"/>
            </a:pPr>
            <a:r>
              <a:rPr lang="en" sz="1400"/>
              <a:t>Learning new optimizers for ML (“Adam”)</a:t>
            </a:r>
            <a:endParaRPr sz="1400"/>
          </a:p>
          <a:p>
            <a:pPr indent="0" lvl="0" marL="0" rtl="0" algn="ctr">
              <a:spcBef>
                <a:spcPts val="12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3"/>
          <p:cNvSpPr txBox="1"/>
          <p:nvPr>
            <p:ph idx="1" type="subTitle"/>
          </p:nvPr>
        </p:nvSpPr>
        <p:spPr>
          <a:xfrm>
            <a:off x="131250" y="839825"/>
            <a:ext cx="4045200" cy="3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1D1C1D"/>
                </a:solidFill>
                <a:latin typeface="Times New Roman"/>
                <a:ea typeface="Times New Roman"/>
                <a:cs typeface="Times New Roman"/>
                <a:sym typeface="Times New Roman"/>
              </a:rPr>
              <a:t>Warren Buffett:</a:t>
            </a:r>
            <a:r>
              <a:rPr lang="en" sz="1600">
                <a:solidFill>
                  <a:srgbClr val="1D1C1D"/>
                </a:solidFill>
                <a:latin typeface="Times New Roman"/>
                <a:ea typeface="Times New Roman"/>
                <a:cs typeface="Times New Roman"/>
                <a:sym typeface="Times New Roman"/>
              </a:rPr>
              <a:t> “The reason a lot of studies are made of these price and volume variables is that now, in the age of computers, there are almost endless data available about them. It isn’t necessarily because such studies have any utility; it’s simply that the data are there and academicians have worked hard to learn the mathematical skills needed to manipulate them. Once these skills are acquired, it seems sinful not to use them, even if the usage has no utility or negative utility. As a friend said, to a man with a hammer, everything looks like a nail.”</a:t>
            </a:r>
            <a:endParaRPr sz="1600">
              <a:latin typeface="Times New Roman"/>
              <a:ea typeface="Times New Roman"/>
              <a:cs typeface="Times New Roman"/>
              <a:sym typeface="Times New Roman"/>
            </a:endParaRPr>
          </a:p>
        </p:txBody>
      </p:sp>
      <p:pic>
        <p:nvPicPr>
          <p:cNvPr id="183" name="Google Shape;183;p33"/>
          <p:cNvPicPr preferRelativeResize="0"/>
          <p:nvPr/>
        </p:nvPicPr>
        <p:blipFill>
          <a:blip r:embed="rId3">
            <a:alphaModFix/>
          </a:blip>
          <a:stretch>
            <a:fillRect/>
          </a:stretch>
        </p:blipFill>
        <p:spPr>
          <a:xfrm>
            <a:off x="4775680" y="812325"/>
            <a:ext cx="4154602" cy="28192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4"/>
          <p:cNvSpPr txBox="1"/>
          <p:nvPr>
            <p:ph type="ctrTitle"/>
          </p:nvPr>
        </p:nvSpPr>
        <p:spPr>
          <a:xfrm>
            <a:off x="3115075" y="2571750"/>
            <a:ext cx="5942700" cy="743100"/>
          </a:xfrm>
          <a:prstGeom prst="rect">
            <a:avLst/>
          </a:prstGeom>
        </p:spPr>
        <p:txBody>
          <a:bodyPr anchorCtr="0" anchor="b" bIns="91425" lIns="91425" spcFirstLastPara="1" rIns="91425" wrap="square" tIns="91425">
            <a:noAutofit/>
          </a:bodyPr>
          <a:lstStyle/>
          <a:p>
            <a:pPr indent="-431800" lvl="0" marL="457200" rtl="0" algn="ctr">
              <a:spcBef>
                <a:spcPts val="0"/>
              </a:spcBef>
              <a:spcAft>
                <a:spcPts val="0"/>
              </a:spcAft>
              <a:buSzPts val="3200"/>
              <a:buChar char="●"/>
            </a:pPr>
            <a:r>
              <a:rPr lang="en" sz="3200"/>
              <a:t>Q &amp; A</a:t>
            </a:r>
            <a:endParaRPr sz="3200"/>
          </a:p>
        </p:txBody>
      </p:sp>
      <p:pic>
        <p:nvPicPr>
          <p:cNvPr id="189" name="Google Shape;189;p34"/>
          <p:cNvPicPr preferRelativeResize="0"/>
          <p:nvPr/>
        </p:nvPicPr>
        <p:blipFill>
          <a:blip r:embed="rId3">
            <a:alphaModFix/>
          </a:blip>
          <a:stretch>
            <a:fillRect/>
          </a:stretch>
        </p:blipFill>
        <p:spPr>
          <a:xfrm>
            <a:off x="-187425" y="-35325"/>
            <a:ext cx="9961598" cy="5208626"/>
          </a:xfrm>
          <a:prstGeom prst="rect">
            <a:avLst/>
          </a:prstGeom>
          <a:noFill/>
          <a:ln>
            <a:noFill/>
          </a:ln>
        </p:spPr>
      </p:pic>
      <p:sp>
        <p:nvSpPr>
          <p:cNvPr id="190" name="Google Shape;190;p34"/>
          <p:cNvSpPr txBox="1"/>
          <p:nvPr/>
        </p:nvSpPr>
        <p:spPr>
          <a:xfrm>
            <a:off x="1812600" y="329425"/>
            <a:ext cx="5216400" cy="790800"/>
          </a:xfrm>
          <a:prstGeom prst="rect">
            <a:avLst/>
          </a:prstGeom>
          <a:solidFill>
            <a:srgbClr val="FF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t>Any Questions? </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Thesis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Conduct technical analysis, sentiment analysis, and machine learning neural network models to generate trade signals and make predictions for various asset classes</a:t>
            </a:r>
            <a:br>
              <a:rPr lang="en"/>
            </a:br>
            <a:endParaRPr/>
          </a:p>
          <a:p>
            <a:pPr indent="-342900" lvl="0" marL="457200" rtl="0" algn="l">
              <a:spcBef>
                <a:spcPts val="0"/>
              </a:spcBef>
              <a:spcAft>
                <a:spcPts val="0"/>
              </a:spcAft>
              <a:buSzPts val="1800"/>
              <a:buChar char="●"/>
            </a:pPr>
            <a:r>
              <a:rPr lang="en"/>
              <a:t>Assess which model is most effective for each asset class</a:t>
            </a:r>
            <a:endParaRPr/>
          </a:p>
          <a:p>
            <a:pPr indent="-317500" lvl="1" marL="914400" rtl="0" algn="l">
              <a:spcBef>
                <a:spcPts val="0"/>
              </a:spcBef>
              <a:spcAft>
                <a:spcPts val="0"/>
              </a:spcAft>
              <a:buSzPts val="1400"/>
              <a:buChar char="○"/>
            </a:pPr>
            <a:r>
              <a:rPr lang="en"/>
              <a:t>Asset Classes: Equities (BA), Cryptocurrency (BTC), Oil (WTI), and FX (USD V. JPY)</a:t>
            </a:r>
            <a:br>
              <a:rPr lang="en"/>
            </a:br>
            <a:endParaRPr/>
          </a:p>
          <a:p>
            <a:pPr indent="-342900" lvl="0" marL="457200" rtl="0" algn="l">
              <a:spcBef>
                <a:spcPts val="0"/>
              </a:spcBef>
              <a:spcAft>
                <a:spcPts val="0"/>
              </a:spcAft>
              <a:buSzPts val="1800"/>
              <a:buChar char="●"/>
            </a:pPr>
            <a:r>
              <a:rPr lang="en"/>
              <a:t>Utilize Google Colab to work effectively as a team</a:t>
            </a:r>
            <a:endParaRPr/>
          </a:p>
          <a:p>
            <a:pPr indent="0" lvl="0" marL="0" rtl="0" algn="l">
              <a:spcBef>
                <a:spcPts val="1600"/>
              </a:spcBef>
              <a:spcAft>
                <a:spcPts val="0"/>
              </a:spcAft>
              <a:buNone/>
            </a:pPr>
            <a:br>
              <a:rPr lang="en"/>
            </a:br>
            <a:endParaRPr/>
          </a:p>
          <a:p>
            <a:pPr indent="0" lvl="0" marL="45720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44100" y="464000"/>
            <a:ext cx="7938900" cy="7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Fetching Data and Data Preparation</a:t>
            </a:r>
            <a:endParaRPr/>
          </a:p>
        </p:txBody>
      </p:sp>
      <p:sp>
        <p:nvSpPr>
          <p:cNvPr id="75" name="Google Shape;75;p16"/>
          <p:cNvSpPr txBox="1"/>
          <p:nvPr>
            <p:ph idx="1" type="body"/>
          </p:nvPr>
        </p:nvSpPr>
        <p:spPr>
          <a:xfrm>
            <a:off x="277900" y="1347450"/>
            <a:ext cx="8322600" cy="2779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To ensure reliability and validity of the models, we use the Yahoo API to fetch real-time data </a:t>
            </a:r>
            <a:br>
              <a:rPr lang="en"/>
            </a:br>
            <a:endParaRPr/>
          </a:p>
          <a:p>
            <a:pPr indent="-342900" lvl="0" marL="457200" rtl="0" algn="just">
              <a:spcBef>
                <a:spcPts val="0"/>
              </a:spcBef>
              <a:spcAft>
                <a:spcPts val="0"/>
              </a:spcAft>
              <a:buSzPts val="1800"/>
              <a:buChar char="●"/>
            </a:pPr>
            <a:r>
              <a:rPr lang="en"/>
              <a:t>Yahoo API allows us to grab adjusted close making our analysis more accurate and realistic  </a:t>
            </a:r>
            <a:br>
              <a:rPr lang="en"/>
            </a:br>
            <a:endParaRPr/>
          </a:p>
          <a:p>
            <a:pPr indent="-342900" lvl="0" marL="457200" rtl="0" algn="just">
              <a:spcBef>
                <a:spcPts val="0"/>
              </a:spcBef>
              <a:spcAft>
                <a:spcPts val="0"/>
              </a:spcAft>
              <a:buSzPts val="1800"/>
              <a:buChar char="●"/>
            </a:pPr>
            <a:r>
              <a:rPr lang="en"/>
              <a:t>Boeing(BA) is our default ticker for equities, however our platform allows any tradable ticker(s)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Different Models Used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89525"/>
            <a:ext cx="8520600" cy="5271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lphaUcPeriod"/>
            </a:pPr>
            <a:r>
              <a:rPr lang="en"/>
              <a:t>Technical Analysis Model</a:t>
            </a:r>
            <a:endParaRPr/>
          </a:p>
        </p:txBody>
      </p:sp>
      <p:sp>
        <p:nvSpPr>
          <p:cNvPr id="86" name="Google Shape;86;p18"/>
          <p:cNvSpPr txBox="1"/>
          <p:nvPr>
            <p:ph idx="1" type="body"/>
          </p:nvPr>
        </p:nvSpPr>
        <p:spPr>
          <a:xfrm>
            <a:off x="311700" y="816625"/>
            <a:ext cx="8520600" cy="42171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b="1" lang="en"/>
              <a:t>Moving Average (MA):</a:t>
            </a:r>
            <a:r>
              <a:rPr b="1" lang="en" sz="2000"/>
              <a:t> </a:t>
            </a:r>
            <a:r>
              <a:rPr lang="en" sz="1400"/>
              <a:t>A calculation to analyze data points by creating a series of averages of different subsets of the full data set</a:t>
            </a:r>
            <a:endParaRPr sz="1400"/>
          </a:p>
          <a:p>
            <a:pPr indent="-317500" lvl="0" marL="457200" rtl="0" algn="just">
              <a:spcBef>
                <a:spcPts val="0"/>
              </a:spcBef>
              <a:spcAft>
                <a:spcPts val="0"/>
              </a:spcAft>
              <a:buSzPts val="1400"/>
              <a:buChar char="●"/>
            </a:pPr>
            <a:r>
              <a:rPr lang="en" sz="1400"/>
              <a:t>We use 9 days and 50 days MV to generate trading signals. When the ‘9_SMA’ crosses above the ‘50_SMA’ , it’s a buy (Entry) signal. And when the ‘9_SMA’ crosses below the ‘50_SMA’, it’s a sell (Exit) signal. </a:t>
            </a:r>
            <a:endParaRPr sz="1400"/>
          </a:p>
          <a:p>
            <a:pPr indent="-317500" lvl="0" marL="457200" rtl="0" algn="just">
              <a:spcBef>
                <a:spcPts val="0"/>
              </a:spcBef>
              <a:spcAft>
                <a:spcPts val="0"/>
              </a:spcAft>
              <a:buSzPts val="1400"/>
              <a:buChar char="●"/>
            </a:pPr>
            <a:r>
              <a:rPr lang="en" sz="1400"/>
              <a:t>MA is effective because it illustrates change in sentiment in stocks </a:t>
            </a:r>
            <a:endParaRPr sz="1400"/>
          </a:p>
          <a:p>
            <a:pPr indent="-317500" lvl="0" marL="457200" rtl="0" algn="just">
              <a:spcBef>
                <a:spcPts val="0"/>
              </a:spcBef>
              <a:spcAft>
                <a:spcPts val="0"/>
              </a:spcAft>
              <a:buSzPts val="1400"/>
              <a:buChar char="●"/>
            </a:pPr>
            <a:r>
              <a:rPr lang="en" sz="1400"/>
              <a:t>Algo’s also pickup on these crossover signals and react</a:t>
            </a:r>
            <a:endParaRPr sz="1400"/>
          </a:p>
          <a:p>
            <a:pPr indent="-317500" lvl="0" marL="457200" rtl="0" algn="just">
              <a:spcBef>
                <a:spcPts val="0"/>
              </a:spcBef>
              <a:spcAft>
                <a:spcPts val="0"/>
              </a:spcAft>
              <a:buSzPts val="1400"/>
              <a:buChar char="●"/>
            </a:pPr>
            <a:r>
              <a:rPr lang="en" sz="1400"/>
              <a:t>These are the results for BA:</a:t>
            </a:r>
            <a:endParaRPr sz="1400"/>
          </a:p>
          <a:p>
            <a:pPr indent="0" lvl="0" marL="0" rtl="0" algn="l">
              <a:spcBef>
                <a:spcPts val="1600"/>
              </a:spcBef>
              <a:spcAft>
                <a:spcPts val="1600"/>
              </a:spcAft>
              <a:buNone/>
            </a:pPr>
            <a:r>
              <a:t/>
            </a:r>
            <a:endParaRPr/>
          </a:p>
        </p:txBody>
      </p:sp>
      <p:pic>
        <p:nvPicPr>
          <p:cNvPr id="87" name="Google Shape;87;p18"/>
          <p:cNvPicPr preferRelativeResize="0"/>
          <p:nvPr/>
        </p:nvPicPr>
        <p:blipFill>
          <a:blip r:embed="rId3">
            <a:alphaModFix/>
          </a:blip>
          <a:stretch>
            <a:fillRect/>
          </a:stretch>
        </p:blipFill>
        <p:spPr>
          <a:xfrm>
            <a:off x="5540350" y="2677200"/>
            <a:ext cx="3437675" cy="2017625"/>
          </a:xfrm>
          <a:prstGeom prst="rect">
            <a:avLst/>
          </a:prstGeom>
          <a:noFill/>
          <a:ln>
            <a:noFill/>
          </a:ln>
        </p:spPr>
      </p:pic>
      <p:pic>
        <p:nvPicPr>
          <p:cNvPr id="88" name="Google Shape;88;p18"/>
          <p:cNvPicPr preferRelativeResize="0"/>
          <p:nvPr/>
        </p:nvPicPr>
        <p:blipFill>
          <a:blip r:embed="rId4">
            <a:alphaModFix/>
          </a:blip>
          <a:stretch>
            <a:fillRect/>
          </a:stretch>
        </p:blipFill>
        <p:spPr>
          <a:xfrm>
            <a:off x="311700" y="3036012"/>
            <a:ext cx="4913401" cy="1300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ctrTitle"/>
          </p:nvPr>
        </p:nvSpPr>
        <p:spPr>
          <a:xfrm>
            <a:off x="167925" y="273325"/>
            <a:ext cx="8520600" cy="53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BA SMA Trade Signals</a:t>
            </a:r>
            <a:endParaRPr sz="3200"/>
          </a:p>
        </p:txBody>
      </p:sp>
      <p:sp>
        <p:nvSpPr>
          <p:cNvPr id="94" name="Google Shape;94;p19"/>
          <p:cNvSpPr txBox="1"/>
          <p:nvPr>
            <p:ph idx="1" type="subTitle"/>
          </p:nvPr>
        </p:nvSpPr>
        <p:spPr>
          <a:xfrm>
            <a:off x="311700" y="1543450"/>
            <a:ext cx="8520600" cy="208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95" name="Google Shape;95;p19"/>
          <p:cNvPicPr preferRelativeResize="0"/>
          <p:nvPr/>
        </p:nvPicPr>
        <p:blipFill>
          <a:blip r:embed="rId3">
            <a:alphaModFix/>
          </a:blip>
          <a:stretch>
            <a:fillRect/>
          </a:stretch>
        </p:blipFill>
        <p:spPr>
          <a:xfrm>
            <a:off x="423925" y="877350"/>
            <a:ext cx="8202075" cy="3991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269300" y="197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BTC </a:t>
            </a:r>
            <a:r>
              <a:rPr lang="en" sz="3200"/>
              <a:t>SMA Trade Signals</a:t>
            </a:r>
            <a:endParaRPr/>
          </a:p>
        </p:txBody>
      </p:sp>
      <p:pic>
        <p:nvPicPr>
          <p:cNvPr id="101" name="Google Shape;101;p20"/>
          <p:cNvPicPr preferRelativeResize="0"/>
          <p:nvPr/>
        </p:nvPicPr>
        <p:blipFill>
          <a:blip r:embed="rId3">
            <a:alphaModFix/>
          </a:blip>
          <a:stretch>
            <a:fillRect/>
          </a:stretch>
        </p:blipFill>
        <p:spPr>
          <a:xfrm>
            <a:off x="844375" y="915825"/>
            <a:ext cx="7370450" cy="401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47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USD V. Yen SMA Trade Signals</a:t>
            </a:r>
            <a:endParaRPr sz="3200"/>
          </a:p>
        </p:txBody>
      </p:sp>
      <p:pic>
        <p:nvPicPr>
          <p:cNvPr id="107" name="Google Shape;107;p21"/>
          <p:cNvPicPr preferRelativeResize="0"/>
          <p:nvPr/>
        </p:nvPicPr>
        <p:blipFill>
          <a:blip r:embed="rId3">
            <a:alphaModFix/>
          </a:blip>
          <a:stretch>
            <a:fillRect/>
          </a:stretch>
        </p:blipFill>
        <p:spPr>
          <a:xfrm>
            <a:off x="1105113" y="1031850"/>
            <a:ext cx="6933776"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