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318" r:id="rId2"/>
    <p:sldId id="317" r:id="rId3"/>
    <p:sldId id="316" r:id="rId4"/>
    <p:sldId id="315" r:id="rId5"/>
    <p:sldId id="305" r:id="rId6"/>
    <p:sldId id="306" r:id="rId7"/>
    <p:sldId id="314" r:id="rId8"/>
    <p:sldId id="313" r:id="rId9"/>
    <p:sldId id="307" r:id="rId10"/>
    <p:sldId id="308" r:id="rId11"/>
    <p:sldId id="309" r:id="rId12"/>
    <p:sldId id="312" r:id="rId13"/>
    <p:sldId id="310" r:id="rId14"/>
    <p:sldId id="320" r:id="rId15"/>
    <p:sldId id="319" r:id="rId16"/>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08" autoAdjust="0"/>
  </p:normalViewPr>
  <p:slideViewPr>
    <p:cSldViewPr>
      <p:cViewPr varScale="1">
        <p:scale>
          <a:sx n="124" d="100"/>
          <a:sy n="124" d="100"/>
        </p:scale>
        <p:origin x="91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3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28689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38828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best programming language or the language in which most lines of code have been written.</a:t>
            </a:r>
          </a:p>
          <a:p>
            <a:endParaRPr lang="en-US" dirty="0"/>
          </a:p>
          <a:p>
            <a:endParaRPr lang="en-US" dirty="0"/>
          </a:p>
          <a:p>
            <a:r>
              <a:rPr lang="en-US" dirty="0"/>
              <a:t>Python has moved up to 3</a:t>
            </a:r>
            <a:r>
              <a:rPr lang="en-US" baseline="30000" dirty="0"/>
              <a:t>rd</a:t>
            </a:r>
            <a:r>
              <a:rPr lang="en-US" dirty="0"/>
              <a:t> since the course was last taught in Colorado in late Feb., 2018.</a:t>
            </a:r>
          </a:p>
        </p:txBody>
      </p:sp>
    </p:spTree>
    <p:extLst>
      <p:ext uri="{BB962C8B-B14F-4D97-AF65-F5344CB8AC3E}">
        <p14:creationId xmlns:p14="http://schemas.microsoft.com/office/powerpoint/2010/main" val="333439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blog post: https://</a:t>
            </a:r>
            <a:r>
              <a:rPr lang="en-US" dirty="0" err="1"/>
              <a:t>blog.pythonanywhere.com</a:t>
            </a:r>
            <a:r>
              <a:rPr lang="en-US" dirty="0"/>
              <a:t>/67/, and the graph above, total number of users worldwide might be around 10 million as of 2018.</a:t>
            </a:r>
          </a:p>
        </p:txBody>
      </p:sp>
    </p:spTree>
    <p:extLst>
      <p:ext uri="{BB962C8B-B14F-4D97-AF65-F5344CB8AC3E}">
        <p14:creationId xmlns:p14="http://schemas.microsoft.com/office/powerpoint/2010/main" val="9153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Unlike </a:t>
            </a:r>
            <a:r>
              <a:rPr lang="en-US" sz="1200" b="0" i="0" kern="1200" dirty="0" err="1">
                <a:solidFill>
                  <a:schemeClr val="tx1"/>
                </a:solidFill>
                <a:effectLst/>
                <a:latin typeface="Times New Roman" charset="0"/>
                <a:ea typeface="ＭＳ Ｐゴシック" charset="0"/>
                <a:cs typeface="ＭＳ Ｐゴシック" charset="0"/>
              </a:rPr>
              <a:t>Matlab</a:t>
            </a:r>
            <a:r>
              <a:rPr lang="en-US" sz="1200" b="0" i="0" kern="1200" dirty="0">
                <a:solidFill>
                  <a:schemeClr val="tx1"/>
                </a:solidFill>
                <a:effectLst/>
                <a:latin typeface="Times New Roman" charset="0"/>
                <a:ea typeface="ＭＳ Ｐゴシック" charset="0"/>
                <a:cs typeface="ＭＳ Ｐゴシック" charset="0"/>
              </a:rPr>
              <a:t>, the set of Python tools used by scientists does not come from one single source. It is the result of a non-coordinated, chaotic and creative development process originating from a community of volunteers and professionals.</a:t>
            </a:r>
            <a:endParaRPr lang="en-US" dirty="0"/>
          </a:p>
        </p:txBody>
      </p:sp>
    </p:spTree>
    <p:extLst>
      <p:ext uri="{BB962C8B-B14F-4D97-AF65-F5344CB8AC3E}">
        <p14:creationId xmlns:p14="http://schemas.microsoft.com/office/powerpoint/2010/main" val="212006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cstate="screen">
            <a:lum bright="100000"/>
            <a:extLst>
              <a:ext uri="{28A0092B-C50C-407E-A947-70E740481C1C}">
                <a14:useLocalDpi xmlns:a14="http://schemas.microsoft.com/office/drawing/2010/main"/>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878"/>
            <a:ext cx="8305800" cy="1143000"/>
          </a:xfrm>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cstate="screen">
            <a:lum bright="100000"/>
            <a:extLst>
              <a:ext uri="{28A0092B-C50C-407E-A947-70E740481C1C}">
                <a14:useLocalDpi xmlns:a14="http://schemas.microsoft.com/office/drawing/2010/main"/>
              </a:ext>
            </a:extLst>
          </a:blip>
          <a:srcRect/>
          <a:stretch>
            <a:fillRect/>
          </a:stretch>
        </p:blipFill>
        <p:spPr bwMode="black">
          <a:xfrm>
            <a:off x="152400" y="640418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1254211" y="228600"/>
            <a:ext cx="7924800" cy="1143000"/>
          </a:xfrm>
        </p:spPr>
        <p:txBody>
          <a:bodyPr/>
          <a:lstStyle/>
          <a:p>
            <a:pPr algn="ctr">
              <a:defRPr/>
            </a:pPr>
            <a:r>
              <a:rPr lang="en-US" sz="3600" dirty="0">
                <a:solidFill>
                  <a:schemeClr val="bg1"/>
                </a:solidFill>
                <a:cs typeface="+mj-cs"/>
              </a:rPr>
              <a:t>An overview of python</a:t>
            </a:r>
          </a:p>
        </p:txBody>
      </p:sp>
      <p:sp>
        <p:nvSpPr>
          <p:cNvPr id="162819" name="Rectangle 3"/>
          <p:cNvSpPr>
            <a:spLocks noGrp="1" noChangeArrowheads="1"/>
          </p:cNvSpPr>
          <p:nvPr>
            <p:ph type="subTitle" idx="1"/>
          </p:nvPr>
        </p:nvSpPr>
        <p:spPr>
          <a:xfrm>
            <a:off x="0" y="5181600"/>
            <a:ext cx="9144000" cy="1423686"/>
          </a:xfrm>
          <a:solidFill>
            <a:schemeClr val="tx1">
              <a:alpha val="41000"/>
            </a:schemeClr>
          </a:solidFill>
        </p:spPr>
        <p:txBody>
          <a:bodyPr/>
          <a:lstStyle/>
          <a:p>
            <a:pPr algn="ctr">
              <a:defRPr/>
            </a:pPr>
            <a:r>
              <a:rPr lang="en-US" dirty="0"/>
              <a:t> </a:t>
            </a:r>
            <a:r>
              <a:rPr lang="en-US" sz="2400" dirty="0"/>
              <a:t>Virtual Training for DOI Economics Training Workshop</a:t>
            </a:r>
          </a:p>
          <a:p>
            <a:pPr algn="ctr">
              <a:defRPr/>
            </a:pPr>
            <a:r>
              <a:rPr lang="en-US" sz="1800" dirty="0"/>
              <a:t>Mike Fienen, Research Hydrologist (</a:t>
            </a:r>
            <a:r>
              <a:rPr lang="en-US" sz="1800" dirty="0" err="1"/>
              <a:t>mnfienen@usgs.gov</a:t>
            </a:r>
            <a:r>
              <a:rPr lang="en-US" sz="1800" dirty="0"/>
              <a:t>)</a:t>
            </a:r>
          </a:p>
          <a:p>
            <a:pPr algn="ctr">
              <a:defRPr/>
            </a:pPr>
            <a:r>
              <a:rPr lang="en-US" sz="1800" dirty="0"/>
              <a:t>May 15, 2020</a:t>
            </a:r>
            <a:endParaRPr lang="en-US" sz="1800" dirty="0">
              <a:cs typeface="+mn-cs"/>
            </a:endParaRPr>
          </a:p>
          <a:p>
            <a:pPr>
              <a:defRPr/>
            </a:pPr>
            <a:endParaRPr lang="en-US" sz="1800" dirty="0">
              <a:cs typeface="+mn-cs"/>
            </a:endParaRPr>
          </a:p>
        </p:txBody>
      </p:sp>
      <p:pic>
        <p:nvPicPr>
          <p:cNvPr id="3" name="Picture 2">
            <a:extLst>
              <a:ext uri="{FF2B5EF4-FFF2-40B4-BE49-F238E27FC236}">
                <a16:creationId xmlns:a16="http://schemas.microsoft.com/office/drawing/2014/main" id="{E0EDD96F-CC7C-2943-B8D9-1A11270C246A}"/>
              </a:ext>
            </a:extLst>
          </p:cNvPr>
          <p:cNvPicPr>
            <a:picLocks noChangeAspect="1"/>
          </p:cNvPicPr>
          <p:nvPr/>
        </p:nvPicPr>
        <p:blipFill>
          <a:blip r:embed="rId3"/>
          <a:stretch>
            <a:fillRect/>
          </a:stretch>
        </p:blipFill>
        <p:spPr>
          <a:xfrm>
            <a:off x="2551240" y="1219200"/>
            <a:ext cx="4041521" cy="4026154"/>
          </a:xfrm>
          <a:prstGeom prst="rect">
            <a:avLst/>
          </a:prstGeom>
        </p:spPr>
      </p:pic>
    </p:spTree>
    <p:extLst>
      <p:ext uri="{BB962C8B-B14F-4D97-AF65-F5344CB8AC3E}">
        <p14:creationId xmlns:p14="http://schemas.microsoft.com/office/powerpoint/2010/main" val="385824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Python's scientific ecosystem</a:t>
            </a:r>
          </a:p>
        </p:txBody>
      </p:sp>
      <p:pic>
        <p:nvPicPr>
          <p:cNvPr id="3" name="Picture 2">
            <a:extLst>
              <a:ext uri="{FF2B5EF4-FFF2-40B4-BE49-F238E27FC236}">
                <a16:creationId xmlns:a16="http://schemas.microsoft.com/office/drawing/2014/main" id="{F85E4000-D84C-6E43-83D2-CF4A20E606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9409" y="1066800"/>
            <a:ext cx="7407965" cy="5297728"/>
          </a:xfrm>
          <a:prstGeom prst="rect">
            <a:avLst/>
          </a:prstGeom>
        </p:spPr>
      </p:pic>
      <p:sp>
        <p:nvSpPr>
          <p:cNvPr id="5" name="TextBox 4">
            <a:extLst>
              <a:ext uri="{FF2B5EF4-FFF2-40B4-BE49-F238E27FC236}">
                <a16:creationId xmlns:a16="http://schemas.microsoft.com/office/drawing/2014/main" id="{30B20FB9-092C-B14F-A200-3EBEBFD54E30}"/>
              </a:ext>
            </a:extLst>
          </p:cNvPr>
          <p:cNvSpPr txBox="1"/>
          <p:nvPr/>
        </p:nvSpPr>
        <p:spPr>
          <a:xfrm>
            <a:off x="1580711" y="6408006"/>
            <a:ext cx="7563289" cy="338554"/>
          </a:xfrm>
          <a:prstGeom prst="rect">
            <a:avLst/>
          </a:prstGeom>
          <a:noFill/>
        </p:spPr>
        <p:txBody>
          <a:bodyPr wrap="none" rtlCol="0">
            <a:spAutoFit/>
          </a:bodyPr>
          <a:lstStyle/>
          <a:p>
            <a:pPr algn="r"/>
            <a:r>
              <a:rPr lang="en-US" sz="1600" dirty="0">
                <a:solidFill>
                  <a:schemeClr val="accent3"/>
                </a:solidFill>
              </a:rPr>
              <a:t>https://</a:t>
            </a:r>
            <a:r>
              <a:rPr lang="en-US" sz="1600" dirty="0" err="1">
                <a:solidFill>
                  <a:schemeClr val="accent3"/>
                </a:solidFill>
              </a:rPr>
              <a:t>fabienmaussion.info</a:t>
            </a:r>
            <a:r>
              <a:rPr lang="en-US" sz="1600" dirty="0">
                <a:solidFill>
                  <a:schemeClr val="accent3"/>
                </a:solidFill>
              </a:rPr>
              <a:t>/</a:t>
            </a:r>
            <a:r>
              <a:rPr lang="en-US" sz="1600" dirty="0" err="1">
                <a:solidFill>
                  <a:schemeClr val="accent3"/>
                </a:solidFill>
              </a:rPr>
              <a:t>scientific_programming</a:t>
            </a:r>
            <a:r>
              <a:rPr lang="en-US" sz="1600" dirty="0">
                <a:solidFill>
                  <a:schemeClr val="accent3"/>
                </a:solidFill>
              </a:rPr>
              <a:t>/html/18-Scientific-Python.html</a:t>
            </a:r>
          </a:p>
        </p:txBody>
      </p:sp>
    </p:spTree>
    <p:extLst>
      <p:ext uri="{BB962C8B-B14F-4D97-AF65-F5344CB8AC3E}">
        <p14:creationId xmlns:p14="http://schemas.microsoft.com/office/powerpoint/2010/main" val="228558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Environments</a:t>
            </a:r>
          </a:p>
        </p:txBody>
      </p:sp>
      <p:sp>
        <p:nvSpPr>
          <p:cNvPr id="3" name="Content Placeholder 2"/>
          <p:cNvSpPr>
            <a:spLocks noGrp="1"/>
          </p:cNvSpPr>
          <p:nvPr>
            <p:ph idx="1"/>
          </p:nvPr>
        </p:nvSpPr>
        <p:spPr/>
        <p:txBody>
          <a:bodyPr/>
          <a:lstStyle/>
          <a:p>
            <a:r>
              <a:rPr lang="en-US" dirty="0"/>
              <a:t>Python interpreter</a:t>
            </a:r>
          </a:p>
          <a:p>
            <a:r>
              <a:rPr lang="en-US" dirty="0" err="1"/>
              <a:t>Ipython</a:t>
            </a:r>
            <a:endParaRPr lang="en-US" dirty="0"/>
          </a:p>
          <a:p>
            <a:r>
              <a:rPr lang="en-US" dirty="0" err="1"/>
              <a:t>Jupyter</a:t>
            </a:r>
            <a:r>
              <a:rPr lang="en-US" dirty="0"/>
              <a:t> Notebook or </a:t>
            </a:r>
            <a:r>
              <a:rPr lang="en-US" dirty="0" err="1"/>
              <a:t>Jupyter</a:t>
            </a:r>
            <a:r>
              <a:rPr lang="en-US" dirty="0"/>
              <a:t> Lab</a:t>
            </a:r>
          </a:p>
          <a:p>
            <a:r>
              <a:rPr lang="en-US" dirty="0"/>
              <a:t>IDE (integrated development environment) such as </a:t>
            </a:r>
            <a:r>
              <a:rPr lang="en-US" dirty="0" err="1"/>
              <a:t>Pycharm</a:t>
            </a:r>
            <a:endParaRPr lang="en-US" dirty="0"/>
          </a:p>
          <a:p>
            <a:pPr lvl="1"/>
            <a:r>
              <a:rPr lang="en-US" dirty="0"/>
              <a:t>Best option for developing “production” or “operational” code</a:t>
            </a:r>
          </a:p>
        </p:txBody>
      </p:sp>
    </p:spTree>
    <p:extLst>
      <p:ext uri="{BB962C8B-B14F-4D97-AF65-F5344CB8AC3E}">
        <p14:creationId xmlns:p14="http://schemas.microsoft.com/office/powerpoint/2010/main" val="286668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Distributions</a:t>
            </a:r>
          </a:p>
        </p:txBody>
      </p:sp>
      <p:sp>
        <p:nvSpPr>
          <p:cNvPr id="3" name="Content Placeholder 2"/>
          <p:cNvSpPr>
            <a:spLocks noGrp="1"/>
          </p:cNvSpPr>
          <p:nvPr>
            <p:ph idx="1"/>
          </p:nvPr>
        </p:nvSpPr>
        <p:spPr>
          <a:xfrm>
            <a:off x="381000" y="1371600"/>
            <a:ext cx="4539604" cy="4495800"/>
          </a:xfrm>
        </p:spPr>
        <p:txBody>
          <a:bodyPr/>
          <a:lstStyle/>
          <a:p>
            <a:r>
              <a:rPr lang="en-US" dirty="0"/>
              <a:t>A bundled collection of Python and many of the useful packages</a:t>
            </a:r>
          </a:p>
          <a:p>
            <a:r>
              <a:rPr lang="en-US" dirty="0"/>
              <a:t>There are several flavors</a:t>
            </a:r>
          </a:p>
          <a:p>
            <a:pPr lvl="1"/>
            <a:r>
              <a:rPr lang="en-US" sz="4000" dirty="0"/>
              <a:t>Anaconda</a:t>
            </a:r>
          </a:p>
          <a:p>
            <a:pPr lvl="1"/>
            <a:r>
              <a:rPr lang="en-US" dirty="0" err="1"/>
              <a:t>Enthought</a:t>
            </a:r>
            <a:r>
              <a:rPr lang="en-US" dirty="0"/>
              <a:t> Canopy</a:t>
            </a:r>
          </a:p>
          <a:p>
            <a:pPr lvl="1"/>
            <a:r>
              <a:rPr lang="en-US" dirty="0" err="1"/>
              <a:t>Python.org</a:t>
            </a:r>
            <a:endParaRPr lang="en-US" dirty="0"/>
          </a:p>
          <a:p>
            <a:pPr lvl="1"/>
            <a:r>
              <a:rPr lang="en-US" dirty="0"/>
              <a:t>Your system python, ArcGIS or QGIS python</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0604" y="3010401"/>
            <a:ext cx="3731996" cy="3519237"/>
          </a:xfrm>
          <a:prstGeom prst="rect">
            <a:avLst/>
          </a:prstGeom>
        </p:spPr>
      </p:pic>
    </p:spTree>
    <p:extLst>
      <p:ext uri="{BB962C8B-B14F-4D97-AF65-F5344CB8AC3E}">
        <p14:creationId xmlns:p14="http://schemas.microsoft.com/office/powerpoint/2010/main" val="964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Versions</a:t>
            </a:r>
          </a:p>
        </p:txBody>
      </p:sp>
      <p:sp>
        <p:nvSpPr>
          <p:cNvPr id="3" name="Content Placeholder 2"/>
          <p:cNvSpPr>
            <a:spLocks noGrp="1"/>
          </p:cNvSpPr>
          <p:nvPr>
            <p:ph idx="1"/>
          </p:nvPr>
        </p:nvSpPr>
        <p:spPr>
          <a:xfrm>
            <a:off x="381000" y="1371600"/>
            <a:ext cx="8305800" cy="4495800"/>
          </a:xfrm>
        </p:spPr>
        <p:txBody>
          <a:bodyPr/>
          <a:lstStyle/>
          <a:p>
            <a:r>
              <a:rPr lang="en-US" dirty="0"/>
              <a:t>Python 2.7 is </a:t>
            </a:r>
            <a:r>
              <a:rPr lang="en-US" dirty="0" err="1"/>
              <a:t>officialy</a:t>
            </a:r>
            <a:r>
              <a:rPr lang="en-US" dirty="0"/>
              <a:t> dead</a:t>
            </a:r>
          </a:p>
          <a:p>
            <a:pPr lvl="1"/>
            <a:r>
              <a:rPr lang="en-US" dirty="0">
                <a:hlinkClick r:id="rId2"/>
              </a:rPr>
              <a:t>https://pythonclock.org</a:t>
            </a:r>
            <a:endParaRPr lang="en-US" dirty="0"/>
          </a:p>
          <a:p>
            <a:r>
              <a:rPr lang="en-US" dirty="0"/>
              <a:t>Python 3.5+ is now the standard</a:t>
            </a:r>
          </a:p>
          <a:p>
            <a:r>
              <a:rPr lang="en-US" dirty="0"/>
              <a:t>We are using Python 3.9</a:t>
            </a:r>
          </a:p>
        </p:txBody>
      </p:sp>
    </p:spTree>
    <p:extLst>
      <p:ext uri="{BB962C8B-B14F-4D97-AF65-F5344CB8AC3E}">
        <p14:creationId xmlns:p14="http://schemas.microsoft.com/office/powerpoint/2010/main" val="36564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today</a:t>
            </a:r>
          </a:p>
        </p:txBody>
      </p:sp>
      <p:sp>
        <p:nvSpPr>
          <p:cNvPr id="3" name="Content Placeholder 2"/>
          <p:cNvSpPr>
            <a:spLocks noGrp="1"/>
          </p:cNvSpPr>
          <p:nvPr>
            <p:ph idx="1"/>
          </p:nvPr>
        </p:nvSpPr>
        <p:spPr/>
        <p:txBody>
          <a:bodyPr/>
          <a:lstStyle/>
          <a:p>
            <a:r>
              <a:rPr lang="en-US" dirty="0"/>
              <a:t>This introduction (done!)</a:t>
            </a:r>
          </a:p>
          <a:p>
            <a:r>
              <a:rPr lang="en-US" dirty="0"/>
              <a:t>A simple COVID-19 curve-flattening model</a:t>
            </a:r>
          </a:p>
          <a:p>
            <a:r>
              <a:rPr lang="en-US" dirty="0"/>
              <a:t>A quick intro to coding in python</a:t>
            </a:r>
          </a:p>
          <a:p>
            <a:r>
              <a:rPr lang="en-US" dirty="0"/>
              <a:t>(optional) A bit on Pandas for data analysis</a:t>
            </a:r>
          </a:p>
        </p:txBody>
      </p:sp>
    </p:spTree>
    <p:extLst>
      <p:ext uri="{BB962C8B-B14F-4D97-AF65-F5344CB8AC3E}">
        <p14:creationId xmlns:p14="http://schemas.microsoft.com/office/powerpoint/2010/main" val="122904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for “best practices”</a:t>
            </a:r>
          </a:p>
        </p:txBody>
      </p:sp>
      <p:sp>
        <p:nvSpPr>
          <p:cNvPr id="3" name="Content Placeholder 2"/>
          <p:cNvSpPr>
            <a:spLocks noGrp="1"/>
          </p:cNvSpPr>
          <p:nvPr>
            <p:ph idx="1"/>
          </p:nvPr>
        </p:nvSpPr>
        <p:spPr>
          <a:xfrm>
            <a:off x="381000" y="1143000"/>
            <a:ext cx="8305800" cy="4724400"/>
          </a:xfrm>
        </p:spPr>
        <p:txBody>
          <a:bodyPr/>
          <a:lstStyle/>
          <a:p>
            <a:r>
              <a:rPr lang="en-US" b="0" dirty="0"/>
              <a:t>“</a:t>
            </a:r>
            <a:r>
              <a:rPr lang="en-US" b="0" dirty="0" err="1"/>
              <a:t>Cookiecutter</a:t>
            </a:r>
            <a:r>
              <a:rPr lang="en-US" b="0" dirty="0"/>
              <a:t>” template for packaging, testing, documenting, and publishing scientific Python code: </a:t>
            </a:r>
            <a:r>
              <a:rPr lang="en-US" sz="2400" b="0" dirty="0">
                <a:hlinkClick r:id="rId2"/>
              </a:rPr>
              <a:t>https://nsls-ii.github.io/scientific-python-cookiecutter/index.html</a:t>
            </a:r>
            <a:endParaRPr lang="en-US" sz="2400" b="0" dirty="0"/>
          </a:p>
          <a:p>
            <a:r>
              <a:rPr lang="en-US" b="0" dirty="0"/>
              <a:t>PEP8 python style guide: </a:t>
            </a:r>
            <a:r>
              <a:rPr lang="en-US" sz="2400" b="0" dirty="0">
                <a:hlinkClick r:id="rId3"/>
              </a:rPr>
              <a:t>https://www.python.org/dev/peps/pep-0008/</a:t>
            </a:r>
            <a:endParaRPr lang="en-US" sz="2400" b="0" dirty="0"/>
          </a:p>
          <a:p>
            <a:r>
              <a:rPr lang="en-US" b="0" dirty="0" err="1"/>
              <a:t>Numpy</a:t>
            </a:r>
            <a:r>
              <a:rPr lang="en-US" b="0" dirty="0"/>
              <a:t> doc string format: </a:t>
            </a:r>
            <a:r>
              <a:rPr lang="en-US" sz="2400" b="0" dirty="0">
                <a:hlinkClick r:id="rId4"/>
              </a:rPr>
              <a:t>https://numpydoc.readthedocs.io/en/latest/format.html</a:t>
            </a:r>
            <a:endParaRPr lang="en-US" sz="2400" b="0" dirty="0"/>
          </a:p>
          <a:p>
            <a:r>
              <a:rPr lang="en-US" b="0" dirty="0"/>
              <a:t>”Good enough” practices for scientific computing: </a:t>
            </a:r>
            <a:r>
              <a:rPr lang="en-US" sz="2400" b="0" dirty="0">
                <a:hlinkClick r:id="rId5"/>
              </a:rPr>
              <a:t>https://swcarpentry.github.io/good-enough-practices-in-scientific-computing/</a:t>
            </a:r>
            <a:endParaRPr lang="en-US" sz="2400" b="0" dirty="0"/>
          </a:p>
        </p:txBody>
      </p:sp>
    </p:spTree>
    <p:extLst>
      <p:ext uri="{BB962C8B-B14F-4D97-AF65-F5344CB8AC3E}">
        <p14:creationId xmlns:p14="http://schemas.microsoft.com/office/powerpoint/2010/main" val="180504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381000" y="1524000"/>
            <a:ext cx="8305800" cy="4495800"/>
          </a:xfrm>
        </p:spPr>
        <p:txBody>
          <a:bodyPr/>
          <a:lstStyle/>
          <a:p>
            <a:r>
              <a:rPr lang="en-US" dirty="0"/>
              <a:t>Automate tedious, boring and repetitive tasks</a:t>
            </a:r>
          </a:p>
          <a:p>
            <a:r>
              <a:rPr lang="en-US" dirty="0"/>
              <a:t>Data science</a:t>
            </a:r>
          </a:p>
          <a:p>
            <a:r>
              <a:rPr lang="en-US" dirty="0"/>
              <a:t>Escape limits imposed by other people’s software</a:t>
            </a:r>
          </a:p>
          <a:p>
            <a:r>
              <a:rPr lang="en-US" dirty="0"/>
              <a:t>Improve quality and efficiency of work</a:t>
            </a:r>
          </a:p>
          <a:p>
            <a:r>
              <a:rPr lang="en-US" dirty="0"/>
              <a:t>Scientific reproducibility</a:t>
            </a:r>
          </a:p>
          <a:p>
            <a:endParaRPr lang="en-US" sz="2400" dirty="0"/>
          </a:p>
          <a:p>
            <a:endParaRPr lang="en-US" sz="2400" dirty="0"/>
          </a:p>
        </p:txBody>
      </p:sp>
    </p:spTree>
    <p:extLst>
      <p:ext uri="{BB962C8B-B14F-4D97-AF65-F5344CB8AC3E}">
        <p14:creationId xmlns:p14="http://schemas.microsoft.com/office/powerpoint/2010/main" val="360175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a:t>
            </a:r>
          </a:p>
        </p:txBody>
      </p:sp>
      <p:pic>
        <p:nvPicPr>
          <p:cNvPr id="8" name="Picture 7">
            <a:extLst>
              <a:ext uri="{FF2B5EF4-FFF2-40B4-BE49-F238E27FC236}">
                <a16:creationId xmlns:a16="http://schemas.microsoft.com/office/drawing/2014/main" id="{177FB58D-7E9B-0A4E-95DA-867F714D9598}"/>
              </a:ext>
            </a:extLst>
          </p:cNvPr>
          <p:cNvPicPr>
            <a:picLocks noChangeAspect="1"/>
          </p:cNvPicPr>
          <p:nvPr/>
        </p:nvPicPr>
        <p:blipFill>
          <a:blip r:embed="rId2"/>
          <a:stretch>
            <a:fillRect/>
          </a:stretch>
        </p:blipFill>
        <p:spPr>
          <a:xfrm>
            <a:off x="357809" y="1295400"/>
            <a:ext cx="8367449" cy="2743200"/>
          </a:xfrm>
          <a:prstGeom prst="rect">
            <a:avLst/>
          </a:prstGeom>
          <a:ln>
            <a:solidFill>
              <a:schemeClr val="tx1"/>
            </a:solidFill>
          </a:ln>
        </p:spPr>
      </p:pic>
      <p:sp>
        <p:nvSpPr>
          <p:cNvPr id="9" name="TextBox 8">
            <a:extLst>
              <a:ext uri="{FF2B5EF4-FFF2-40B4-BE49-F238E27FC236}">
                <a16:creationId xmlns:a16="http://schemas.microsoft.com/office/drawing/2014/main" id="{B39A55AF-EBAB-B340-8E99-A4DA56B46170}"/>
              </a:ext>
            </a:extLst>
          </p:cNvPr>
          <p:cNvSpPr txBox="1"/>
          <p:nvPr/>
        </p:nvSpPr>
        <p:spPr>
          <a:xfrm>
            <a:off x="152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71004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a:xfrm>
            <a:off x="381000" y="1295400"/>
            <a:ext cx="5029200" cy="4953000"/>
          </a:xfrm>
        </p:spPr>
        <p:txBody>
          <a:bodyPr/>
          <a:lstStyle/>
          <a:p>
            <a:r>
              <a:rPr lang="en-US" sz="2400" dirty="0"/>
              <a:t>Interpreted, high-level language for general-purpose programming</a:t>
            </a:r>
          </a:p>
          <a:p>
            <a:r>
              <a:rPr lang="en-US" sz="2400" dirty="0"/>
              <a:t>Based on C</a:t>
            </a:r>
          </a:p>
          <a:p>
            <a:r>
              <a:rPr lang="en-US" sz="2400" dirty="0"/>
              <a:t>Object-oriented</a:t>
            </a:r>
          </a:p>
          <a:p>
            <a:r>
              <a:rPr lang="en-US" sz="2400" dirty="0"/>
              <a:t>Highly extensible</a:t>
            </a:r>
          </a:p>
          <a:p>
            <a:r>
              <a:rPr lang="en-US" sz="2400" dirty="0"/>
              <a:t>Besides standard library, large ”ecosystem” of packages for diverse purposes</a:t>
            </a:r>
          </a:p>
          <a:p>
            <a:r>
              <a:rPr lang="en-US" sz="2400" dirty="0"/>
              <a:t>Emphasizes code readability, simplicity and flexibility</a:t>
            </a:r>
          </a:p>
          <a:p>
            <a:endParaRPr lang="en-US" sz="2400" dirty="0"/>
          </a:p>
          <a:p>
            <a:endParaRPr lang="en-US" sz="2400" dirty="0"/>
          </a:p>
        </p:txBody>
      </p:sp>
      <p:pic>
        <p:nvPicPr>
          <p:cNvPr id="4" name="Picture 3">
            <a:extLst>
              <a:ext uri="{FF2B5EF4-FFF2-40B4-BE49-F238E27FC236}">
                <a16:creationId xmlns:a16="http://schemas.microsoft.com/office/drawing/2014/main" id="{BF728E1B-3782-594B-ACC6-0D5F2C865E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7752" y="1295400"/>
            <a:ext cx="3200400" cy="4800600"/>
          </a:xfrm>
          <a:prstGeom prst="rect">
            <a:avLst/>
          </a:prstGeom>
        </p:spPr>
      </p:pic>
      <p:sp>
        <p:nvSpPr>
          <p:cNvPr id="8" name="TextBox 7">
            <a:extLst>
              <a:ext uri="{FF2B5EF4-FFF2-40B4-BE49-F238E27FC236}">
                <a16:creationId xmlns:a16="http://schemas.microsoft.com/office/drawing/2014/main" id="{54703735-86EC-D64B-B758-C2A941BB8B36}"/>
              </a:ext>
            </a:extLst>
          </p:cNvPr>
          <p:cNvSpPr txBox="1"/>
          <p:nvPr/>
        </p:nvSpPr>
        <p:spPr>
          <a:xfrm>
            <a:off x="5944118" y="6129130"/>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398009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p:cNvSpPr>
            <a:spLocks noGrp="1"/>
          </p:cNvSpPr>
          <p:nvPr>
            <p:ph idx="1"/>
          </p:nvPr>
        </p:nvSpPr>
        <p:spPr>
          <a:xfrm>
            <a:off x="1197624" y="1371600"/>
            <a:ext cx="6672552" cy="4495800"/>
          </a:xfrm>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p:txBody>
      </p:sp>
      <p:sp>
        <p:nvSpPr>
          <p:cNvPr id="7" name="TextBox 6">
            <a:extLst>
              <a:ext uri="{FF2B5EF4-FFF2-40B4-BE49-F238E27FC236}">
                <a16:creationId xmlns:a16="http://schemas.microsoft.com/office/drawing/2014/main" id="{E76CC6BD-3B52-3547-9060-92C53B133840}"/>
              </a:ext>
            </a:extLst>
          </p:cNvPr>
          <p:cNvSpPr txBox="1"/>
          <p:nvPr/>
        </p:nvSpPr>
        <p:spPr>
          <a:xfrm>
            <a:off x="1742497"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9054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p:txBody>
      </p:sp>
    </p:spTree>
    <p:extLst>
      <p:ext uri="{BB962C8B-B14F-4D97-AF65-F5344CB8AC3E}">
        <p14:creationId xmlns:p14="http://schemas.microsoft.com/office/powerpoint/2010/main" val="378068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TIOBE Index (May 2020)</a:t>
            </a:r>
          </a:p>
        </p:txBody>
      </p:sp>
      <p:sp>
        <p:nvSpPr>
          <p:cNvPr id="4" name="TextBox 3"/>
          <p:cNvSpPr txBox="1"/>
          <p:nvPr/>
        </p:nvSpPr>
        <p:spPr>
          <a:xfrm>
            <a:off x="3200400" y="6392719"/>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pic>
        <p:nvPicPr>
          <p:cNvPr id="5" name="Picture 4">
            <a:extLst>
              <a:ext uri="{FF2B5EF4-FFF2-40B4-BE49-F238E27FC236}">
                <a16:creationId xmlns:a16="http://schemas.microsoft.com/office/drawing/2014/main" id="{1E911817-79EC-2E47-8223-555839E9427A}"/>
              </a:ext>
            </a:extLst>
          </p:cNvPr>
          <p:cNvPicPr>
            <a:picLocks noChangeAspect="1"/>
          </p:cNvPicPr>
          <p:nvPr/>
        </p:nvPicPr>
        <p:blipFill>
          <a:blip r:embed="rId3"/>
          <a:stretch>
            <a:fillRect/>
          </a:stretch>
        </p:blipFill>
        <p:spPr>
          <a:xfrm>
            <a:off x="1490917" y="1099820"/>
            <a:ext cx="6162167" cy="5224780"/>
          </a:xfrm>
          <a:prstGeom prst="rect">
            <a:avLst/>
          </a:prstGeom>
        </p:spPr>
      </p:pic>
    </p:spTree>
    <p:extLst>
      <p:ext uri="{BB962C8B-B14F-4D97-AF65-F5344CB8AC3E}">
        <p14:creationId xmlns:p14="http://schemas.microsoft.com/office/powerpoint/2010/main" val="211601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Growth of python</a:t>
            </a:r>
          </a:p>
        </p:txBody>
      </p:sp>
      <p:sp>
        <p:nvSpPr>
          <p:cNvPr id="6" name="TextBox 5">
            <a:extLst>
              <a:ext uri="{FF2B5EF4-FFF2-40B4-BE49-F238E27FC236}">
                <a16:creationId xmlns:a16="http://schemas.microsoft.com/office/drawing/2014/main" id="{73AFDA26-8427-B641-9578-ECF6F58A65A6}"/>
              </a:ext>
            </a:extLst>
          </p:cNvPr>
          <p:cNvSpPr txBox="1"/>
          <p:nvPr/>
        </p:nvSpPr>
        <p:spPr>
          <a:xfrm>
            <a:off x="4376093" y="6408006"/>
            <a:ext cx="4767907" cy="400110"/>
          </a:xfrm>
          <a:prstGeom prst="rect">
            <a:avLst/>
          </a:prstGeom>
          <a:noFill/>
        </p:spPr>
        <p:txBody>
          <a:bodyPr wrap="none" rtlCol="0">
            <a:spAutoFit/>
          </a:bodyPr>
          <a:lstStyle/>
          <a:p>
            <a:pPr algn="r"/>
            <a:r>
              <a:rPr lang="en-US" sz="2000" dirty="0">
                <a:hlinkClick r:id="rId3"/>
              </a:rPr>
              <a:t>https://insights.stackoverflow.com/trends</a:t>
            </a:r>
            <a:endParaRPr lang="en-US" sz="2000" dirty="0">
              <a:solidFill>
                <a:schemeClr val="accent3"/>
              </a:solidFill>
            </a:endParaRPr>
          </a:p>
        </p:txBody>
      </p:sp>
      <p:pic>
        <p:nvPicPr>
          <p:cNvPr id="3" name="Picture 2">
            <a:extLst>
              <a:ext uri="{FF2B5EF4-FFF2-40B4-BE49-F238E27FC236}">
                <a16:creationId xmlns:a16="http://schemas.microsoft.com/office/drawing/2014/main" id="{FD34C16F-3C7C-CB44-8736-932E95C3DBA9}"/>
              </a:ext>
            </a:extLst>
          </p:cNvPr>
          <p:cNvPicPr>
            <a:picLocks noChangeAspect="1"/>
          </p:cNvPicPr>
          <p:nvPr/>
        </p:nvPicPr>
        <p:blipFill>
          <a:blip r:embed="rId4"/>
          <a:stretch>
            <a:fillRect/>
          </a:stretch>
        </p:blipFill>
        <p:spPr>
          <a:xfrm>
            <a:off x="527790" y="1067553"/>
            <a:ext cx="8088421" cy="4722894"/>
          </a:xfrm>
          <a:prstGeom prst="rect">
            <a:avLst/>
          </a:prstGeom>
        </p:spPr>
      </p:pic>
    </p:spTree>
    <p:extLst>
      <p:ext uri="{BB962C8B-B14F-4D97-AF65-F5344CB8AC3E}">
        <p14:creationId xmlns:p14="http://schemas.microsoft.com/office/powerpoint/2010/main" val="343824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Can be slower than other languages</a:t>
            </a:r>
          </a:p>
          <a:p>
            <a:r>
              <a:rPr lang="en-US" dirty="0"/>
              <a:t>Somewhat decentralized; changes frequently</a:t>
            </a:r>
          </a:p>
          <a:p>
            <a:r>
              <a:rPr lang="en-US" dirty="0"/>
              <a:t>Installation/Hard to get started</a:t>
            </a:r>
          </a:p>
          <a:p>
            <a:r>
              <a:rPr lang="en-US" dirty="0"/>
              <a:t>Easy to write bad code</a:t>
            </a:r>
          </a:p>
          <a:p>
            <a:pPr lvl="1"/>
            <a:r>
              <a:rPr lang="en-US" b="0" dirty="0">
                <a:hlinkClick r:id="rId2"/>
              </a:rPr>
              <a:t>https://towardsdatascience.com/5-reasons-why-jupyter-notebooks-suck-4dc201e27086</a:t>
            </a:r>
            <a:endParaRPr lang="en-US" b="0" dirty="0"/>
          </a:p>
        </p:txBody>
      </p:sp>
    </p:spTree>
    <p:extLst>
      <p:ext uri="{BB962C8B-B14F-4D97-AF65-F5344CB8AC3E}">
        <p14:creationId xmlns:p14="http://schemas.microsoft.com/office/powerpoint/2010/main" val="3052723040"/>
      </p:ext>
    </p:extLst>
  </p:cSld>
  <p:clrMapOvr>
    <a:masterClrMapping/>
  </p:clrMapOvr>
</p:sld>
</file>

<file path=ppt/theme/theme1.xml><?xml version="1.0" encoding="utf-8"?>
<a:theme xmlns:a="http://schemas.openxmlformats.org/drawingml/2006/main" name="dark-blue-template">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22B8FC"/>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15195</TotalTime>
  <Pages>4</Pages>
  <Words>977</Words>
  <Application>Microsoft Macintosh PowerPoint</Application>
  <PresentationFormat>On-screen Show (4:3)</PresentationFormat>
  <Paragraphs>93</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dark-blue-template</vt:lpstr>
      <vt:lpstr>An overview of python</vt:lpstr>
      <vt:lpstr>Motivations for using Python</vt:lpstr>
      <vt:lpstr>Python and Reproducibility</vt:lpstr>
      <vt:lpstr>What is Python?</vt:lpstr>
      <vt:lpstr>What does it mean to be pythonic?</vt:lpstr>
      <vt:lpstr>Advantages</vt:lpstr>
      <vt:lpstr>TIOBE Index (May 2020)</vt:lpstr>
      <vt:lpstr>Growth of python</vt:lpstr>
      <vt:lpstr>Disadvantages</vt:lpstr>
      <vt:lpstr>Python's scientific ecosystem</vt:lpstr>
      <vt:lpstr>Development Environments</vt:lpstr>
      <vt:lpstr>Python Distributions</vt:lpstr>
      <vt:lpstr>Python Versions</vt:lpstr>
      <vt:lpstr>Agenda for today</vt:lpstr>
      <vt:lpstr>Resources for “best practices”</vt:lpstr>
    </vt:vector>
  </TitlesOfParts>
  <Manager/>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501</cp:revision>
  <cp:lastPrinted>2014-05-20T14:47:17Z</cp:lastPrinted>
  <dcterms:created xsi:type="dcterms:W3CDTF">2009-08-04T14:01:06Z</dcterms:created>
  <dcterms:modified xsi:type="dcterms:W3CDTF">2021-04-23T13:37:40Z</dcterms:modified>
  <cp:category/>
</cp:coreProperties>
</file>