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handoutMasterIdLst>
    <p:handoutMasterId r:id="rId18"/>
  </p:handoutMasterIdLst>
  <p:sldIdLst>
    <p:sldId id="318" r:id="rId2"/>
    <p:sldId id="317" r:id="rId3"/>
    <p:sldId id="316" r:id="rId4"/>
    <p:sldId id="315" r:id="rId5"/>
    <p:sldId id="305" r:id="rId6"/>
    <p:sldId id="306" r:id="rId7"/>
    <p:sldId id="314" r:id="rId8"/>
    <p:sldId id="313" r:id="rId9"/>
    <p:sldId id="307" r:id="rId10"/>
    <p:sldId id="308" r:id="rId11"/>
    <p:sldId id="309" r:id="rId12"/>
    <p:sldId id="312" r:id="rId13"/>
    <p:sldId id="310" r:id="rId14"/>
    <p:sldId id="320" r:id="rId15"/>
    <p:sldId id="319" r:id="rId16"/>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p:restoredTop sz="96208" autoAdjust="0"/>
  </p:normalViewPr>
  <p:slideViewPr>
    <p:cSldViewPr>
      <p:cViewPr varScale="1">
        <p:scale>
          <a:sx n="128" d="100"/>
          <a:sy n="128" d="100"/>
        </p:scale>
        <p:origin x="269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6" d="100"/>
        <a:sy n="10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39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166813" y="692150"/>
            <a:ext cx="4618037" cy="3463925"/>
          </a:xfrm>
          <a:prstGeom prst="rect">
            <a:avLst/>
          </a:prstGeom>
          <a:noFill/>
          <a:ln w="12700">
            <a:solidFill>
              <a:schemeClr val="tx1"/>
            </a:solidFill>
            <a:miter lim="800000"/>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Tree>
    <p:extLst>
      <p:ext uri="{BB962C8B-B14F-4D97-AF65-F5344CB8AC3E}">
        <p14:creationId xmlns:p14="http://schemas.microsoft.com/office/powerpoint/2010/main" val="1602647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ABC_(programming_language)" TargetMode="External"/><Relationship Id="rId7" Type="http://schemas.openxmlformats.org/officeDocument/2006/relationships/hyperlink" Target="https://en.wikipedia.org/wiki/Monty_Python's_Flying_Circus"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Hacker_(programmer_subculture)" TargetMode="External"/><Relationship Id="rId5" Type="http://schemas.openxmlformats.org/officeDocument/2006/relationships/hyperlink" Target="https://en.wikipedia.org/wiki/C_(programming_language)" TargetMode="External"/><Relationship Id="rId4" Type="http://schemas.openxmlformats.org/officeDocument/2006/relationships/hyperlink" Target="https://en.wikipedia.org/wiki/Unix"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ABC_(programming_language)" TargetMode="External"/><Relationship Id="rId7" Type="http://schemas.openxmlformats.org/officeDocument/2006/relationships/hyperlink" Target="https://en.wikipedia.org/wiki/Monty_Python's_Flying_Circus"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Hacker_(programmer_subculture)" TargetMode="External"/><Relationship Id="rId5" Type="http://schemas.openxmlformats.org/officeDocument/2006/relationships/hyperlink" Target="https://en.wikipedia.org/wiki/C_(programming_language)" TargetMode="External"/><Relationship Id="rId4" Type="http://schemas.openxmlformats.org/officeDocument/2006/relationships/hyperlink" Target="https://en.wikipedia.org/wiki/Unix"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030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charset="0"/>
                <a:ea typeface="ＭＳ Ｐゴシック" charset="0"/>
                <a:cs typeface="ＭＳ Ｐゴシック" charset="0"/>
              </a:rPr>
              <a:t>...In December 1989, I was looking for a "hobby" programming project that would keep me occupied during the week around Christmas. My office ... would be closed, but I had a home computer, and not much else on my hands. I decided to write an interpreter for the new scripting language I had been thinking about lately: a descendant of </a:t>
            </a:r>
            <a:r>
              <a:rPr lang="en-US" sz="1200" b="0" i="0" u="none" strike="noStrike" kern="1200" dirty="0">
                <a:solidFill>
                  <a:schemeClr val="tx1"/>
                </a:solidFill>
                <a:effectLst/>
                <a:latin typeface="Times New Roman" charset="0"/>
                <a:ea typeface="ＭＳ Ｐゴシック" charset="0"/>
                <a:cs typeface="ＭＳ Ｐゴシック" charset="0"/>
                <a:hlinkClick r:id="rId3" tooltip="ABC (programming language)"/>
              </a:rPr>
              <a:t>ABC</a:t>
            </a:r>
            <a:r>
              <a:rPr lang="en-US" sz="1200" b="0" i="0" kern="1200" dirty="0">
                <a:solidFill>
                  <a:schemeClr val="tx1"/>
                </a:solidFill>
                <a:effectLst/>
                <a:latin typeface="Times New Roman" charset="0"/>
                <a:ea typeface="ＭＳ Ｐゴシック" charset="0"/>
                <a:cs typeface="ＭＳ Ｐゴシック" charset="0"/>
              </a:rPr>
              <a:t> that would appeal to </a:t>
            </a:r>
            <a:r>
              <a:rPr lang="en-US" sz="1200" b="0" i="0" u="none" strike="noStrike" kern="1200" dirty="0">
                <a:solidFill>
                  <a:schemeClr val="tx1"/>
                </a:solidFill>
                <a:effectLst/>
                <a:latin typeface="Times New Roman" charset="0"/>
                <a:ea typeface="ＭＳ Ｐゴシック" charset="0"/>
                <a:cs typeface="ＭＳ Ｐゴシック" charset="0"/>
                <a:hlinkClick r:id="rId4" tooltip="Unix"/>
              </a:rPr>
              <a:t>Unix</a:t>
            </a:r>
            <a:r>
              <a:rPr lang="en-US" sz="1200" b="0" i="0" kern="1200" dirty="0">
                <a:solidFill>
                  <a:schemeClr val="tx1"/>
                </a:solidFill>
                <a:effectLst/>
                <a:latin typeface="Times New Roman" charset="0"/>
                <a:ea typeface="ＭＳ Ｐゴシック" charset="0"/>
                <a:cs typeface="ＭＳ Ｐゴシック" charset="0"/>
              </a:rPr>
              <a:t>/</a:t>
            </a:r>
            <a:r>
              <a:rPr lang="en-US" sz="1200" b="0" i="0" u="none" strike="noStrike" kern="1200" dirty="0">
                <a:solidFill>
                  <a:schemeClr val="tx1"/>
                </a:solidFill>
                <a:effectLst/>
                <a:latin typeface="Times New Roman" charset="0"/>
                <a:ea typeface="ＭＳ Ｐゴシック" charset="0"/>
                <a:cs typeface="ＭＳ Ｐゴシック" charset="0"/>
                <a:hlinkClick r:id="rId5" tooltip="C (programming language)"/>
              </a:rPr>
              <a:t>C</a:t>
            </a:r>
            <a:r>
              <a:rPr lang="en-US" sz="1200" b="0" i="0" kern="1200" dirty="0">
                <a:solidFill>
                  <a:schemeClr val="tx1"/>
                </a:solidFill>
                <a:effectLst/>
                <a:latin typeface="Times New Roman" charset="0"/>
                <a:ea typeface="ＭＳ Ｐゴシック" charset="0"/>
                <a:cs typeface="ＭＳ Ｐゴシック" charset="0"/>
              </a:rPr>
              <a:t> </a:t>
            </a:r>
            <a:r>
              <a:rPr lang="en-US" sz="1200" b="0" i="0" u="none" strike="noStrike" kern="1200" dirty="0">
                <a:solidFill>
                  <a:schemeClr val="tx1"/>
                </a:solidFill>
                <a:effectLst/>
                <a:latin typeface="Times New Roman" charset="0"/>
                <a:ea typeface="ＭＳ Ｐゴシック" charset="0"/>
                <a:cs typeface="ＭＳ Ｐゴシック" charset="0"/>
                <a:hlinkClick r:id="rId6" tooltip="Hacker (programmer subculture)"/>
              </a:rPr>
              <a:t>hackers</a:t>
            </a:r>
            <a:r>
              <a:rPr lang="en-US" sz="1200" b="0" i="0" kern="1200" dirty="0">
                <a:solidFill>
                  <a:schemeClr val="tx1"/>
                </a:solidFill>
                <a:effectLst/>
                <a:latin typeface="Times New Roman" charset="0"/>
                <a:ea typeface="ＭＳ Ｐゴシック" charset="0"/>
                <a:cs typeface="ＭＳ Ｐゴシック" charset="0"/>
              </a:rPr>
              <a:t>. I chose Python as a working title for the project, being in a slightly irreverent mood (and a big fan of </a:t>
            </a:r>
            <a:r>
              <a:rPr lang="en-US" sz="1200" b="0" i="1" u="none" strike="noStrike" kern="1200" dirty="0">
                <a:solidFill>
                  <a:schemeClr val="tx1"/>
                </a:solidFill>
                <a:effectLst/>
                <a:latin typeface="Times New Roman" charset="0"/>
                <a:ea typeface="ＭＳ Ｐゴシック" charset="0"/>
                <a:cs typeface="ＭＳ Ｐゴシック" charset="0"/>
                <a:hlinkClick r:id="rId7" tooltip="Monty Python's Flying Circus"/>
              </a:rPr>
              <a:t>Monty Python's Flying Circus</a:t>
            </a:r>
            <a:r>
              <a:rPr lang="en-US" sz="1200" b="0" i="0" kern="1200" dirty="0">
                <a:solidFill>
                  <a:schemeClr val="tx1"/>
                </a:solidFill>
                <a:effectLst/>
                <a:latin typeface="Times New Roman" charset="0"/>
                <a:ea typeface="ＭＳ Ｐゴシック" charset="0"/>
                <a:cs typeface="ＭＳ Ｐゴシック" charset="0"/>
              </a:rPr>
              <a:t>).</a:t>
            </a:r>
          </a:p>
          <a:p>
            <a:r>
              <a:rPr lang="en-US" sz="1200" b="0" i="0" kern="1200" dirty="0">
                <a:solidFill>
                  <a:schemeClr val="tx1"/>
                </a:solidFill>
                <a:effectLst/>
                <a:latin typeface="Times New Roman" charset="0"/>
                <a:ea typeface="ＭＳ Ｐゴシック" charset="0"/>
                <a:cs typeface="ＭＳ Ｐゴシック" charset="0"/>
              </a:rPr>
              <a:t>— </a:t>
            </a:r>
            <a:r>
              <a:rPr lang="en-US" sz="1200" b="0" i="1" kern="1200" dirty="0">
                <a:solidFill>
                  <a:schemeClr val="tx1"/>
                </a:solidFill>
                <a:effectLst/>
                <a:latin typeface="Times New Roman" charset="0"/>
                <a:ea typeface="ＭＳ Ｐゴシック" charset="0"/>
                <a:cs typeface="ＭＳ Ｐゴシック" charset="0"/>
              </a:rPr>
              <a:t>Guido van Rossum</a:t>
            </a:r>
            <a:endParaRPr lang="en-US" sz="1200" b="0" i="0" kern="1200" dirty="0">
              <a:solidFill>
                <a:schemeClr val="tx1"/>
              </a:solidFill>
              <a:effectLst/>
              <a:latin typeface="Times New Roman" charset="0"/>
              <a:ea typeface="ＭＳ Ｐゴシック" charset="0"/>
              <a:cs typeface="ＭＳ Ｐゴシック" charset="0"/>
            </a:endParaRPr>
          </a:p>
          <a:p>
            <a:endParaRPr lang="en-US" dirty="0"/>
          </a:p>
        </p:txBody>
      </p:sp>
    </p:spTree>
    <p:extLst>
      <p:ext uri="{BB962C8B-B14F-4D97-AF65-F5344CB8AC3E}">
        <p14:creationId xmlns:p14="http://schemas.microsoft.com/office/powerpoint/2010/main" val="2286891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charset="0"/>
                <a:ea typeface="ＭＳ Ｐゴシック" charset="0"/>
                <a:cs typeface="ＭＳ Ｐゴシック" charset="0"/>
              </a:rPr>
              <a:t>...In December 1989, I was looking for a "hobby" programming project that would keep me occupied during the week around Christmas. My office ... would be closed, but I had a home computer, and not much else on my hands. I decided to write an interpreter for the new scripting language I had been thinking about lately: a descendant of </a:t>
            </a:r>
            <a:r>
              <a:rPr lang="en-US" sz="1200" b="0" i="0" u="none" strike="noStrike" kern="1200" dirty="0">
                <a:solidFill>
                  <a:schemeClr val="tx1"/>
                </a:solidFill>
                <a:effectLst/>
                <a:latin typeface="Times New Roman" charset="0"/>
                <a:ea typeface="ＭＳ Ｐゴシック" charset="0"/>
                <a:cs typeface="ＭＳ Ｐゴシック" charset="0"/>
                <a:hlinkClick r:id="rId3" tooltip="ABC (programming language)"/>
              </a:rPr>
              <a:t>ABC</a:t>
            </a:r>
            <a:r>
              <a:rPr lang="en-US" sz="1200" b="0" i="0" kern="1200" dirty="0">
                <a:solidFill>
                  <a:schemeClr val="tx1"/>
                </a:solidFill>
                <a:effectLst/>
                <a:latin typeface="Times New Roman" charset="0"/>
                <a:ea typeface="ＭＳ Ｐゴシック" charset="0"/>
                <a:cs typeface="ＭＳ Ｐゴシック" charset="0"/>
              </a:rPr>
              <a:t> that would appeal to </a:t>
            </a:r>
            <a:r>
              <a:rPr lang="en-US" sz="1200" b="0" i="0" u="none" strike="noStrike" kern="1200" dirty="0">
                <a:solidFill>
                  <a:schemeClr val="tx1"/>
                </a:solidFill>
                <a:effectLst/>
                <a:latin typeface="Times New Roman" charset="0"/>
                <a:ea typeface="ＭＳ Ｐゴシック" charset="0"/>
                <a:cs typeface="ＭＳ Ｐゴシック" charset="0"/>
                <a:hlinkClick r:id="rId4" tooltip="Unix"/>
              </a:rPr>
              <a:t>Unix</a:t>
            </a:r>
            <a:r>
              <a:rPr lang="en-US" sz="1200" b="0" i="0" kern="1200" dirty="0">
                <a:solidFill>
                  <a:schemeClr val="tx1"/>
                </a:solidFill>
                <a:effectLst/>
                <a:latin typeface="Times New Roman" charset="0"/>
                <a:ea typeface="ＭＳ Ｐゴシック" charset="0"/>
                <a:cs typeface="ＭＳ Ｐゴシック" charset="0"/>
              </a:rPr>
              <a:t>/</a:t>
            </a:r>
            <a:r>
              <a:rPr lang="en-US" sz="1200" b="0" i="0" u="none" strike="noStrike" kern="1200" dirty="0">
                <a:solidFill>
                  <a:schemeClr val="tx1"/>
                </a:solidFill>
                <a:effectLst/>
                <a:latin typeface="Times New Roman" charset="0"/>
                <a:ea typeface="ＭＳ Ｐゴシック" charset="0"/>
                <a:cs typeface="ＭＳ Ｐゴシック" charset="0"/>
                <a:hlinkClick r:id="rId5" tooltip="C (programming language)"/>
              </a:rPr>
              <a:t>C</a:t>
            </a:r>
            <a:r>
              <a:rPr lang="en-US" sz="1200" b="0" i="0" kern="1200" dirty="0">
                <a:solidFill>
                  <a:schemeClr val="tx1"/>
                </a:solidFill>
                <a:effectLst/>
                <a:latin typeface="Times New Roman" charset="0"/>
                <a:ea typeface="ＭＳ Ｐゴシック" charset="0"/>
                <a:cs typeface="ＭＳ Ｐゴシック" charset="0"/>
              </a:rPr>
              <a:t> </a:t>
            </a:r>
            <a:r>
              <a:rPr lang="en-US" sz="1200" b="0" i="0" u="none" strike="noStrike" kern="1200" dirty="0">
                <a:solidFill>
                  <a:schemeClr val="tx1"/>
                </a:solidFill>
                <a:effectLst/>
                <a:latin typeface="Times New Roman" charset="0"/>
                <a:ea typeface="ＭＳ Ｐゴシック" charset="0"/>
                <a:cs typeface="ＭＳ Ｐゴシック" charset="0"/>
                <a:hlinkClick r:id="rId6" tooltip="Hacker (programmer subculture)"/>
              </a:rPr>
              <a:t>hackers</a:t>
            </a:r>
            <a:r>
              <a:rPr lang="en-US" sz="1200" b="0" i="0" kern="1200" dirty="0">
                <a:solidFill>
                  <a:schemeClr val="tx1"/>
                </a:solidFill>
                <a:effectLst/>
                <a:latin typeface="Times New Roman" charset="0"/>
                <a:ea typeface="ＭＳ Ｐゴシック" charset="0"/>
                <a:cs typeface="ＭＳ Ｐゴシック" charset="0"/>
              </a:rPr>
              <a:t>. I chose Python as a working title for the project, being in a slightly irreverent mood (and a big fan of </a:t>
            </a:r>
            <a:r>
              <a:rPr lang="en-US" sz="1200" b="0" i="1" u="none" strike="noStrike" kern="1200" dirty="0">
                <a:solidFill>
                  <a:schemeClr val="tx1"/>
                </a:solidFill>
                <a:effectLst/>
                <a:latin typeface="Times New Roman" charset="0"/>
                <a:ea typeface="ＭＳ Ｐゴシック" charset="0"/>
                <a:cs typeface="ＭＳ Ｐゴシック" charset="0"/>
                <a:hlinkClick r:id="rId7" tooltip="Monty Python's Flying Circus"/>
              </a:rPr>
              <a:t>Monty Python's Flying Circus</a:t>
            </a:r>
            <a:r>
              <a:rPr lang="en-US" sz="1200" b="0" i="0" kern="1200" dirty="0">
                <a:solidFill>
                  <a:schemeClr val="tx1"/>
                </a:solidFill>
                <a:effectLst/>
                <a:latin typeface="Times New Roman" charset="0"/>
                <a:ea typeface="ＭＳ Ｐゴシック" charset="0"/>
                <a:cs typeface="ＭＳ Ｐゴシック" charset="0"/>
              </a:rPr>
              <a:t>).</a:t>
            </a:r>
          </a:p>
          <a:p>
            <a:r>
              <a:rPr lang="en-US" sz="1200" b="0" i="0" kern="1200" dirty="0">
                <a:solidFill>
                  <a:schemeClr val="tx1"/>
                </a:solidFill>
                <a:effectLst/>
                <a:latin typeface="Times New Roman" charset="0"/>
                <a:ea typeface="ＭＳ Ｐゴシック" charset="0"/>
                <a:cs typeface="ＭＳ Ｐゴシック" charset="0"/>
              </a:rPr>
              <a:t>— </a:t>
            </a:r>
            <a:r>
              <a:rPr lang="en-US" sz="1200" b="0" i="1" kern="1200" dirty="0">
                <a:solidFill>
                  <a:schemeClr val="tx1"/>
                </a:solidFill>
                <a:effectLst/>
                <a:latin typeface="Times New Roman" charset="0"/>
                <a:ea typeface="ＭＳ Ｐゴシック" charset="0"/>
                <a:cs typeface="ＭＳ Ｐゴシック" charset="0"/>
              </a:rPr>
              <a:t>Guido van Rossum</a:t>
            </a:r>
            <a:endParaRPr lang="en-US" sz="1200" b="0" i="0" kern="1200" dirty="0">
              <a:solidFill>
                <a:schemeClr val="tx1"/>
              </a:solidFill>
              <a:effectLst/>
              <a:latin typeface="Times New Roman" charset="0"/>
              <a:ea typeface="ＭＳ Ｐゴシック" charset="0"/>
              <a:cs typeface="ＭＳ Ｐゴシック" charset="0"/>
            </a:endParaRPr>
          </a:p>
          <a:p>
            <a:endParaRPr lang="en-US" dirty="0"/>
          </a:p>
        </p:txBody>
      </p:sp>
    </p:spTree>
    <p:extLst>
      <p:ext uri="{BB962C8B-B14F-4D97-AF65-F5344CB8AC3E}">
        <p14:creationId xmlns:p14="http://schemas.microsoft.com/office/powerpoint/2010/main" val="2388284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TIOBE Programming Community index is an indicator of the popularity of programming languages. The index is updated once a month. The ratings are based on the number of skilled engineers world-wide, courses and third party vendors. Popular search engines such as Google, Bing, Yahoo!, Wikipedia, Amazon, YouTube and Baidu are used to calculate the ratings. It is important to note that the TIOBE index is not about the best programming language or the language in which most lines of code have been written.</a:t>
            </a:r>
          </a:p>
          <a:p>
            <a:endParaRPr lang="en-US" dirty="0"/>
          </a:p>
          <a:p>
            <a:endParaRPr lang="en-US" dirty="0"/>
          </a:p>
          <a:p>
            <a:r>
              <a:rPr lang="en-US" dirty="0"/>
              <a:t>Python has moved up to 3</a:t>
            </a:r>
            <a:r>
              <a:rPr lang="en-US" baseline="30000" dirty="0"/>
              <a:t>rd</a:t>
            </a:r>
            <a:r>
              <a:rPr lang="en-US" dirty="0"/>
              <a:t> since the course was last taught in Colorado in late Feb., 2018.</a:t>
            </a:r>
          </a:p>
        </p:txBody>
      </p:sp>
    </p:spTree>
    <p:extLst>
      <p:ext uri="{BB962C8B-B14F-4D97-AF65-F5344CB8AC3E}">
        <p14:creationId xmlns:p14="http://schemas.microsoft.com/office/powerpoint/2010/main" val="3334393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this blog post: https://</a:t>
            </a:r>
            <a:r>
              <a:rPr lang="en-US" dirty="0" err="1"/>
              <a:t>blog.pythonanywhere.com</a:t>
            </a:r>
            <a:r>
              <a:rPr lang="en-US" dirty="0"/>
              <a:t>/67/, and the graph above, total number of users worldwide might be around 10 million as of 2018.</a:t>
            </a:r>
          </a:p>
        </p:txBody>
      </p:sp>
    </p:spTree>
    <p:extLst>
      <p:ext uri="{BB962C8B-B14F-4D97-AF65-F5344CB8AC3E}">
        <p14:creationId xmlns:p14="http://schemas.microsoft.com/office/powerpoint/2010/main" val="915358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charset="0"/>
                <a:ea typeface="ＭＳ Ｐゴシック" charset="0"/>
                <a:cs typeface="ＭＳ Ｐゴシック" charset="0"/>
              </a:rPr>
              <a:t>Unlike </a:t>
            </a:r>
            <a:r>
              <a:rPr lang="en-US" sz="1200" b="0" i="0" kern="1200" dirty="0" err="1">
                <a:solidFill>
                  <a:schemeClr val="tx1"/>
                </a:solidFill>
                <a:effectLst/>
                <a:latin typeface="Times New Roman" charset="0"/>
                <a:ea typeface="ＭＳ Ｐゴシック" charset="0"/>
                <a:cs typeface="ＭＳ Ｐゴシック" charset="0"/>
              </a:rPr>
              <a:t>Matlab</a:t>
            </a:r>
            <a:r>
              <a:rPr lang="en-US" sz="1200" b="0" i="0" kern="1200" dirty="0">
                <a:solidFill>
                  <a:schemeClr val="tx1"/>
                </a:solidFill>
                <a:effectLst/>
                <a:latin typeface="Times New Roman" charset="0"/>
                <a:ea typeface="ＭＳ Ｐゴシック" charset="0"/>
                <a:cs typeface="ＭＳ Ｐゴシック" charset="0"/>
              </a:rPr>
              <a:t>, the set of Python tools used by scientists does not come from one single source. It is the result of a non-coordinated, chaotic and creative development process originating from a community of volunteers and professionals.</a:t>
            </a:r>
            <a:endParaRPr lang="en-US" dirty="0"/>
          </a:p>
        </p:txBody>
      </p:sp>
    </p:spTree>
    <p:extLst>
      <p:ext uri="{BB962C8B-B14F-4D97-AF65-F5344CB8AC3E}">
        <p14:creationId xmlns:p14="http://schemas.microsoft.com/office/powerpoint/2010/main" val="2120063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404813" y="6083300"/>
            <a:ext cx="2016125" cy="39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pic>
        <p:nvPicPr>
          <p:cNvPr id="5" name="Picture 1033" descr="ident_4_onscreen_png"/>
          <p:cNvPicPr>
            <a:picLocks noChangeAspect="1" noChangeArrowheads="1"/>
          </p:cNvPicPr>
          <p:nvPr/>
        </p:nvPicPr>
        <p:blipFill>
          <a:blip r:embed="rId2" cstate="screen">
            <a:lum bright="100000"/>
            <a:extLst>
              <a:ext uri="{28A0092B-C50C-407E-A947-70E740481C1C}">
                <a14:useLocalDpi xmlns:a14="http://schemas.microsoft.com/office/drawing/2010/main"/>
              </a:ext>
            </a:extLst>
          </a:blip>
          <a:srcRect/>
          <a:stretch>
            <a:fillRect/>
          </a:stretch>
        </p:blipFill>
        <p:spPr bwMode="black">
          <a:xfrm>
            <a:off x="457200" y="461963"/>
            <a:ext cx="205740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4450" name="Rectangle 1026"/>
          <p:cNvSpPr>
            <a:spLocks noGrp="1" noChangeArrowheads="1"/>
          </p:cNvSpPr>
          <p:nvPr>
            <p:ph type="ctrTitle"/>
          </p:nvPr>
        </p:nvSpPr>
        <p:spPr>
          <a:xfrm>
            <a:off x="381000" y="2286000"/>
            <a:ext cx="83058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381000" y="3886200"/>
            <a:ext cx="8305800" cy="1752600"/>
          </a:xfrm>
        </p:spPr>
        <p:txBody>
          <a:bodyPr/>
          <a:lstStyle>
            <a:lvl1pPr marL="0" indent="0">
              <a:buFont typeface="Wingdings" charset="0"/>
              <a:buNone/>
              <a:defRPr/>
            </a:lvl1pPr>
          </a:lstStyle>
          <a:p>
            <a:pPr lvl="0"/>
            <a:r>
              <a:rPr lang="en-US" noProof="0"/>
              <a:t>Click to edit Master subtitle style</a:t>
            </a:r>
          </a:p>
        </p:txBody>
      </p:sp>
    </p:spTree>
    <p:extLst>
      <p:ext uri="{BB962C8B-B14F-4D97-AF65-F5344CB8AC3E}">
        <p14:creationId xmlns:p14="http://schemas.microsoft.com/office/powerpoint/2010/main" val="111602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365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62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193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7436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493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55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9878"/>
            <a:ext cx="8305800" cy="1143000"/>
          </a:xfrm>
        </p:spPr>
        <p:txBody>
          <a:bodyPr/>
          <a:lstStyle/>
          <a:p>
            <a:r>
              <a:rPr lang="en-US"/>
              <a:t>Click to edit Master title style</a:t>
            </a:r>
          </a:p>
        </p:txBody>
      </p:sp>
    </p:spTree>
    <p:extLst>
      <p:ext uri="{BB962C8B-B14F-4D97-AF65-F5344CB8AC3E}">
        <p14:creationId xmlns:p14="http://schemas.microsoft.com/office/powerpoint/2010/main" val="172512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70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656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111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05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381000" y="1371600"/>
            <a:ext cx="8305800" cy="449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1028" name="Picture 11" descr="ident-small_4_onscreen_png"/>
          <p:cNvPicPr>
            <a:picLocks noChangeAspect="1" noChangeArrowheads="1"/>
          </p:cNvPicPr>
          <p:nvPr/>
        </p:nvPicPr>
        <p:blipFill>
          <a:blip r:embed="rId13" cstate="screen">
            <a:lum bright="100000"/>
            <a:extLst>
              <a:ext uri="{28A0092B-C50C-407E-A947-70E740481C1C}">
                <a14:useLocalDpi xmlns:a14="http://schemas.microsoft.com/office/drawing/2010/main"/>
              </a:ext>
            </a:extLst>
          </a:blip>
          <a:srcRect/>
          <a:stretch>
            <a:fillRect/>
          </a:stretch>
        </p:blipFill>
        <p:spPr bwMode="black">
          <a:xfrm>
            <a:off x="152400" y="6404183"/>
            <a:ext cx="1143000" cy="4206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pythonclock.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hyperlink" Target="https://nsls-ii.github.io/scientific-python-cookiecutter/index.html" TargetMode="External"/><Relationship Id="rId1" Type="http://schemas.openxmlformats.org/officeDocument/2006/relationships/slideLayout" Target="../slideLayouts/slideLayout2.xml"/><Relationship Id="rId5" Type="http://schemas.openxmlformats.org/officeDocument/2006/relationships/hyperlink" Target="https://swcarpentry.github.io/good-enough-practices-in-scientific-computing/" TargetMode="External"/><Relationship Id="rId4" Type="http://schemas.openxmlformats.org/officeDocument/2006/relationships/hyperlink" Target="https://numpydoc.readthedocs.io/en/latest/forma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insights.stackoverflow.com/trends"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hyperlink" Target="https://towardsdatascience.com/5-reasons-why-jupyter-notebooks-suck-4dc201e2708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a:xfrm>
            <a:off x="1254211" y="228600"/>
            <a:ext cx="7924800" cy="1143000"/>
          </a:xfrm>
        </p:spPr>
        <p:txBody>
          <a:bodyPr/>
          <a:lstStyle/>
          <a:p>
            <a:pPr algn="ctr">
              <a:defRPr/>
            </a:pPr>
            <a:r>
              <a:rPr lang="en-US" sz="3600" dirty="0">
                <a:solidFill>
                  <a:schemeClr val="bg1"/>
                </a:solidFill>
                <a:cs typeface="+mj-cs"/>
              </a:rPr>
              <a:t>An overview of python</a:t>
            </a:r>
          </a:p>
        </p:txBody>
      </p:sp>
      <p:sp>
        <p:nvSpPr>
          <p:cNvPr id="162819" name="Rectangle 3"/>
          <p:cNvSpPr>
            <a:spLocks noGrp="1" noChangeArrowheads="1"/>
          </p:cNvSpPr>
          <p:nvPr>
            <p:ph type="subTitle" idx="1"/>
          </p:nvPr>
        </p:nvSpPr>
        <p:spPr>
          <a:xfrm>
            <a:off x="0" y="5181600"/>
            <a:ext cx="9144000" cy="1423686"/>
          </a:xfrm>
          <a:solidFill>
            <a:schemeClr val="tx1">
              <a:alpha val="41000"/>
            </a:schemeClr>
          </a:solidFill>
        </p:spPr>
        <p:txBody>
          <a:bodyPr/>
          <a:lstStyle/>
          <a:p>
            <a:pPr algn="ctr">
              <a:defRPr/>
            </a:pPr>
            <a:r>
              <a:rPr lang="en-US" dirty="0"/>
              <a:t> </a:t>
            </a:r>
            <a:r>
              <a:rPr lang="en-US" sz="2400" dirty="0"/>
              <a:t>Virtual Training for DOI Economics Training Workshop</a:t>
            </a:r>
          </a:p>
          <a:p>
            <a:pPr algn="ctr">
              <a:defRPr/>
            </a:pPr>
            <a:r>
              <a:rPr lang="en-US" sz="1800" dirty="0"/>
              <a:t>Mike Fienen, Research Hydrologist (</a:t>
            </a:r>
            <a:r>
              <a:rPr lang="en-US" sz="1800" dirty="0" err="1"/>
              <a:t>mnfienen@usgs.gov</a:t>
            </a:r>
            <a:r>
              <a:rPr lang="en-US" sz="1800" dirty="0"/>
              <a:t>)</a:t>
            </a:r>
          </a:p>
          <a:p>
            <a:pPr algn="ctr">
              <a:defRPr/>
            </a:pPr>
            <a:r>
              <a:rPr lang="en-US" sz="1800" dirty="0"/>
              <a:t>May 5, 2021</a:t>
            </a:r>
            <a:endParaRPr lang="en-US" sz="1800" dirty="0">
              <a:cs typeface="+mn-cs"/>
            </a:endParaRPr>
          </a:p>
          <a:p>
            <a:pPr>
              <a:defRPr/>
            </a:pPr>
            <a:endParaRPr lang="en-US" sz="1800" dirty="0">
              <a:cs typeface="+mn-cs"/>
            </a:endParaRPr>
          </a:p>
        </p:txBody>
      </p:sp>
      <p:pic>
        <p:nvPicPr>
          <p:cNvPr id="4" name="Picture 3">
            <a:extLst>
              <a:ext uri="{FF2B5EF4-FFF2-40B4-BE49-F238E27FC236}">
                <a16:creationId xmlns:a16="http://schemas.microsoft.com/office/drawing/2014/main" id="{6CD6717D-79F1-E44A-93BA-0C5E6466B516}"/>
              </a:ext>
            </a:extLst>
          </p:cNvPr>
          <p:cNvPicPr>
            <a:picLocks noChangeAspect="1"/>
          </p:cNvPicPr>
          <p:nvPr/>
        </p:nvPicPr>
        <p:blipFill>
          <a:blip r:embed="rId3"/>
          <a:stretch>
            <a:fillRect/>
          </a:stretch>
        </p:blipFill>
        <p:spPr>
          <a:xfrm>
            <a:off x="2805089" y="1669382"/>
            <a:ext cx="3533821" cy="3519237"/>
          </a:xfrm>
          <a:prstGeom prst="rect">
            <a:avLst/>
          </a:prstGeom>
        </p:spPr>
      </p:pic>
    </p:spTree>
    <p:extLst>
      <p:ext uri="{BB962C8B-B14F-4D97-AF65-F5344CB8AC3E}">
        <p14:creationId xmlns:p14="http://schemas.microsoft.com/office/powerpoint/2010/main" val="3858246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Python's scientific ecosystem</a:t>
            </a:r>
          </a:p>
        </p:txBody>
      </p:sp>
      <p:pic>
        <p:nvPicPr>
          <p:cNvPr id="3" name="Picture 2">
            <a:extLst>
              <a:ext uri="{FF2B5EF4-FFF2-40B4-BE49-F238E27FC236}">
                <a16:creationId xmlns:a16="http://schemas.microsoft.com/office/drawing/2014/main" id="{F85E4000-D84C-6E43-83D2-CF4A20E6068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29409" y="1066800"/>
            <a:ext cx="7407965" cy="5297728"/>
          </a:xfrm>
          <a:prstGeom prst="rect">
            <a:avLst/>
          </a:prstGeom>
        </p:spPr>
      </p:pic>
      <p:sp>
        <p:nvSpPr>
          <p:cNvPr id="5" name="TextBox 4">
            <a:extLst>
              <a:ext uri="{FF2B5EF4-FFF2-40B4-BE49-F238E27FC236}">
                <a16:creationId xmlns:a16="http://schemas.microsoft.com/office/drawing/2014/main" id="{30B20FB9-092C-B14F-A200-3EBEBFD54E30}"/>
              </a:ext>
            </a:extLst>
          </p:cNvPr>
          <p:cNvSpPr txBox="1"/>
          <p:nvPr/>
        </p:nvSpPr>
        <p:spPr>
          <a:xfrm>
            <a:off x="1580711" y="6408006"/>
            <a:ext cx="7563289" cy="338554"/>
          </a:xfrm>
          <a:prstGeom prst="rect">
            <a:avLst/>
          </a:prstGeom>
          <a:noFill/>
        </p:spPr>
        <p:txBody>
          <a:bodyPr wrap="none" rtlCol="0">
            <a:spAutoFit/>
          </a:bodyPr>
          <a:lstStyle/>
          <a:p>
            <a:pPr algn="r"/>
            <a:r>
              <a:rPr lang="en-US" sz="1600" dirty="0">
                <a:solidFill>
                  <a:schemeClr val="accent3"/>
                </a:solidFill>
              </a:rPr>
              <a:t>https://</a:t>
            </a:r>
            <a:r>
              <a:rPr lang="en-US" sz="1600" dirty="0" err="1">
                <a:solidFill>
                  <a:schemeClr val="accent3"/>
                </a:solidFill>
              </a:rPr>
              <a:t>fabienmaussion.info</a:t>
            </a:r>
            <a:r>
              <a:rPr lang="en-US" sz="1600" dirty="0">
                <a:solidFill>
                  <a:schemeClr val="accent3"/>
                </a:solidFill>
              </a:rPr>
              <a:t>/</a:t>
            </a:r>
            <a:r>
              <a:rPr lang="en-US" sz="1600" dirty="0" err="1">
                <a:solidFill>
                  <a:schemeClr val="accent3"/>
                </a:solidFill>
              </a:rPr>
              <a:t>scientific_programming</a:t>
            </a:r>
            <a:r>
              <a:rPr lang="en-US" sz="1600" dirty="0">
                <a:solidFill>
                  <a:schemeClr val="accent3"/>
                </a:solidFill>
              </a:rPr>
              <a:t>/html/18-Scientific-Python.html</a:t>
            </a:r>
          </a:p>
        </p:txBody>
      </p:sp>
    </p:spTree>
    <p:extLst>
      <p:ext uri="{BB962C8B-B14F-4D97-AF65-F5344CB8AC3E}">
        <p14:creationId xmlns:p14="http://schemas.microsoft.com/office/powerpoint/2010/main" val="2285585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Environments</a:t>
            </a:r>
          </a:p>
        </p:txBody>
      </p:sp>
      <p:sp>
        <p:nvSpPr>
          <p:cNvPr id="3" name="Content Placeholder 2"/>
          <p:cNvSpPr>
            <a:spLocks noGrp="1"/>
          </p:cNvSpPr>
          <p:nvPr>
            <p:ph idx="1"/>
          </p:nvPr>
        </p:nvSpPr>
        <p:spPr/>
        <p:txBody>
          <a:bodyPr/>
          <a:lstStyle/>
          <a:p>
            <a:r>
              <a:rPr lang="en-US" dirty="0"/>
              <a:t>Python interpreter</a:t>
            </a:r>
          </a:p>
          <a:p>
            <a:r>
              <a:rPr lang="en-US" dirty="0" err="1"/>
              <a:t>Ipython</a:t>
            </a:r>
            <a:endParaRPr lang="en-US" dirty="0"/>
          </a:p>
          <a:p>
            <a:r>
              <a:rPr lang="en-US" dirty="0" err="1"/>
              <a:t>Jupyter</a:t>
            </a:r>
            <a:r>
              <a:rPr lang="en-US" dirty="0"/>
              <a:t> Notebook or </a:t>
            </a:r>
            <a:r>
              <a:rPr lang="en-US" dirty="0" err="1"/>
              <a:t>Jupyter</a:t>
            </a:r>
            <a:r>
              <a:rPr lang="en-US" dirty="0"/>
              <a:t> Lab</a:t>
            </a:r>
          </a:p>
          <a:p>
            <a:r>
              <a:rPr lang="en-US" dirty="0"/>
              <a:t>IDE (integrated development environment) such as </a:t>
            </a:r>
            <a:r>
              <a:rPr lang="en-US" dirty="0" err="1"/>
              <a:t>Pycharm</a:t>
            </a:r>
            <a:endParaRPr lang="en-US" dirty="0"/>
          </a:p>
          <a:p>
            <a:pPr lvl="1"/>
            <a:r>
              <a:rPr lang="en-US" dirty="0"/>
              <a:t>Best option for developing “production” or “operational” code</a:t>
            </a:r>
          </a:p>
        </p:txBody>
      </p:sp>
    </p:spTree>
    <p:extLst>
      <p:ext uri="{BB962C8B-B14F-4D97-AF65-F5344CB8AC3E}">
        <p14:creationId xmlns:p14="http://schemas.microsoft.com/office/powerpoint/2010/main" val="286668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Distributions</a:t>
            </a:r>
          </a:p>
        </p:txBody>
      </p:sp>
      <p:sp>
        <p:nvSpPr>
          <p:cNvPr id="3" name="Content Placeholder 2"/>
          <p:cNvSpPr>
            <a:spLocks noGrp="1"/>
          </p:cNvSpPr>
          <p:nvPr>
            <p:ph idx="1"/>
          </p:nvPr>
        </p:nvSpPr>
        <p:spPr>
          <a:xfrm>
            <a:off x="381000" y="1371600"/>
            <a:ext cx="4539604" cy="4495800"/>
          </a:xfrm>
        </p:spPr>
        <p:txBody>
          <a:bodyPr/>
          <a:lstStyle/>
          <a:p>
            <a:r>
              <a:rPr lang="en-US" dirty="0"/>
              <a:t>A bundled collection of Python and many of the useful packages</a:t>
            </a:r>
          </a:p>
          <a:p>
            <a:r>
              <a:rPr lang="en-US" dirty="0"/>
              <a:t>There are several flavors</a:t>
            </a:r>
          </a:p>
          <a:p>
            <a:pPr lvl="1"/>
            <a:r>
              <a:rPr lang="en-US" sz="4000" dirty="0"/>
              <a:t>Anaconda</a:t>
            </a:r>
          </a:p>
          <a:p>
            <a:pPr lvl="1"/>
            <a:r>
              <a:rPr lang="en-US" dirty="0" err="1"/>
              <a:t>Enthought</a:t>
            </a:r>
            <a:r>
              <a:rPr lang="en-US" dirty="0"/>
              <a:t> Canopy</a:t>
            </a:r>
          </a:p>
          <a:p>
            <a:pPr lvl="1"/>
            <a:r>
              <a:rPr lang="en-US" dirty="0" err="1"/>
              <a:t>Python.org</a:t>
            </a:r>
            <a:endParaRPr lang="en-US" dirty="0"/>
          </a:p>
          <a:p>
            <a:pPr lvl="1"/>
            <a:r>
              <a:rPr lang="en-US" dirty="0"/>
              <a:t>Your system python, ArcGIS or QGIS python</a:t>
            </a:r>
          </a:p>
        </p:txBody>
      </p:sp>
      <p:pic>
        <p:nvPicPr>
          <p:cNvPr id="5" name="Picture 4">
            <a:extLst>
              <a:ext uri="{FF2B5EF4-FFF2-40B4-BE49-F238E27FC236}">
                <a16:creationId xmlns:a16="http://schemas.microsoft.com/office/drawing/2014/main" id="{7CA276A7-4427-994D-8B0C-4F05D4D10E85}"/>
              </a:ext>
            </a:extLst>
          </p:cNvPr>
          <p:cNvPicPr>
            <a:picLocks noChangeAspect="1"/>
          </p:cNvPicPr>
          <p:nvPr/>
        </p:nvPicPr>
        <p:blipFill>
          <a:blip r:embed="rId2"/>
          <a:stretch>
            <a:fillRect/>
          </a:stretch>
        </p:blipFill>
        <p:spPr>
          <a:xfrm>
            <a:off x="4724400" y="3505200"/>
            <a:ext cx="4265744" cy="2563031"/>
          </a:xfrm>
          <a:prstGeom prst="rect">
            <a:avLst/>
          </a:prstGeom>
        </p:spPr>
      </p:pic>
    </p:spTree>
    <p:extLst>
      <p:ext uri="{BB962C8B-B14F-4D97-AF65-F5344CB8AC3E}">
        <p14:creationId xmlns:p14="http://schemas.microsoft.com/office/powerpoint/2010/main" val="964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Versions</a:t>
            </a:r>
          </a:p>
        </p:txBody>
      </p:sp>
      <p:sp>
        <p:nvSpPr>
          <p:cNvPr id="3" name="Content Placeholder 2"/>
          <p:cNvSpPr>
            <a:spLocks noGrp="1"/>
          </p:cNvSpPr>
          <p:nvPr>
            <p:ph idx="1"/>
          </p:nvPr>
        </p:nvSpPr>
        <p:spPr>
          <a:xfrm>
            <a:off x="381000" y="1371600"/>
            <a:ext cx="8305800" cy="4495800"/>
          </a:xfrm>
        </p:spPr>
        <p:txBody>
          <a:bodyPr/>
          <a:lstStyle/>
          <a:p>
            <a:r>
              <a:rPr lang="en-US" dirty="0"/>
              <a:t>Python 2.7 is </a:t>
            </a:r>
            <a:r>
              <a:rPr lang="en-US" dirty="0" err="1"/>
              <a:t>officialy</a:t>
            </a:r>
            <a:r>
              <a:rPr lang="en-US" dirty="0"/>
              <a:t> dead</a:t>
            </a:r>
          </a:p>
          <a:p>
            <a:pPr lvl="1"/>
            <a:r>
              <a:rPr lang="en-US" dirty="0">
                <a:hlinkClick r:id="rId2"/>
              </a:rPr>
              <a:t>https://pythonclock.org</a:t>
            </a:r>
            <a:endParaRPr lang="en-US" dirty="0"/>
          </a:p>
          <a:p>
            <a:r>
              <a:rPr lang="en-US" dirty="0"/>
              <a:t>Python 3.5+ is now the standard</a:t>
            </a:r>
          </a:p>
          <a:p>
            <a:r>
              <a:rPr lang="en-US" dirty="0"/>
              <a:t>We are using Python 3.9</a:t>
            </a:r>
          </a:p>
        </p:txBody>
      </p:sp>
    </p:spTree>
    <p:extLst>
      <p:ext uri="{BB962C8B-B14F-4D97-AF65-F5344CB8AC3E}">
        <p14:creationId xmlns:p14="http://schemas.microsoft.com/office/powerpoint/2010/main" val="3656466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 for today</a:t>
            </a:r>
          </a:p>
        </p:txBody>
      </p:sp>
      <p:sp>
        <p:nvSpPr>
          <p:cNvPr id="3" name="Content Placeholder 2"/>
          <p:cNvSpPr>
            <a:spLocks noGrp="1"/>
          </p:cNvSpPr>
          <p:nvPr>
            <p:ph idx="1"/>
          </p:nvPr>
        </p:nvSpPr>
        <p:spPr/>
        <p:txBody>
          <a:bodyPr/>
          <a:lstStyle/>
          <a:p>
            <a:r>
              <a:rPr lang="en-US" dirty="0"/>
              <a:t>This introduction (done!)</a:t>
            </a:r>
          </a:p>
          <a:p>
            <a:r>
              <a:rPr lang="en-US" dirty="0"/>
              <a:t>An example of data science for environmental justice </a:t>
            </a:r>
          </a:p>
          <a:p>
            <a:r>
              <a:rPr lang="en-US" dirty="0"/>
              <a:t>A hydrologic example involving the Grand Canyon</a:t>
            </a:r>
          </a:p>
          <a:p>
            <a:endParaRPr lang="en-US" dirty="0"/>
          </a:p>
          <a:p>
            <a:pPr marL="0" indent="0">
              <a:buNone/>
            </a:pPr>
            <a:r>
              <a:rPr lang="en-US" sz="2000" i="1" dirty="0"/>
              <a:t>NOTE: We are jumping right in, interactive demo style. Will post instructions on installing for future work on your own</a:t>
            </a:r>
          </a:p>
        </p:txBody>
      </p:sp>
    </p:spTree>
    <p:extLst>
      <p:ext uri="{BB962C8B-B14F-4D97-AF65-F5344CB8AC3E}">
        <p14:creationId xmlns:p14="http://schemas.microsoft.com/office/powerpoint/2010/main" val="1229045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 for “best practices”</a:t>
            </a:r>
          </a:p>
        </p:txBody>
      </p:sp>
      <p:sp>
        <p:nvSpPr>
          <p:cNvPr id="3" name="Content Placeholder 2"/>
          <p:cNvSpPr>
            <a:spLocks noGrp="1"/>
          </p:cNvSpPr>
          <p:nvPr>
            <p:ph idx="1"/>
          </p:nvPr>
        </p:nvSpPr>
        <p:spPr>
          <a:xfrm>
            <a:off x="381000" y="1143000"/>
            <a:ext cx="8305800" cy="4724400"/>
          </a:xfrm>
        </p:spPr>
        <p:txBody>
          <a:bodyPr/>
          <a:lstStyle/>
          <a:p>
            <a:r>
              <a:rPr lang="en-US" b="0" dirty="0"/>
              <a:t>“</a:t>
            </a:r>
            <a:r>
              <a:rPr lang="en-US" b="0" dirty="0" err="1"/>
              <a:t>Cookiecutter</a:t>
            </a:r>
            <a:r>
              <a:rPr lang="en-US" b="0" dirty="0"/>
              <a:t>” template for packaging, testing, documenting, and publishing scientific Python code: </a:t>
            </a:r>
            <a:r>
              <a:rPr lang="en-US" sz="2400" b="0" dirty="0">
                <a:hlinkClick r:id="rId2"/>
              </a:rPr>
              <a:t>https://nsls-ii.github.io/scientific-python-cookiecutter/index.html</a:t>
            </a:r>
            <a:endParaRPr lang="en-US" sz="2400" b="0" dirty="0"/>
          </a:p>
          <a:p>
            <a:r>
              <a:rPr lang="en-US" b="0" dirty="0"/>
              <a:t>PEP8 python style guide: </a:t>
            </a:r>
            <a:r>
              <a:rPr lang="en-US" sz="2400" b="0" dirty="0">
                <a:hlinkClick r:id="rId3"/>
              </a:rPr>
              <a:t>https://www.python.org/dev/peps/pep-0008/</a:t>
            </a:r>
            <a:endParaRPr lang="en-US" sz="2400" b="0" dirty="0"/>
          </a:p>
          <a:p>
            <a:r>
              <a:rPr lang="en-US" b="0" dirty="0" err="1"/>
              <a:t>Numpy</a:t>
            </a:r>
            <a:r>
              <a:rPr lang="en-US" b="0" dirty="0"/>
              <a:t> doc string format: </a:t>
            </a:r>
            <a:r>
              <a:rPr lang="en-US" sz="2400" b="0" dirty="0">
                <a:hlinkClick r:id="rId4"/>
              </a:rPr>
              <a:t>https://numpydoc.readthedocs.io/en/latest/format.html</a:t>
            </a:r>
            <a:endParaRPr lang="en-US" sz="2400" b="0" dirty="0"/>
          </a:p>
          <a:p>
            <a:r>
              <a:rPr lang="en-US" b="0"/>
              <a:t>“Good </a:t>
            </a:r>
            <a:r>
              <a:rPr lang="en-US" b="0" dirty="0"/>
              <a:t>enough” practices for scientific computing: </a:t>
            </a:r>
            <a:r>
              <a:rPr lang="en-US" sz="2400" b="0" dirty="0">
                <a:hlinkClick r:id="rId5"/>
              </a:rPr>
              <a:t>https://swcarpentry.github.io/good-enough-practices-in-scientific-computing/</a:t>
            </a:r>
            <a:endParaRPr lang="en-US" sz="2400" b="0" dirty="0"/>
          </a:p>
        </p:txBody>
      </p:sp>
    </p:spTree>
    <p:extLst>
      <p:ext uri="{BB962C8B-B14F-4D97-AF65-F5344CB8AC3E}">
        <p14:creationId xmlns:p14="http://schemas.microsoft.com/office/powerpoint/2010/main" val="180504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Motivations for using Python</a:t>
            </a:r>
          </a:p>
        </p:txBody>
      </p:sp>
      <p:sp>
        <p:nvSpPr>
          <p:cNvPr id="3" name="Content Placeholder 2"/>
          <p:cNvSpPr>
            <a:spLocks noGrp="1"/>
          </p:cNvSpPr>
          <p:nvPr>
            <p:ph idx="1"/>
          </p:nvPr>
        </p:nvSpPr>
        <p:spPr>
          <a:xfrm>
            <a:off x="381000" y="1524000"/>
            <a:ext cx="8305800" cy="4495800"/>
          </a:xfrm>
        </p:spPr>
        <p:txBody>
          <a:bodyPr/>
          <a:lstStyle/>
          <a:p>
            <a:r>
              <a:rPr lang="en-US" dirty="0"/>
              <a:t>Automate tedious, boring and repetitive tasks</a:t>
            </a:r>
          </a:p>
          <a:p>
            <a:r>
              <a:rPr lang="en-US" dirty="0"/>
              <a:t>Data science</a:t>
            </a:r>
          </a:p>
          <a:p>
            <a:r>
              <a:rPr lang="en-US" dirty="0"/>
              <a:t>Escape limits imposed by other people’s software</a:t>
            </a:r>
          </a:p>
          <a:p>
            <a:r>
              <a:rPr lang="en-US" dirty="0"/>
              <a:t>Improve quality and efficiency of work</a:t>
            </a:r>
          </a:p>
          <a:p>
            <a:r>
              <a:rPr lang="en-US" dirty="0"/>
              <a:t>Scientific reproducibility</a:t>
            </a:r>
          </a:p>
          <a:p>
            <a:endParaRPr lang="en-US" sz="2400" dirty="0"/>
          </a:p>
          <a:p>
            <a:endParaRPr lang="en-US" sz="2400" dirty="0"/>
          </a:p>
        </p:txBody>
      </p:sp>
    </p:spTree>
    <p:extLst>
      <p:ext uri="{BB962C8B-B14F-4D97-AF65-F5344CB8AC3E}">
        <p14:creationId xmlns:p14="http://schemas.microsoft.com/office/powerpoint/2010/main" val="3601755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and Reproducibility</a:t>
            </a:r>
          </a:p>
        </p:txBody>
      </p:sp>
      <p:pic>
        <p:nvPicPr>
          <p:cNvPr id="8" name="Picture 7">
            <a:extLst>
              <a:ext uri="{FF2B5EF4-FFF2-40B4-BE49-F238E27FC236}">
                <a16:creationId xmlns:a16="http://schemas.microsoft.com/office/drawing/2014/main" id="{177FB58D-7E9B-0A4E-95DA-867F714D9598}"/>
              </a:ext>
            </a:extLst>
          </p:cNvPr>
          <p:cNvPicPr>
            <a:picLocks noChangeAspect="1"/>
          </p:cNvPicPr>
          <p:nvPr/>
        </p:nvPicPr>
        <p:blipFill>
          <a:blip r:embed="rId2"/>
          <a:stretch>
            <a:fillRect/>
          </a:stretch>
        </p:blipFill>
        <p:spPr>
          <a:xfrm>
            <a:off x="357809" y="1295400"/>
            <a:ext cx="8367449" cy="2743200"/>
          </a:xfrm>
          <a:prstGeom prst="rect">
            <a:avLst/>
          </a:prstGeom>
          <a:ln>
            <a:solidFill>
              <a:schemeClr val="tx1"/>
            </a:solidFill>
          </a:ln>
        </p:spPr>
      </p:pic>
      <p:sp>
        <p:nvSpPr>
          <p:cNvPr id="9" name="TextBox 8">
            <a:extLst>
              <a:ext uri="{FF2B5EF4-FFF2-40B4-BE49-F238E27FC236}">
                <a16:creationId xmlns:a16="http://schemas.microsoft.com/office/drawing/2014/main" id="{B39A55AF-EBAB-B340-8E99-A4DA56B46170}"/>
              </a:ext>
            </a:extLst>
          </p:cNvPr>
          <p:cNvSpPr txBox="1"/>
          <p:nvPr/>
        </p:nvSpPr>
        <p:spPr>
          <a:xfrm>
            <a:off x="152400" y="4267200"/>
            <a:ext cx="8763000" cy="2369880"/>
          </a:xfrm>
          <a:prstGeom prst="rect">
            <a:avLst/>
          </a:prstGeom>
          <a:noFill/>
        </p:spPr>
        <p:txBody>
          <a:bodyPr wrap="square" rtlCol="0">
            <a:spAutoFit/>
          </a:bodyPr>
          <a:lstStyle/>
          <a:p>
            <a:r>
              <a:rPr lang="en-US" sz="1600" dirty="0">
                <a:solidFill>
                  <a:schemeClr val="accent3"/>
                </a:solidFill>
              </a:rPr>
              <a:t>Peng, R.D. 2011. Reproducible Research in Computational Science, </a:t>
            </a:r>
            <a:r>
              <a:rPr lang="en-US" sz="1600" i="1" dirty="0">
                <a:solidFill>
                  <a:schemeClr val="accent3"/>
                </a:solidFill>
              </a:rPr>
              <a:t>Science</a:t>
            </a:r>
            <a:r>
              <a:rPr lang="en-US" sz="1600" dirty="0">
                <a:solidFill>
                  <a:schemeClr val="accent3"/>
                </a:solidFill>
              </a:rPr>
              <a:t> 334, p 1226-1227</a:t>
            </a:r>
          </a:p>
          <a:p>
            <a:endParaRPr lang="en-US" sz="1600" dirty="0">
              <a:solidFill>
                <a:schemeClr val="accent3"/>
              </a:solidFill>
            </a:endParaRPr>
          </a:p>
          <a:p>
            <a:r>
              <a:rPr lang="en-US" sz="1600" dirty="0">
                <a:solidFill>
                  <a:schemeClr val="accent3"/>
                </a:solidFill>
              </a:rPr>
              <a:t>Hutton, C., T. Wagener, J. Freer, D. Han, C. Duffy, and B. </a:t>
            </a:r>
            <a:r>
              <a:rPr lang="en-US" sz="1600" dirty="0" err="1">
                <a:solidFill>
                  <a:schemeClr val="accent3"/>
                </a:solidFill>
              </a:rPr>
              <a:t>Arheimer</a:t>
            </a:r>
            <a:r>
              <a:rPr lang="en-US" sz="1600" dirty="0">
                <a:solidFill>
                  <a:schemeClr val="accent3"/>
                </a:solidFill>
              </a:rPr>
              <a:t> (2016), Most computational hydrology is not reproducible, so is it really science?, </a:t>
            </a:r>
            <a:r>
              <a:rPr lang="en-US" sz="1600">
                <a:solidFill>
                  <a:schemeClr val="accent3"/>
                </a:solidFill>
              </a:rPr>
              <a:t>Water R. </a:t>
            </a:r>
            <a:r>
              <a:rPr lang="en-US" sz="1600" dirty="0">
                <a:solidFill>
                  <a:schemeClr val="accent3"/>
                </a:solidFill>
              </a:rPr>
              <a:t>Res., 52, 7548–7555, doi:10.1002/2016WR019285.</a:t>
            </a:r>
          </a:p>
          <a:p>
            <a:endParaRPr lang="en-US" sz="1600" dirty="0">
              <a:solidFill>
                <a:schemeClr val="accent3"/>
              </a:solidFill>
            </a:endParaRPr>
          </a:p>
          <a:p>
            <a:r>
              <a:rPr lang="en-US" sz="1600" dirty="0" err="1">
                <a:solidFill>
                  <a:schemeClr val="accent3"/>
                </a:solidFill>
              </a:rPr>
              <a:t>Ince</a:t>
            </a:r>
            <a:r>
              <a:rPr lang="en-US" sz="1600" dirty="0">
                <a:solidFill>
                  <a:schemeClr val="accent3"/>
                </a:solidFill>
              </a:rPr>
              <a:t>, D.C., Hatton, L., Graham-Cumming, J., 2012, The case for open computer programs, </a:t>
            </a:r>
            <a:r>
              <a:rPr lang="en-US" sz="1600" i="1" dirty="0">
                <a:solidFill>
                  <a:schemeClr val="accent3"/>
                </a:solidFill>
              </a:rPr>
              <a:t>Nature</a:t>
            </a:r>
            <a:r>
              <a:rPr lang="en-US" sz="1600" dirty="0">
                <a:solidFill>
                  <a:schemeClr val="accent3"/>
                </a:solidFill>
              </a:rPr>
              <a:t> 482, p 485-488.</a:t>
            </a:r>
          </a:p>
          <a:p>
            <a:endParaRPr lang="en-US" sz="2000" dirty="0">
              <a:solidFill>
                <a:schemeClr val="accent3"/>
              </a:solidFill>
            </a:endParaRPr>
          </a:p>
        </p:txBody>
      </p:sp>
    </p:spTree>
    <p:extLst>
      <p:ext uri="{BB962C8B-B14F-4D97-AF65-F5344CB8AC3E}">
        <p14:creationId xmlns:p14="http://schemas.microsoft.com/office/powerpoint/2010/main" val="71004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a:t>
            </a:r>
          </a:p>
        </p:txBody>
      </p:sp>
      <p:sp>
        <p:nvSpPr>
          <p:cNvPr id="3" name="Content Placeholder 2"/>
          <p:cNvSpPr>
            <a:spLocks noGrp="1"/>
          </p:cNvSpPr>
          <p:nvPr>
            <p:ph idx="1"/>
          </p:nvPr>
        </p:nvSpPr>
        <p:spPr>
          <a:xfrm>
            <a:off x="381000" y="1295400"/>
            <a:ext cx="5029200" cy="4953000"/>
          </a:xfrm>
        </p:spPr>
        <p:txBody>
          <a:bodyPr/>
          <a:lstStyle/>
          <a:p>
            <a:r>
              <a:rPr lang="en-US" sz="2400" dirty="0"/>
              <a:t>Interpreted, high-level language for general-purpose programming</a:t>
            </a:r>
          </a:p>
          <a:p>
            <a:r>
              <a:rPr lang="en-US" sz="2400" dirty="0"/>
              <a:t>Based on C</a:t>
            </a:r>
          </a:p>
          <a:p>
            <a:r>
              <a:rPr lang="en-US" sz="2400" dirty="0"/>
              <a:t>Object-oriented</a:t>
            </a:r>
          </a:p>
          <a:p>
            <a:r>
              <a:rPr lang="en-US" sz="2400" dirty="0"/>
              <a:t>Highly extensible</a:t>
            </a:r>
          </a:p>
          <a:p>
            <a:r>
              <a:rPr lang="en-US" sz="2400" dirty="0"/>
              <a:t>Besides standard library, large ”ecosystem” of packages for diverse purposes</a:t>
            </a:r>
          </a:p>
          <a:p>
            <a:r>
              <a:rPr lang="en-US" sz="2400" dirty="0"/>
              <a:t>Emphasizes code readability, simplicity and flexibility</a:t>
            </a:r>
          </a:p>
          <a:p>
            <a:endParaRPr lang="en-US" sz="2400" dirty="0"/>
          </a:p>
          <a:p>
            <a:endParaRPr lang="en-US" sz="2400" dirty="0"/>
          </a:p>
        </p:txBody>
      </p:sp>
      <p:pic>
        <p:nvPicPr>
          <p:cNvPr id="4" name="Picture 3">
            <a:extLst>
              <a:ext uri="{FF2B5EF4-FFF2-40B4-BE49-F238E27FC236}">
                <a16:creationId xmlns:a16="http://schemas.microsoft.com/office/drawing/2014/main" id="{BF728E1B-3782-594B-ACC6-0D5F2C865E7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37752" y="1295400"/>
            <a:ext cx="3200400" cy="4800600"/>
          </a:xfrm>
          <a:prstGeom prst="rect">
            <a:avLst/>
          </a:prstGeom>
        </p:spPr>
      </p:pic>
      <p:sp>
        <p:nvSpPr>
          <p:cNvPr id="8" name="TextBox 7">
            <a:extLst>
              <a:ext uri="{FF2B5EF4-FFF2-40B4-BE49-F238E27FC236}">
                <a16:creationId xmlns:a16="http://schemas.microsoft.com/office/drawing/2014/main" id="{54703735-86EC-D64B-B758-C2A941BB8B36}"/>
              </a:ext>
            </a:extLst>
          </p:cNvPr>
          <p:cNvSpPr txBox="1"/>
          <p:nvPr/>
        </p:nvSpPr>
        <p:spPr>
          <a:xfrm>
            <a:off x="5944118" y="6129130"/>
            <a:ext cx="2803973" cy="461665"/>
          </a:xfrm>
          <a:prstGeom prst="rect">
            <a:avLst/>
          </a:prstGeom>
          <a:noFill/>
        </p:spPr>
        <p:txBody>
          <a:bodyPr wrap="none" rtlCol="0">
            <a:spAutoFit/>
          </a:bodyPr>
          <a:lstStyle/>
          <a:p>
            <a:pPr algn="r"/>
            <a:r>
              <a:rPr lang="en-US" sz="2400" dirty="0">
                <a:solidFill>
                  <a:schemeClr val="accent3"/>
                </a:solidFill>
              </a:rPr>
              <a:t>Guido van Rossum</a:t>
            </a:r>
          </a:p>
        </p:txBody>
      </p:sp>
    </p:spTree>
    <p:extLst>
      <p:ext uri="{BB962C8B-B14F-4D97-AF65-F5344CB8AC3E}">
        <p14:creationId xmlns:p14="http://schemas.microsoft.com/office/powerpoint/2010/main" val="3980099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it mean to be </a:t>
            </a:r>
            <a:r>
              <a:rPr lang="en-US" i="1" dirty="0"/>
              <a:t>pythonic</a:t>
            </a:r>
            <a:r>
              <a:rPr lang="en-US" dirty="0"/>
              <a:t>?</a:t>
            </a:r>
          </a:p>
        </p:txBody>
      </p:sp>
      <p:sp>
        <p:nvSpPr>
          <p:cNvPr id="3" name="Content Placeholder 2"/>
          <p:cNvSpPr>
            <a:spLocks noGrp="1"/>
          </p:cNvSpPr>
          <p:nvPr>
            <p:ph idx="1"/>
          </p:nvPr>
        </p:nvSpPr>
        <p:spPr>
          <a:xfrm>
            <a:off x="1197624" y="1371600"/>
            <a:ext cx="6672552" cy="4495800"/>
          </a:xfrm>
        </p:spPr>
        <p:txBody>
          <a:bodyPr/>
          <a:lstStyle/>
          <a:p>
            <a:pPr marL="0" indent="0">
              <a:buNone/>
            </a:pPr>
            <a:r>
              <a:rPr lang="en-US" dirty="0"/>
              <a:t>Some of the core principals:</a:t>
            </a:r>
          </a:p>
          <a:p>
            <a:endParaRPr lang="en-US" dirty="0"/>
          </a:p>
          <a:p>
            <a:pPr lvl="1"/>
            <a:r>
              <a:rPr lang="en-US" sz="2800" b="0" dirty="0"/>
              <a:t>Beautiful is better than ugly</a:t>
            </a:r>
          </a:p>
          <a:p>
            <a:pPr lvl="1"/>
            <a:r>
              <a:rPr lang="en-US" sz="2800" b="0" dirty="0"/>
              <a:t>Explicit is better than implicit</a:t>
            </a:r>
          </a:p>
          <a:p>
            <a:pPr lvl="1"/>
            <a:r>
              <a:rPr lang="en-US" sz="2800" b="0" dirty="0"/>
              <a:t>Simple is better than complex</a:t>
            </a:r>
          </a:p>
          <a:p>
            <a:pPr lvl="1"/>
            <a:r>
              <a:rPr lang="en-US" sz="2800" b="0" dirty="0"/>
              <a:t>Complex is better than complicated</a:t>
            </a:r>
          </a:p>
          <a:p>
            <a:pPr lvl="1"/>
            <a:r>
              <a:rPr lang="en-US" sz="2800" b="0" dirty="0"/>
              <a:t>Readability counts</a:t>
            </a:r>
          </a:p>
          <a:p>
            <a:endParaRPr lang="en-US" sz="2400" dirty="0"/>
          </a:p>
        </p:txBody>
      </p:sp>
      <p:sp>
        <p:nvSpPr>
          <p:cNvPr id="7" name="TextBox 6">
            <a:extLst>
              <a:ext uri="{FF2B5EF4-FFF2-40B4-BE49-F238E27FC236}">
                <a16:creationId xmlns:a16="http://schemas.microsoft.com/office/drawing/2014/main" id="{E76CC6BD-3B52-3547-9060-92C53B133840}"/>
              </a:ext>
            </a:extLst>
          </p:cNvPr>
          <p:cNvSpPr txBox="1"/>
          <p:nvPr/>
        </p:nvSpPr>
        <p:spPr>
          <a:xfrm>
            <a:off x="1742497" y="5391090"/>
            <a:ext cx="5115503" cy="400110"/>
          </a:xfrm>
          <a:prstGeom prst="rect">
            <a:avLst/>
          </a:prstGeom>
          <a:noFill/>
        </p:spPr>
        <p:txBody>
          <a:bodyPr wrap="none" rtlCol="0">
            <a:spAutoFit/>
          </a:bodyPr>
          <a:lstStyle/>
          <a:p>
            <a:pPr algn="r"/>
            <a:r>
              <a:rPr lang="en-US" sz="2000" dirty="0">
                <a:solidFill>
                  <a:schemeClr val="accent3"/>
                </a:solidFill>
              </a:rPr>
              <a:t>https://</a:t>
            </a:r>
            <a:r>
              <a:rPr lang="en-US" sz="2000" dirty="0" err="1">
                <a:solidFill>
                  <a:schemeClr val="accent3"/>
                </a:solidFill>
              </a:rPr>
              <a:t>en.wikipedia.org</a:t>
            </a:r>
            <a:r>
              <a:rPr lang="en-US" sz="2000" dirty="0">
                <a:solidFill>
                  <a:schemeClr val="accent3"/>
                </a:solidFill>
              </a:rPr>
              <a:t>/wiki/</a:t>
            </a:r>
            <a:r>
              <a:rPr lang="en-US" sz="2000" dirty="0" err="1">
                <a:solidFill>
                  <a:schemeClr val="accent3"/>
                </a:solidFill>
              </a:rPr>
              <a:t>Zen_of_Python</a:t>
            </a:r>
            <a:endParaRPr lang="en-US" sz="2000" dirty="0">
              <a:solidFill>
                <a:schemeClr val="accent3"/>
              </a:solidFill>
            </a:endParaRPr>
          </a:p>
        </p:txBody>
      </p:sp>
    </p:spTree>
    <p:extLst>
      <p:ext uri="{BB962C8B-B14F-4D97-AF65-F5344CB8AC3E}">
        <p14:creationId xmlns:p14="http://schemas.microsoft.com/office/powerpoint/2010/main" val="190542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p>
        </p:txBody>
      </p:sp>
      <p:sp>
        <p:nvSpPr>
          <p:cNvPr id="3" name="Content Placeholder 2"/>
          <p:cNvSpPr>
            <a:spLocks noGrp="1"/>
          </p:cNvSpPr>
          <p:nvPr>
            <p:ph idx="1"/>
          </p:nvPr>
        </p:nvSpPr>
        <p:spPr/>
        <p:txBody>
          <a:bodyPr/>
          <a:lstStyle/>
          <a:p>
            <a:r>
              <a:rPr lang="en-US" dirty="0"/>
              <a:t>Ease of programming</a:t>
            </a:r>
          </a:p>
          <a:p>
            <a:r>
              <a:rPr lang="en-US" dirty="0"/>
              <a:t>Well designed language</a:t>
            </a:r>
          </a:p>
          <a:p>
            <a:pPr lvl="1"/>
            <a:r>
              <a:rPr lang="en-US" dirty="0"/>
              <a:t>Modular and object-oriented</a:t>
            </a:r>
          </a:p>
          <a:p>
            <a:pPr lvl="1"/>
            <a:r>
              <a:rPr lang="en-US" dirty="0"/>
              <a:t>Documentation is in the code</a:t>
            </a:r>
          </a:p>
          <a:p>
            <a:r>
              <a:rPr lang="en-US" dirty="0"/>
              <a:t>Large standard library</a:t>
            </a:r>
          </a:p>
          <a:p>
            <a:r>
              <a:rPr lang="en-US" dirty="0"/>
              <a:t>Larger collection of add-on packages</a:t>
            </a:r>
          </a:p>
          <a:p>
            <a:r>
              <a:rPr lang="en-US" dirty="0"/>
              <a:t>Platform-independent</a:t>
            </a:r>
          </a:p>
          <a:p>
            <a:r>
              <a:rPr lang="en-US" dirty="0"/>
              <a:t>Popular</a:t>
            </a:r>
          </a:p>
          <a:p>
            <a:r>
              <a:rPr lang="en-US" dirty="0"/>
              <a:t>Free!</a:t>
            </a:r>
          </a:p>
        </p:txBody>
      </p:sp>
    </p:spTree>
    <p:extLst>
      <p:ext uri="{BB962C8B-B14F-4D97-AF65-F5344CB8AC3E}">
        <p14:creationId xmlns:p14="http://schemas.microsoft.com/office/powerpoint/2010/main" val="3780682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TIOBE Index (May 2021)</a:t>
            </a:r>
          </a:p>
        </p:txBody>
      </p:sp>
      <p:sp>
        <p:nvSpPr>
          <p:cNvPr id="4" name="TextBox 3"/>
          <p:cNvSpPr txBox="1"/>
          <p:nvPr/>
        </p:nvSpPr>
        <p:spPr>
          <a:xfrm>
            <a:off x="3200400" y="6392719"/>
            <a:ext cx="4865434" cy="461665"/>
          </a:xfrm>
          <a:prstGeom prst="rect">
            <a:avLst/>
          </a:prstGeom>
          <a:noFill/>
        </p:spPr>
        <p:txBody>
          <a:bodyPr wrap="none" rtlCol="0">
            <a:spAutoFit/>
          </a:bodyPr>
          <a:lstStyle/>
          <a:p>
            <a:r>
              <a:rPr lang="en-US" sz="2400" dirty="0">
                <a:solidFill>
                  <a:schemeClr val="accent3"/>
                </a:solidFill>
              </a:rPr>
              <a:t>https://</a:t>
            </a:r>
            <a:r>
              <a:rPr lang="en-US" sz="2400" dirty="0" err="1">
                <a:solidFill>
                  <a:schemeClr val="accent3"/>
                </a:solidFill>
              </a:rPr>
              <a:t>www.tiobe.com</a:t>
            </a:r>
            <a:r>
              <a:rPr lang="en-US" sz="2400" dirty="0">
                <a:solidFill>
                  <a:schemeClr val="accent3"/>
                </a:solidFill>
              </a:rPr>
              <a:t>/</a:t>
            </a:r>
            <a:r>
              <a:rPr lang="en-US" sz="2400" dirty="0" err="1">
                <a:solidFill>
                  <a:schemeClr val="accent3"/>
                </a:solidFill>
              </a:rPr>
              <a:t>tiobe</a:t>
            </a:r>
            <a:r>
              <a:rPr lang="en-US" sz="2400" dirty="0">
                <a:solidFill>
                  <a:schemeClr val="accent3"/>
                </a:solidFill>
              </a:rPr>
              <a:t>-index/</a:t>
            </a:r>
          </a:p>
        </p:txBody>
      </p:sp>
      <p:pic>
        <p:nvPicPr>
          <p:cNvPr id="3" name="Picture 2">
            <a:extLst>
              <a:ext uri="{FF2B5EF4-FFF2-40B4-BE49-F238E27FC236}">
                <a16:creationId xmlns:a16="http://schemas.microsoft.com/office/drawing/2014/main" id="{F7018A17-6361-4044-B12A-C3BFBC98A79A}"/>
              </a:ext>
            </a:extLst>
          </p:cNvPr>
          <p:cNvPicPr>
            <a:picLocks noChangeAspect="1"/>
          </p:cNvPicPr>
          <p:nvPr/>
        </p:nvPicPr>
        <p:blipFill>
          <a:blip r:embed="rId3"/>
          <a:stretch>
            <a:fillRect/>
          </a:stretch>
        </p:blipFill>
        <p:spPr>
          <a:xfrm>
            <a:off x="1441998" y="1095884"/>
            <a:ext cx="6260005" cy="5152516"/>
          </a:xfrm>
          <a:prstGeom prst="rect">
            <a:avLst/>
          </a:prstGeom>
        </p:spPr>
      </p:pic>
    </p:spTree>
    <p:extLst>
      <p:ext uri="{BB962C8B-B14F-4D97-AF65-F5344CB8AC3E}">
        <p14:creationId xmlns:p14="http://schemas.microsoft.com/office/powerpoint/2010/main" val="211601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Growth of python</a:t>
            </a:r>
          </a:p>
        </p:txBody>
      </p:sp>
      <p:sp>
        <p:nvSpPr>
          <p:cNvPr id="6" name="TextBox 5">
            <a:extLst>
              <a:ext uri="{FF2B5EF4-FFF2-40B4-BE49-F238E27FC236}">
                <a16:creationId xmlns:a16="http://schemas.microsoft.com/office/drawing/2014/main" id="{73AFDA26-8427-B641-9578-ECF6F58A65A6}"/>
              </a:ext>
            </a:extLst>
          </p:cNvPr>
          <p:cNvSpPr txBox="1"/>
          <p:nvPr/>
        </p:nvSpPr>
        <p:spPr>
          <a:xfrm>
            <a:off x="4376093" y="6408006"/>
            <a:ext cx="4767907" cy="400110"/>
          </a:xfrm>
          <a:prstGeom prst="rect">
            <a:avLst/>
          </a:prstGeom>
          <a:noFill/>
        </p:spPr>
        <p:txBody>
          <a:bodyPr wrap="none" rtlCol="0">
            <a:spAutoFit/>
          </a:bodyPr>
          <a:lstStyle/>
          <a:p>
            <a:pPr algn="r"/>
            <a:r>
              <a:rPr lang="en-US" sz="2000" dirty="0">
                <a:hlinkClick r:id="rId3"/>
              </a:rPr>
              <a:t>https://insights.stackoverflow.com/trends</a:t>
            </a:r>
            <a:endParaRPr lang="en-US" sz="2000" dirty="0">
              <a:solidFill>
                <a:schemeClr val="accent3"/>
              </a:solidFill>
            </a:endParaRPr>
          </a:p>
        </p:txBody>
      </p:sp>
      <p:pic>
        <p:nvPicPr>
          <p:cNvPr id="3" name="Picture 2">
            <a:extLst>
              <a:ext uri="{FF2B5EF4-FFF2-40B4-BE49-F238E27FC236}">
                <a16:creationId xmlns:a16="http://schemas.microsoft.com/office/drawing/2014/main" id="{FD34C16F-3C7C-CB44-8736-932E95C3DBA9}"/>
              </a:ext>
            </a:extLst>
          </p:cNvPr>
          <p:cNvPicPr>
            <a:picLocks noChangeAspect="1"/>
          </p:cNvPicPr>
          <p:nvPr/>
        </p:nvPicPr>
        <p:blipFill>
          <a:blip r:embed="rId4"/>
          <a:stretch>
            <a:fillRect/>
          </a:stretch>
        </p:blipFill>
        <p:spPr>
          <a:xfrm>
            <a:off x="527790" y="1067553"/>
            <a:ext cx="8088421" cy="4722894"/>
          </a:xfrm>
          <a:prstGeom prst="rect">
            <a:avLst/>
          </a:prstGeom>
        </p:spPr>
      </p:pic>
    </p:spTree>
    <p:extLst>
      <p:ext uri="{BB962C8B-B14F-4D97-AF65-F5344CB8AC3E}">
        <p14:creationId xmlns:p14="http://schemas.microsoft.com/office/powerpoint/2010/main" val="343824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r>
              <a:rPr lang="en-US" dirty="0"/>
              <a:t>Can be slower than other languages</a:t>
            </a:r>
          </a:p>
          <a:p>
            <a:r>
              <a:rPr lang="en-US" dirty="0"/>
              <a:t>Somewhat decentralized; changes frequently</a:t>
            </a:r>
          </a:p>
          <a:p>
            <a:r>
              <a:rPr lang="en-US" dirty="0"/>
              <a:t>Installation/Hard to get started</a:t>
            </a:r>
          </a:p>
          <a:p>
            <a:r>
              <a:rPr lang="en-US" dirty="0"/>
              <a:t>Easy to write bad code</a:t>
            </a:r>
          </a:p>
          <a:p>
            <a:pPr lvl="1"/>
            <a:r>
              <a:rPr lang="en-US" b="0" dirty="0">
                <a:hlinkClick r:id="rId2"/>
              </a:rPr>
              <a:t>https://towardsdatascience.com/5-reasons-why-jupyter-notebooks-suck-4dc201e27086</a:t>
            </a:r>
            <a:endParaRPr lang="en-US" b="0" dirty="0"/>
          </a:p>
        </p:txBody>
      </p:sp>
    </p:spTree>
    <p:extLst>
      <p:ext uri="{BB962C8B-B14F-4D97-AF65-F5344CB8AC3E}">
        <p14:creationId xmlns:p14="http://schemas.microsoft.com/office/powerpoint/2010/main" val="3052723040"/>
      </p:ext>
    </p:extLst>
  </p:cSld>
  <p:clrMapOvr>
    <a:masterClrMapping/>
  </p:clrMapOvr>
</p:sld>
</file>

<file path=ppt/theme/theme1.xml><?xml version="1.0" encoding="utf-8"?>
<a:theme xmlns:a="http://schemas.openxmlformats.org/drawingml/2006/main" name="dark-blue-template">
  <a:themeElements>
    <a:clrScheme name="Custom 1">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22B8FC"/>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15212</TotalTime>
  <Pages>4</Pages>
  <Words>993</Words>
  <Application>Microsoft Macintosh PowerPoint</Application>
  <PresentationFormat>On-screen Show (4:3)</PresentationFormat>
  <Paragraphs>94</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Times New Roman</vt:lpstr>
      <vt:lpstr>Wingdings</vt:lpstr>
      <vt:lpstr>dark-blue-template</vt:lpstr>
      <vt:lpstr>An overview of python</vt:lpstr>
      <vt:lpstr>Motivations for using Python</vt:lpstr>
      <vt:lpstr>Python and Reproducibility</vt:lpstr>
      <vt:lpstr>What is Python?</vt:lpstr>
      <vt:lpstr>What does it mean to be pythonic?</vt:lpstr>
      <vt:lpstr>Advantages</vt:lpstr>
      <vt:lpstr>TIOBE Index (May 2021)</vt:lpstr>
      <vt:lpstr>Growth of python</vt:lpstr>
      <vt:lpstr>Disadvantages</vt:lpstr>
      <vt:lpstr>Python's scientific ecosystem</vt:lpstr>
      <vt:lpstr>Development Environments</vt:lpstr>
      <vt:lpstr>Python Distributions</vt:lpstr>
      <vt:lpstr>Python Versions</vt:lpstr>
      <vt:lpstr>Agenda for today</vt:lpstr>
      <vt:lpstr>Resources for “best practices”</vt:lpstr>
    </vt:vector>
  </TitlesOfParts>
  <Manager/>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Fienen, Michael N</cp:lastModifiedBy>
  <cp:revision>505</cp:revision>
  <cp:lastPrinted>2014-05-20T14:47:17Z</cp:lastPrinted>
  <dcterms:created xsi:type="dcterms:W3CDTF">2009-08-04T14:01:06Z</dcterms:created>
  <dcterms:modified xsi:type="dcterms:W3CDTF">2021-05-05T15:34:25Z</dcterms:modified>
  <cp:category/>
</cp:coreProperties>
</file>