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KQbXaxMheBuhzTQ76seJjgep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6.jpg"/><Relationship Id="rId5" Type="http://schemas.openxmlformats.org/officeDocument/2006/relationships/image" Target="../media/image1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hekpaul/global-superstore?resource=download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3F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2076427" y="3173310"/>
            <a:ext cx="6300000" cy="2545500"/>
          </a:xfrm>
          <a:prstGeom prst="rect">
            <a:avLst/>
          </a:prstGeom>
          <a:solidFill>
            <a:srgbClr val="D9E3F5"/>
          </a:solidFill>
          <a:ln>
            <a:noFill/>
          </a:ln>
        </p:spPr>
        <p:txBody>
          <a:bodyPr anchorCtr="0" anchor="b" bIns="45700" lIns="5486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</a:rPr>
              <a:t>FORECASTING</a:t>
            </a:r>
            <a:br>
              <a:rPr b="1" lang="en-US" sz="4000">
                <a:solidFill>
                  <a:schemeClr val="dk1"/>
                </a:solidFill>
              </a:rPr>
            </a:br>
            <a:r>
              <a:rPr b="1" lang="en-US" sz="4000">
                <a:solidFill>
                  <a:schemeClr val="dk1"/>
                </a:solidFill>
              </a:rPr>
              <a:t>GLOBAL SUPERSTORE  </a:t>
            </a:r>
            <a:br>
              <a:rPr b="1" lang="en-US" sz="4000">
                <a:solidFill>
                  <a:schemeClr val="dk1"/>
                </a:solidFill>
              </a:rPr>
            </a:br>
            <a:r>
              <a:rPr b="1" lang="en-US" sz="4000">
                <a:solidFill>
                  <a:schemeClr val="dk1"/>
                </a:solidFill>
              </a:rPr>
              <a:t>SALES</a:t>
            </a:r>
            <a:r>
              <a:rPr b="1" lang="en-US" sz="4000"/>
              <a:t>  </a:t>
            </a:r>
            <a:endParaRPr/>
          </a:p>
        </p:txBody>
      </p:sp>
      <p:grpSp>
        <p:nvGrpSpPr>
          <p:cNvPr id="150" name="Google Shape;150;p1"/>
          <p:cNvGrpSpPr/>
          <p:nvPr/>
        </p:nvGrpSpPr>
        <p:grpSpPr>
          <a:xfrm rot="-10260702">
            <a:off x="6133412" y="-407071"/>
            <a:ext cx="4861036" cy="4224491"/>
            <a:chOff x="5281603" y="104899"/>
            <a:chExt cx="6910397" cy="6005491"/>
          </a:xfrm>
        </p:grpSpPr>
        <p:sp>
          <p:nvSpPr>
            <p:cNvPr id="151" name="Google Shape;151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153" name="Google Shape;153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Network Technology Background" id="231" name="Google Shape;2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599" y="-2001"/>
            <a:ext cx="4455457" cy="3178347"/>
          </a:xfrm>
          <a:custGeom>
            <a:rect b="b" l="l" r="r" t="t"/>
            <a:pathLst>
              <a:path extrusionOk="0" h="3146878" w="4411344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2" name="Google Shape;232;p1"/>
          <p:cNvSpPr/>
          <p:nvPr/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rgbClr val="6C8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1"/>
          <p:cNvGrpSpPr/>
          <p:nvPr/>
        </p:nvGrpSpPr>
        <p:grpSpPr>
          <a:xfrm rot="9884883">
            <a:off x="-475904" y="234811"/>
            <a:ext cx="6564594" cy="5704971"/>
            <a:chOff x="5281603" y="104899"/>
            <a:chExt cx="6910397" cy="6005491"/>
          </a:xfrm>
        </p:grpSpPr>
        <p:sp>
          <p:nvSpPr>
            <p:cNvPr id="234" name="Google Shape;234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236" name="Google Shape;236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A blue glowing globe with lights&#10;&#10;Description automatically generated with medium confidence" id="314" name="Google Shape;3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325" y="0"/>
            <a:ext cx="4788805" cy="4976315"/>
          </a:xfrm>
          <a:custGeom>
            <a:rect b="b" l="l" r="r" t="t"/>
            <a:pathLst>
              <a:path extrusionOk="0" h="5265942" w="5067519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1"/>
          <p:cNvSpPr txBox="1"/>
          <p:nvPr/>
        </p:nvSpPr>
        <p:spPr>
          <a:xfrm>
            <a:off x="8443500" y="4018600"/>
            <a:ext cx="3748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Team1: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Kanchan Sharma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Geethasree Madiraju Nagaraju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pothineni Lahari priya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Zhexin Zhang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Roshita Seelam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 of sticky notes and pencil" id="449" name="Google Shape;449;p10"/>
          <p:cNvPicPr preferRelativeResize="0"/>
          <p:nvPr/>
        </p:nvPicPr>
        <p:blipFill rotWithShape="1">
          <a:blip r:embed="rId4">
            <a:alphaModFix/>
          </a:blip>
          <a:srcRect b="0" l="9091" r="0" t="23391"/>
          <a:stretch/>
        </p:blipFill>
        <p:spPr>
          <a:xfrm>
            <a:off x="0" y="16927"/>
            <a:ext cx="1240535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0"/>
          <p:cNvPicPr preferRelativeResize="0"/>
          <p:nvPr/>
        </p:nvPicPr>
        <p:blipFill rotWithShape="1">
          <a:blip r:embed="rId6">
            <a:alphaModFix/>
          </a:blip>
          <a:srcRect b="0" l="41427" r="0" t="0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0"/>
          <p:cNvSpPr/>
          <p:nvPr/>
        </p:nvSpPr>
        <p:spPr>
          <a:xfrm>
            <a:off x="5827529" y="660400"/>
            <a:ext cx="6381405" cy="6214533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2">
              <a:alpha val="69411"/>
            </a:schemeClr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D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0"/>
          <p:cNvSpPr txBox="1"/>
          <p:nvPr>
            <p:ph type="ctrTitle"/>
          </p:nvPr>
        </p:nvSpPr>
        <p:spPr>
          <a:xfrm>
            <a:off x="6646333" y="2032000"/>
            <a:ext cx="4513792" cy="2819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D51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111D51"/>
                </a:solidFill>
              </a:rPr>
              <a:t>  </a:t>
            </a:r>
            <a:endParaRPr/>
          </a:p>
        </p:txBody>
      </p:sp>
      <p:sp>
        <p:nvSpPr>
          <p:cNvPr id="454" name="Google Shape;454;p10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rgbClr val="111D51"/>
                </a:solidFill>
              </a:rPr>
              <a:t>‹#›</a:t>
            </a:fld>
            <a:endParaRPr>
              <a:solidFill>
                <a:srgbClr val="111D51"/>
              </a:solidFill>
            </a:endParaRPr>
          </a:p>
        </p:txBody>
      </p:sp>
      <p:sp>
        <p:nvSpPr>
          <p:cNvPr id="455" name="Google Shape;455;p10"/>
          <p:cNvSpPr txBox="1"/>
          <p:nvPr/>
        </p:nvSpPr>
        <p:spPr>
          <a:xfrm>
            <a:off x="6766558" y="2032000"/>
            <a:ext cx="4785362" cy="3667760"/>
          </a:xfrm>
          <a:prstGeom prst="rect">
            <a:avLst/>
          </a:prstGeom>
          <a:solidFill>
            <a:srgbClr val="D3D3D3">
              <a:alpha val="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"/>
          <p:cNvSpPr txBox="1"/>
          <p:nvPr>
            <p:ph type="ctrTitle"/>
          </p:nvPr>
        </p:nvSpPr>
        <p:spPr>
          <a:xfrm>
            <a:off x="0" y="52387"/>
            <a:ext cx="12192000" cy="700087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       </a:t>
            </a:r>
            <a:r>
              <a:rPr b="1" lang="en-US" sz="3100">
                <a:solidFill>
                  <a:schemeClr val="dk1"/>
                </a:solidFill>
              </a:rPr>
              <a:t>AGENDA &amp; BUSINESS CASE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321" name="Google Shape;321;p2"/>
          <p:cNvSpPr txBox="1"/>
          <p:nvPr>
            <p:ph idx="1" type="subTitle"/>
          </p:nvPr>
        </p:nvSpPr>
        <p:spPr>
          <a:xfrm>
            <a:off x="242825" y="865850"/>
            <a:ext cx="4012800" cy="8622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PROJECT SUMMARY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2" name="Google Shape;322;p2"/>
          <p:cNvSpPr txBox="1"/>
          <p:nvPr>
            <p:ph idx="12" type="sldNum"/>
          </p:nvPr>
        </p:nvSpPr>
        <p:spPr>
          <a:xfrm>
            <a:off x="11451920" y="6170613"/>
            <a:ext cx="551167" cy="37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grpSp>
        <p:nvGrpSpPr>
          <p:cNvPr id="323" name="Google Shape;323;p2"/>
          <p:cNvGrpSpPr/>
          <p:nvPr/>
        </p:nvGrpSpPr>
        <p:grpSpPr>
          <a:xfrm>
            <a:off x="328162" y="2041880"/>
            <a:ext cx="3607799" cy="4056639"/>
            <a:chOff x="1677146" y="27393"/>
            <a:chExt cx="3607799" cy="4056639"/>
          </a:xfrm>
        </p:grpSpPr>
        <p:sp>
          <p:nvSpPr>
            <p:cNvPr id="324" name="Google Shape;324;p2"/>
            <p:cNvSpPr/>
            <p:nvPr/>
          </p:nvSpPr>
          <p:spPr>
            <a:xfrm rot="5400000">
              <a:off x="1510092" y="194446"/>
              <a:ext cx="1113690" cy="779583"/>
            </a:xfrm>
            <a:prstGeom prst="chevron">
              <a:avLst>
                <a:gd fmla="val 50000" name="adj"/>
              </a:avLst>
            </a:prstGeom>
            <a:solidFill>
              <a:srgbClr val="B4C9EC"/>
            </a:solidFill>
            <a:ln cap="rnd" cmpd="sng" w="9525">
              <a:solidFill>
                <a:srgbClr val="3057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 txBox="1"/>
            <p:nvPr/>
          </p:nvSpPr>
          <p:spPr>
            <a:xfrm>
              <a:off x="1677146" y="417185"/>
              <a:ext cx="779583" cy="334107"/>
            </a:xfrm>
            <a:prstGeom prst="rect">
              <a:avLst/>
            </a:prstGeom>
            <a:solidFill>
              <a:srgbClr val="B4C9EC"/>
            </a:solidFill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 rot="5400000">
              <a:off x="3633657" y="-734344"/>
              <a:ext cx="771704" cy="247231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4C9EC"/>
            </a:solidFill>
            <a:ln cap="rnd" cmpd="sng" w="9525">
              <a:solidFill>
                <a:srgbClr val="3057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 rot="5400000">
              <a:off x="1510092" y="1175171"/>
              <a:ext cx="1113690" cy="779583"/>
            </a:xfrm>
            <a:prstGeom prst="chevron">
              <a:avLst>
                <a:gd fmla="val 50000" name="adj"/>
              </a:avLst>
            </a:prstGeom>
            <a:solidFill>
              <a:srgbClr val="B4C9EC"/>
            </a:solidFill>
            <a:ln cap="rnd" cmpd="sng" w="9525">
              <a:solidFill>
                <a:srgbClr val="6F8D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 txBox="1"/>
            <p:nvPr/>
          </p:nvSpPr>
          <p:spPr>
            <a:xfrm>
              <a:off x="1677146" y="1397910"/>
              <a:ext cx="779583" cy="334107"/>
            </a:xfrm>
            <a:prstGeom prst="rect">
              <a:avLst/>
            </a:prstGeom>
            <a:solidFill>
              <a:srgbClr val="B4C9EC"/>
            </a:solidFill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 rot="5400000">
              <a:off x="3640858" y="214562"/>
              <a:ext cx="749872" cy="252622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4C9EC"/>
            </a:solidFill>
            <a:ln cap="rnd" cmpd="sng" w="9525">
              <a:solidFill>
                <a:srgbClr val="6788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 rot="5400000">
              <a:off x="1510092" y="2149174"/>
              <a:ext cx="1113690" cy="779583"/>
            </a:xfrm>
            <a:prstGeom prst="chevron">
              <a:avLst>
                <a:gd fmla="val 50000" name="adj"/>
              </a:avLst>
            </a:prstGeom>
            <a:solidFill>
              <a:srgbClr val="B4C9EC"/>
            </a:solidFill>
            <a:ln cap="rnd" cmpd="sng" w="9525">
              <a:solidFill>
                <a:srgbClr val="C6D0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 txBox="1"/>
            <p:nvPr/>
          </p:nvSpPr>
          <p:spPr>
            <a:xfrm>
              <a:off x="1677146" y="2371913"/>
              <a:ext cx="779583" cy="334107"/>
            </a:xfrm>
            <a:prstGeom prst="rect">
              <a:avLst/>
            </a:prstGeom>
            <a:solidFill>
              <a:srgbClr val="B4C9EC"/>
            </a:solidFill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 rot="5400000">
              <a:off x="3644415" y="1191609"/>
              <a:ext cx="736429" cy="25132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4C9EC"/>
            </a:solidFill>
            <a:ln cap="rnd" cmpd="sng" w="9525">
              <a:solidFill>
                <a:srgbClr val="B7C4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 rot="5400000">
              <a:off x="1510092" y="3137395"/>
              <a:ext cx="1113690" cy="779583"/>
            </a:xfrm>
            <a:prstGeom prst="chevron">
              <a:avLst>
                <a:gd fmla="val 50000" name="adj"/>
              </a:avLst>
            </a:prstGeom>
            <a:solidFill>
              <a:srgbClr val="B4C9EC"/>
            </a:solidFill>
            <a:ln cap="rnd" cmpd="sng" w="9525">
              <a:solidFill>
                <a:srgbClr val="6F8D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 txBox="1"/>
            <p:nvPr/>
          </p:nvSpPr>
          <p:spPr>
            <a:xfrm>
              <a:off x="1677146" y="3360134"/>
              <a:ext cx="779583" cy="334107"/>
            </a:xfrm>
            <a:prstGeom prst="rect">
              <a:avLst/>
            </a:prstGeom>
            <a:solidFill>
              <a:srgbClr val="B4C9EC"/>
            </a:solidFill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 rot="5400000">
              <a:off x="3639432" y="2169259"/>
              <a:ext cx="764863" cy="252616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4C9EC"/>
            </a:solidFill>
            <a:ln cap="rnd" cmpd="sng" w="9525">
              <a:solidFill>
                <a:srgbClr val="6788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"/>
          <p:cNvSpPr txBox="1"/>
          <p:nvPr/>
        </p:nvSpPr>
        <p:spPr>
          <a:xfrm>
            <a:off x="1554480" y="2332371"/>
            <a:ext cx="2103120" cy="369291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1554480" y="3321485"/>
            <a:ext cx="2103120" cy="338514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"/>
          <p:cNvSpPr txBox="1"/>
          <p:nvPr/>
        </p:nvSpPr>
        <p:spPr>
          <a:xfrm>
            <a:off x="1403698" y="4291330"/>
            <a:ext cx="2240280" cy="338514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"/>
          <p:cNvSpPr txBox="1"/>
          <p:nvPr/>
        </p:nvSpPr>
        <p:spPr>
          <a:xfrm>
            <a:off x="1554480" y="5255301"/>
            <a:ext cx="2103120" cy="338514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/>
          <p:nvPr/>
        </p:nvSpPr>
        <p:spPr>
          <a:xfrm>
            <a:off x="5666772" y="3573618"/>
            <a:ext cx="484632" cy="484632"/>
          </a:xfrm>
          <a:prstGeom prst="chevron">
            <a:avLst>
              <a:gd fmla="val 50000" name="adj"/>
            </a:avLst>
          </a:prstGeom>
          <a:solidFill>
            <a:srgbClr val="B4C9EC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"/>
          <p:cNvSpPr/>
          <p:nvPr/>
        </p:nvSpPr>
        <p:spPr>
          <a:xfrm>
            <a:off x="5666847" y="2014020"/>
            <a:ext cx="484500" cy="484500"/>
          </a:xfrm>
          <a:prstGeom prst="chevron">
            <a:avLst>
              <a:gd fmla="val 50000" name="adj"/>
            </a:avLst>
          </a:prstGeom>
          <a:solidFill>
            <a:srgbClr val="B4C9EC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6344123" y="2056154"/>
            <a:ext cx="3465000" cy="4002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FORECASTING?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"/>
          <p:cNvSpPr txBox="1"/>
          <p:nvPr/>
        </p:nvSpPr>
        <p:spPr>
          <a:xfrm>
            <a:off x="6344123" y="3665604"/>
            <a:ext cx="4184735" cy="40011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DOES THIS FORECAST BENEFIT?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"/>
          <p:cNvSpPr txBox="1"/>
          <p:nvPr/>
        </p:nvSpPr>
        <p:spPr>
          <a:xfrm>
            <a:off x="5686803" y="2792182"/>
            <a:ext cx="5765100" cy="4368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OF GLOBAL SUPERSTORE FOR THE UPCOMING MONTHS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"/>
          <p:cNvSpPr txBox="1"/>
          <p:nvPr/>
        </p:nvSpPr>
        <p:spPr>
          <a:xfrm>
            <a:off x="5686775" y="4340250"/>
            <a:ext cx="5765100" cy="15399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TEAMS OF GLOBAL SUPERSTORE: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AND MARKETING TEAM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AND SUPPLY CHAIN MANAGEMENT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AND INVESTORS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"/>
          <p:cNvSpPr txBox="1"/>
          <p:nvPr/>
        </p:nvSpPr>
        <p:spPr>
          <a:xfrm>
            <a:off x="5909088" y="877846"/>
            <a:ext cx="5641200" cy="8568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ins outline" id="347" name="Google Shape;3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089" y="895424"/>
            <a:ext cx="991774" cy="839222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Gears outline" id="348" name="Google Shape;34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26" y="895424"/>
            <a:ext cx="864920" cy="78549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/>
          <p:nvPr>
            <p:ph type="ctrTitle"/>
          </p:nvPr>
        </p:nvSpPr>
        <p:spPr>
          <a:xfrm>
            <a:off x="0" y="176231"/>
            <a:ext cx="12192000" cy="534482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3"/>
          <p:cNvSpPr txBox="1"/>
          <p:nvPr>
            <p:ph idx="1" type="subTitle"/>
          </p:nvPr>
        </p:nvSpPr>
        <p:spPr>
          <a:xfrm>
            <a:off x="58974" y="776107"/>
            <a:ext cx="11814174" cy="4068726"/>
          </a:xfrm>
          <a:prstGeom prst="rect">
            <a:avLst/>
          </a:prstGeom>
          <a:solidFill>
            <a:srgbClr val="B4C9EC"/>
          </a:solidFill>
          <a:ln cap="flat" cmpd="sng" w="9525">
            <a:solidFill>
              <a:srgbClr val="8FAF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DATA SET  (</a:t>
            </a:r>
            <a:r>
              <a:rPr lang="en-US" sz="14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https://www.kaggle.com/datasets/shekpaul/global-superstore?resource=download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cap="none">
                <a:solidFill>
                  <a:schemeClr val="dk1"/>
                </a:solidFill>
              </a:rPr>
              <a:t>DATA ACCUMULATED IN A MONTHLY ORDER.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3"/>
          <p:cNvSpPr txBox="1"/>
          <p:nvPr>
            <p:ph idx="12" type="sldNum"/>
          </p:nvPr>
        </p:nvSpPr>
        <p:spPr>
          <a:xfrm>
            <a:off x="11626803" y="6170613"/>
            <a:ext cx="376284" cy="37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descr="Statistics with solid fill" id="356" name="Google Shape;3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80" y="776107"/>
            <a:ext cx="752095" cy="725406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57" name="Google Shape;357;p3"/>
          <p:cNvSpPr txBox="1"/>
          <p:nvPr/>
        </p:nvSpPr>
        <p:spPr>
          <a:xfrm>
            <a:off x="6261631" y="4978164"/>
            <a:ext cx="5199541" cy="1703605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CHOSEN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SALES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VARIABLE:  ORDER_DATE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VARIABLE: HOLIDAY, DISCOUNT_AVG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earch with solid fill" id="358" name="Google Shape;35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4553" y="5071320"/>
            <a:ext cx="554283" cy="51889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59" name="Google Shape;359;p3"/>
          <p:cNvSpPr txBox="1"/>
          <p:nvPr/>
        </p:nvSpPr>
        <p:spPr>
          <a:xfrm>
            <a:off x="346167" y="5330768"/>
            <a:ext cx="5749833" cy="9144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ipboard Ticked with solid fill" id="360" name="Google Shape;3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431" y="5330768"/>
            <a:ext cx="914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361" name="Google Shape;36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5688" y="1501513"/>
            <a:ext cx="11340751" cy="3038475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/>
          <p:nvPr>
            <p:ph type="ctrTitle"/>
          </p:nvPr>
        </p:nvSpPr>
        <p:spPr>
          <a:xfrm>
            <a:off x="0" y="0"/>
            <a:ext cx="12192000" cy="512618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5"/>
          <p:cNvSpPr txBox="1"/>
          <p:nvPr>
            <p:ph idx="1" type="subTitle"/>
          </p:nvPr>
        </p:nvSpPr>
        <p:spPr>
          <a:xfrm>
            <a:off x="1233055" y="678141"/>
            <a:ext cx="3255818" cy="73429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</a:rPr>
              <a:t>SEASONALITY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8" name="Google Shape;368;p5"/>
          <p:cNvSpPr txBox="1"/>
          <p:nvPr>
            <p:ph idx="12" type="sldNum"/>
          </p:nvPr>
        </p:nvSpPr>
        <p:spPr>
          <a:xfrm>
            <a:off x="11694008" y="6170613"/>
            <a:ext cx="309079" cy="37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369" name="Google Shape;369;p5"/>
          <p:cNvSpPr txBox="1"/>
          <p:nvPr/>
        </p:nvSpPr>
        <p:spPr>
          <a:xfrm>
            <a:off x="7703129" y="611683"/>
            <a:ext cx="2937161" cy="800747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5"/>
          <p:cNvPicPr preferRelativeResize="0"/>
          <p:nvPr/>
        </p:nvPicPr>
        <p:blipFill rotWithShape="1">
          <a:blip r:embed="rId3">
            <a:alphaModFix/>
          </a:blip>
          <a:srcRect b="0" l="2805" r="0" t="2551"/>
          <a:stretch/>
        </p:blipFill>
        <p:spPr>
          <a:xfrm>
            <a:off x="188913" y="1726810"/>
            <a:ext cx="5579719" cy="4671338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  <p:pic>
        <p:nvPicPr>
          <p:cNvPr id="371" name="Google Shape;3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164" y="1726810"/>
            <a:ext cx="5708844" cy="4731384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  <p:pic>
        <p:nvPicPr>
          <p:cNvPr descr="Periodic Graph with solid fill" id="372" name="Google Shape;37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2697" y="678141"/>
            <a:ext cx="734290" cy="73429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descr="Upward trend with solid fill" id="373" name="Google Shape;37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3129" y="637118"/>
            <a:ext cx="734290" cy="73429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"/>
          <p:cNvSpPr txBox="1"/>
          <p:nvPr>
            <p:ph type="ctrTitle"/>
          </p:nvPr>
        </p:nvSpPr>
        <p:spPr>
          <a:xfrm>
            <a:off x="0" y="27110"/>
            <a:ext cx="12192000" cy="444205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4"/>
          <p:cNvSpPr txBox="1"/>
          <p:nvPr>
            <p:ph idx="1" type="subTitle"/>
          </p:nvPr>
        </p:nvSpPr>
        <p:spPr>
          <a:xfrm>
            <a:off x="1178363" y="525972"/>
            <a:ext cx="3786495" cy="539247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CORRELATION ANALYSIS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0" name="Google Shape;380;p4"/>
          <p:cNvSpPr txBox="1"/>
          <p:nvPr>
            <p:ph idx="12" type="sldNum"/>
          </p:nvPr>
        </p:nvSpPr>
        <p:spPr>
          <a:xfrm>
            <a:off x="11451920" y="6170613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381" name="Google Shape;3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7" y="1042104"/>
            <a:ext cx="6177444" cy="465209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"/>
          <p:cNvSpPr txBox="1"/>
          <p:nvPr/>
        </p:nvSpPr>
        <p:spPr>
          <a:xfrm>
            <a:off x="5638800" y="28886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3578" y="2437735"/>
            <a:ext cx="3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858" y="1581655"/>
            <a:ext cx="3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5698" y="2617375"/>
            <a:ext cx="3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"/>
          <p:cNvSpPr/>
          <p:nvPr/>
        </p:nvSpPr>
        <p:spPr>
          <a:xfrm>
            <a:off x="3055654" y="3359673"/>
            <a:ext cx="2895600" cy="2274313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>
            <a:off x="160774" y="1058389"/>
            <a:ext cx="2894880" cy="2326048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"/>
          <p:cNvSpPr txBox="1"/>
          <p:nvPr/>
        </p:nvSpPr>
        <p:spPr>
          <a:xfrm>
            <a:off x="42527" y="5807065"/>
            <a:ext cx="6219007" cy="969797"/>
          </a:xfrm>
          <a:prstGeom prst="rect">
            <a:avLst/>
          </a:prstGeom>
          <a:gradFill>
            <a:gsLst>
              <a:gs pos="0">
                <a:srgbClr val="B4C9EC"/>
              </a:gs>
              <a:gs pos="74000">
                <a:srgbClr val="ABC2EA"/>
              </a:gs>
              <a:gs pos="83000">
                <a:srgbClr val="ABC2EA"/>
              </a:gs>
              <a:gs pos="100000">
                <a:srgbClr val="C6D6F1"/>
              </a:gs>
            </a:gsLst>
            <a:lin ang="5400000" scaled="0"/>
          </a:gradFill>
          <a:ln>
            <a:noFill/>
          </a:ln>
          <a:effectLst>
            <a:outerShdw blurRad="50800" sx="93496" rotWithShape="0" algn="ctr" dir="5400000" dist="50800" sy="93496">
              <a:srgbClr val="111D51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CORRELATION at lag 0, 12 FOUND         NO SIGNIFICANT WHITE NOISE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CONCLUSION: SERIES CAN BE MODELED, considering seasonality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"/>
          <p:cNvSpPr/>
          <p:nvPr/>
        </p:nvSpPr>
        <p:spPr>
          <a:xfrm>
            <a:off x="160774" y="3446455"/>
            <a:ext cx="45719" cy="24971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9050">
            <a:solidFill>
              <a:srgbClr val="A43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"/>
          <p:cNvSpPr/>
          <p:nvPr/>
        </p:nvSpPr>
        <p:spPr>
          <a:xfrm flipH="1">
            <a:off x="4465401" y="5633986"/>
            <a:ext cx="45720" cy="3096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9050">
            <a:solidFill>
              <a:srgbClr val="A43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atterplot with solid fill" id="391" name="Google Shape;39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4920" y="525971"/>
            <a:ext cx="525293" cy="532417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392" name="Google Shape;392;p4"/>
          <p:cNvSpPr txBox="1"/>
          <p:nvPr/>
        </p:nvSpPr>
        <p:spPr>
          <a:xfrm>
            <a:off x="7697339" y="555532"/>
            <a:ext cx="3754581" cy="539247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ADF TEST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"/>
          <p:cNvPicPr preferRelativeResize="0"/>
          <p:nvPr/>
        </p:nvPicPr>
        <p:blipFill rotWithShape="1">
          <a:blip r:embed="rId8">
            <a:alphaModFix/>
          </a:blip>
          <a:srcRect b="17058" l="11891" r="13220" t="-1"/>
          <a:stretch/>
        </p:blipFill>
        <p:spPr>
          <a:xfrm>
            <a:off x="6390138" y="1388093"/>
            <a:ext cx="5449425" cy="3865741"/>
          </a:xfrm>
          <a:prstGeom prst="rect">
            <a:avLst/>
          </a:prstGeom>
          <a:solidFill>
            <a:srgbClr val="C0291E"/>
          </a:solidFill>
          <a:ln>
            <a:noFill/>
          </a:ln>
        </p:spPr>
      </p:pic>
      <p:sp>
        <p:nvSpPr>
          <p:cNvPr id="394" name="Google Shape;394;p4"/>
          <p:cNvSpPr txBox="1"/>
          <p:nvPr/>
        </p:nvSpPr>
        <p:spPr>
          <a:xfrm>
            <a:off x="6508386" y="5807064"/>
            <a:ext cx="5219118" cy="969797"/>
          </a:xfrm>
          <a:prstGeom prst="rect">
            <a:avLst/>
          </a:prstGeom>
          <a:gradFill>
            <a:gsLst>
              <a:gs pos="0">
                <a:srgbClr val="B4C9EC"/>
              </a:gs>
              <a:gs pos="74000">
                <a:srgbClr val="ABC2EA"/>
              </a:gs>
              <a:gs pos="83000">
                <a:srgbClr val="ABC2EA"/>
              </a:gs>
              <a:gs pos="100000">
                <a:srgbClr val="C6D6F1"/>
              </a:gs>
            </a:gsLst>
            <a:lin ang="5400000" scaled="0"/>
          </a:gradFill>
          <a:ln>
            <a:noFill/>
          </a:ln>
          <a:effectLst>
            <a:outerShdw blurRad="50800" sx="93496" rotWithShape="0" algn="ctr" dir="5400000" dist="50800" sy="93496">
              <a:srgbClr val="111D51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	       STATIONARY SERIES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"/>
          <p:cNvSpPr/>
          <p:nvPr/>
        </p:nvSpPr>
        <p:spPr>
          <a:xfrm>
            <a:off x="9898065" y="4132089"/>
            <a:ext cx="609600" cy="928200"/>
          </a:xfrm>
          <a:prstGeom prst="rect">
            <a:avLst/>
          </a:prstGeom>
          <a:solidFill>
            <a:srgbClr val="C0291E">
              <a:alpha val="17254"/>
            </a:srgbClr>
          </a:solidFill>
          <a:ln cap="rnd" cmpd="sng" w="19050">
            <a:solidFill>
              <a:srgbClr val="C0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r chart with solid fill" id="396" name="Google Shape;39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97339" y="535772"/>
            <a:ext cx="603699" cy="559007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397" name="Google Shape;397;p4"/>
          <p:cNvSpPr txBox="1"/>
          <p:nvPr/>
        </p:nvSpPr>
        <p:spPr>
          <a:xfrm>
            <a:off x="7100888" y="542925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"/>
          <p:cNvSpPr txBox="1"/>
          <p:nvPr>
            <p:ph type="ctrTitle"/>
          </p:nvPr>
        </p:nvSpPr>
        <p:spPr>
          <a:xfrm>
            <a:off x="0" y="0"/>
            <a:ext cx="12192000" cy="806762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</a:rPr>
              <a:t>CROSS CORRELATION &amp; PREWHITENING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03" name="Google Shape;403;p6"/>
          <p:cNvSpPr txBox="1"/>
          <p:nvPr>
            <p:ph idx="12" type="sldNum"/>
          </p:nvPr>
        </p:nvSpPr>
        <p:spPr>
          <a:xfrm>
            <a:off x="11451920" y="6170613"/>
            <a:ext cx="551167" cy="37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404" name="Google Shape;4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650" y="1085200"/>
            <a:ext cx="4355725" cy="2599875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  <p:pic>
        <p:nvPicPr>
          <p:cNvPr id="405" name="Google Shape;4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2650" y="3998300"/>
            <a:ext cx="4355725" cy="2599875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  <p:pic>
        <p:nvPicPr>
          <p:cNvPr id="406" name="Google Shape;4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5075" y="3963513"/>
            <a:ext cx="4503050" cy="2669450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  <p:pic>
        <p:nvPicPr>
          <p:cNvPr id="407" name="Google Shape;40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5075" y="1080375"/>
            <a:ext cx="4406850" cy="2609525"/>
          </a:xfrm>
          <a:prstGeom prst="rect">
            <a:avLst/>
          </a:prstGeom>
          <a:solidFill>
            <a:srgbClr val="B4C9EC"/>
          </a:solidFill>
          <a:ln>
            <a:noFill/>
          </a:ln>
        </p:spPr>
      </p:pic>
      <p:sp>
        <p:nvSpPr>
          <p:cNvPr id="408" name="Google Shape;408;p6"/>
          <p:cNvSpPr txBox="1"/>
          <p:nvPr/>
        </p:nvSpPr>
        <p:spPr>
          <a:xfrm>
            <a:off x="100350" y="1671475"/>
            <a:ext cx="2175600" cy="7866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HOLIDAY AS INDEPENDENT VARIABLE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100350" y="5007050"/>
            <a:ext cx="2175600" cy="7866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 AS INDEPENDENT VARIABLE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/>
          <p:nvPr>
            <p:ph type="ctrTitle"/>
          </p:nvPr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/>
              <a:t> </a:t>
            </a:r>
            <a:r>
              <a:rPr b="1" lang="en-US" sz="2800">
                <a:solidFill>
                  <a:schemeClr val="dk1"/>
                </a:solidFill>
              </a:rPr>
              <a:t>MODEL COMPARISON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15" name="Google Shape;415;p8"/>
          <p:cNvSpPr txBox="1"/>
          <p:nvPr>
            <p:ph idx="1" type="subTitle"/>
          </p:nvPr>
        </p:nvSpPr>
        <p:spPr>
          <a:xfrm>
            <a:off x="188925" y="868675"/>
            <a:ext cx="11690100" cy="5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          </a:t>
            </a:r>
            <a:endParaRPr sz="1800"/>
          </a:p>
        </p:txBody>
      </p:sp>
      <p:sp>
        <p:nvSpPr>
          <p:cNvPr id="416" name="Google Shape;416;p8"/>
          <p:cNvSpPr txBox="1"/>
          <p:nvPr>
            <p:ph idx="12" type="sldNum"/>
          </p:nvPr>
        </p:nvSpPr>
        <p:spPr>
          <a:xfrm>
            <a:off x="11451920" y="6170613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7" name="Google Shape;417;p8"/>
          <p:cNvSpPr/>
          <p:nvPr/>
        </p:nvSpPr>
        <p:spPr>
          <a:xfrm>
            <a:off x="3956387" y="1271587"/>
            <a:ext cx="4279225" cy="4314825"/>
          </a:xfrm>
          <a:prstGeom prst="ellipse">
            <a:avLst/>
          </a:prstGeom>
          <a:solidFill>
            <a:srgbClr val="B4C9EC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Winters Additive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AIC: 225.537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SBC: 225.537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MAPE: 16.1345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MAE: 9373.21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8"/>
          <p:cNvSpPr/>
          <p:nvPr/>
        </p:nvSpPr>
        <p:spPr>
          <a:xfrm>
            <a:off x="188925" y="1705980"/>
            <a:ext cx="3518100" cy="3535800"/>
          </a:xfrm>
          <a:prstGeom prst="ellipse">
            <a:avLst/>
          </a:prstGeom>
          <a:solidFill>
            <a:srgbClr val="B4C9EC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SARIMAX(isHoliday)</a:t>
            </a:r>
            <a:endParaRPr b="1" i="0" sz="21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AIC: 771.50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SBC: 777.72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MAPE: 18.39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MAE: 7838.41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8360925" y="1661100"/>
            <a:ext cx="3518100" cy="3535800"/>
          </a:xfrm>
          <a:prstGeom prst="ellipse">
            <a:avLst/>
          </a:prstGeom>
          <a:solidFill>
            <a:srgbClr val="B4C9EC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AIC: 1038.6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SBC: 1044.15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MAPE: 29.2295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MAE: 11673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enn diagram outline" id="420" name="Google Shape;4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419" y="-82868"/>
            <a:ext cx="837202" cy="83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/>
          <p:nvPr>
            <p:ph type="ctrTitle"/>
          </p:nvPr>
        </p:nvSpPr>
        <p:spPr>
          <a:xfrm>
            <a:off x="0" y="0"/>
            <a:ext cx="12192000" cy="70110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4400"/>
              <a:t>  </a:t>
            </a:r>
            <a:r>
              <a:rPr b="1" lang="en-US" sz="3100">
                <a:solidFill>
                  <a:schemeClr val="dk1"/>
                </a:solidFill>
              </a:rPr>
              <a:t>BEST MODEL-WINTERS ADDITIVE</a:t>
            </a:r>
            <a:r>
              <a:rPr b="1" lang="en-US" sz="44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7"/>
          <p:cNvSpPr txBox="1"/>
          <p:nvPr>
            <p:ph idx="12" type="sldNum"/>
          </p:nvPr>
        </p:nvSpPr>
        <p:spPr>
          <a:xfrm>
            <a:off x="11451920" y="6170613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427" name="Google Shape;4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50" y="834050"/>
            <a:ext cx="4142900" cy="28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4438" y="1265150"/>
            <a:ext cx="6366049" cy="37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750" y="3693500"/>
            <a:ext cx="4142900" cy="28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7650" y="5482000"/>
            <a:ext cx="46196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7"/>
          <p:cNvSpPr txBox="1"/>
          <p:nvPr/>
        </p:nvSpPr>
        <p:spPr>
          <a:xfrm>
            <a:off x="7199025" y="834050"/>
            <a:ext cx="29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WINTERS ADDITIVE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7"/>
          <p:cNvSpPr txBox="1"/>
          <p:nvPr/>
        </p:nvSpPr>
        <p:spPr>
          <a:xfrm>
            <a:off x="11672888" y="6273602"/>
            <a:ext cx="3840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/>
          <p:nvPr>
            <p:ph type="ctrTitle"/>
          </p:nvPr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BUSINESS INSIGHTS &amp; 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9"/>
          <p:cNvSpPr txBox="1"/>
          <p:nvPr>
            <p:ph idx="1" type="subTitle"/>
          </p:nvPr>
        </p:nvSpPr>
        <p:spPr>
          <a:xfrm>
            <a:off x="304799" y="2164080"/>
            <a:ext cx="5370737" cy="4006533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</a:rPr>
              <a:t> THERE’S A CONSTANT DIP IN SALES AROUND THE MONTH OF </a:t>
            </a:r>
            <a:r>
              <a:rPr b="1" lang="en-US">
                <a:solidFill>
                  <a:schemeClr val="dk1"/>
                </a:solidFill>
              </a:rPr>
              <a:t>FEBRUARY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</a:rPr>
              <a:t>AND A CONSTANT SPIKE AROUND THE MONTH OF </a:t>
            </a:r>
            <a:r>
              <a:rPr b="1" lang="en-US">
                <a:solidFill>
                  <a:schemeClr val="dk1"/>
                </a:solidFill>
              </a:rPr>
              <a:t>DECEMBER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THE OVERALL SALE OVER THE NEXT </a:t>
            </a:r>
            <a:r>
              <a:rPr b="1" lang="en-US">
                <a:solidFill>
                  <a:schemeClr val="dk1"/>
                </a:solidFill>
              </a:rPr>
              <a:t>12 MONTHS</a:t>
            </a:r>
            <a:r>
              <a:rPr lang="en-US">
                <a:solidFill>
                  <a:schemeClr val="dk1"/>
                </a:solidFill>
              </a:rPr>
              <a:t> SEEMS SIGNIFICANTLY HIGHER THAN THE LAST </a:t>
            </a:r>
            <a:r>
              <a:rPr b="1" lang="en-US">
                <a:solidFill>
                  <a:schemeClr val="dk1"/>
                </a:solidFill>
              </a:rPr>
              <a:t>48 MONTHS</a:t>
            </a:r>
            <a:r>
              <a:rPr lang="en-US">
                <a:solidFill>
                  <a:schemeClr val="dk1"/>
                </a:solidFill>
              </a:rPr>
              <a:t> INDICATING A GROWTH IN BUSINESS.</a:t>
            </a:r>
            <a:endParaRPr>
              <a:solidFill>
                <a:schemeClr val="dk1"/>
              </a:solidFill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11451920" y="6170613"/>
            <a:ext cx="551167" cy="37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440" name="Google Shape;440;p9"/>
          <p:cNvSpPr txBox="1"/>
          <p:nvPr/>
        </p:nvSpPr>
        <p:spPr>
          <a:xfrm>
            <a:off x="6096001" y="2271870"/>
            <a:ext cx="5486624" cy="3154681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INVENTORY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STRATEGY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AND EXPANSION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9"/>
          <p:cNvSpPr txBox="1"/>
          <p:nvPr/>
        </p:nvSpPr>
        <p:spPr>
          <a:xfrm>
            <a:off x="868680" y="1082040"/>
            <a:ext cx="4373880" cy="731519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INSIGHTS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 txBox="1"/>
          <p:nvPr/>
        </p:nvSpPr>
        <p:spPr>
          <a:xfrm>
            <a:off x="6453002" y="1082039"/>
            <a:ext cx="5129623" cy="731520"/>
          </a:xfrm>
          <a:prstGeom prst="rect">
            <a:avLst/>
          </a:prstGeom>
          <a:solidFill>
            <a:srgbClr val="B4C9E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BUSINESS RECOMMENDATIONS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oup brainstorm outline" id="443" name="Google Shape;4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" y="1082039"/>
            <a:ext cx="731520" cy="73152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descr="Brainstorm outline" id="444" name="Google Shape;4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4139" y="1082039"/>
            <a:ext cx="675323" cy="73152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2023-10-03T06:27:36Z</dcterms:created>
  <dc:creator>Sharma, Kanchan</dc:creator>
</cp:coreProperties>
</file>