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92" r:id="rId2"/>
    <p:sldId id="293" r:id="rId3"/>
    <p:sldId id="294" r:id="rId4"/>
    <p:sldId id="295" r:id="rId5"/>
    <p:sldId id="296" r:id="rId6"/>
    <p:sldId id="298" r:id="rId7"/>
    <p:sldId id="299" r:id="rId8"/>
    <p:sldId id="300" r:id="rId9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3FD2B9-8AE0-477F-958E-7B7209FFFEF2}">
  <a:tblStyle styleId="{C93FD2B9-8AE0-477F-958E-7B7209FFF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63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2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9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21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30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92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5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0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472555" y="1722400"/>
            <a:ext cx="8544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1ST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72416" y="2336240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2ND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72416" y="2950083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3RD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72416" y="3563927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4RT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72416" y="4177773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5TH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38" name="Google Shape;246;p21">
            <a:extLst>
              <a:ext uri="{FF2B5EF4-FFF2-40B4-BE49-F238E27FC236}">
                <a16:creationId xmlns:a16="http://schemas.microsoft.com/office/drawing/2014/main" id="{95846DF5-81E4-4BD2-BD01-0F3EED04CDAE}"/>
              </a:ext>
            </a:extLst>
          </p:cNvPr>
          <p:cNvSpPr txBox="1">
            <a:spLocks/>
          </p:cNvSpPr>
          <p:nvPr/>
        </p:nvSpPr>
        <p:spPr>
          <a:xfrm>
            <a:off x="2159600" y="453600"/>
            <a:ext cx="51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/>
              <a:t>Chương 1: Sự điện ly</a:t>
            </a:r>
            <a:endParaRPr lang="vi-VN" dirty="0"/>
          </a:p>
        </p:txBody>
      </p:sp>
      <p:sp>
        <p:nvSpPr>
          <p:cNvPr id="39" name="Google Shape;247;p21">
            <a:extLst>
              <a:ext uri="{FF2B5EF4-FFF2-40B4-BE49-F238E27FC236}">
                <a16:creationId xmlns:a16="http://schemas.microsoft.com/office/drawing/2014/main" id="{5BAD6374-BA4D-461A-9A0E-17D1DB0616F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 </a:t>
            </a: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số</a:t>
            </a: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thức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65B63F3-8556-4E96-B659-CE5D20B7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16" y="1592543"/>
            <a:ext cx="1487212" cy="6833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D52F1F0-5222-435A-B380-5C6CEF75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09" y="2182501"/>
            <a:ext cx="1266512" cy="7301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DDA5342-C797-4822-89D1-6DE2250A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299" y="2838752"/>
            <a:ext cx="1266512" cy="6780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C0378D-9E20-4FA4-96C9-8251506B5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763" y="3464745"/>
            <a:ext cx="1420029" cy="6780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8CDB90A-6832-4DD8-AAF2-0998E9E37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343" y="4189466"/>
            <a:ext cx="2907929" cy="500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7E84F4-F681-82C1-3CDD-C91E0CF4BC61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210972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0D087-55A0-472B-8D9B-3AA17355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3248276"/>
            <a:ext cx="5953956" cy="1895740"/>
          </a:xfrm>
          <a:prstGeom prst="rect">
            <a:avLst/>
          </a:prstGeom>
        </p:spPr>
      </p:pic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-96839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2: </a:t>
            </a:r>
            <a:r>
              <a:rPr lang="en-US" dirty="0" err="1"/>
              <a:t>Nito</a:t>
            </a:r>
            <a:r>
              <a:rPr lang="en-US" dirty="0"/>
              <a:t> - </a:t>
            </a:r>
            <a:r>
              <a:rPr lang="en-US" dirty="0" err="1"/>
              <a:t>Photpho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52B74-9A99-4B09-8C91-3DD36D6FA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"/>
          <a:stretch/>
        </p:blipFill>
        <p:spPr>
          <a:xfrm>
            <a:off x="1585495" y="455535"/>
            <a:ext cx="5973009" cy="2835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74DCA-A061-A8BB-FD4A-3F9CE0CF793E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58943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388895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1683486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412119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H3PO4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302057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Photpho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524683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Muối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Photphat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2: </a:t>
            </a:r>
            <a:r>
              <a:rPr lang="en-US" dirty="0" err="1"/>
              <a:t>Nito</a:t>
            </a:r>
            <a:r>
              <a:rPr lang="en-US" dirty="0"/>
              <a:t> - </a:t>
            </a:r>
            <a:r>
              <a:rPr lang="en-US" dirty="0" err="1"/>
              <a:t>Photpho</a:t>
            </a:r>
            <a:endParaRPr lang="en" dirty="0"/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1725026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2866235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08A62-22AD-5AB0-42BD-8DF39CA00FDA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26879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388895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1683486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3912120" y="1945542"/>
            <a:ext cx="4769300" cy="867206"/>
            <a:chOff x="3669755" y="1357009"/>
            <a:chExt cx="476930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4" y="1357009"/>
              <a:ext cx="4124631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Cacbon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CO, CO2, H2CO3,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Muối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Cacbonat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dạng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thù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của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2979336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Silic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SiO2, H2SiO3,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Muối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Silicatx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 </a:t>
            </a:r>
            <a:r>
              <a:rPr lang="en-US" dirty="0" err="1"/>
              <a:t>Cacbon</a:t>
            </a:r>
            <a:r>
              <a:rPr lang="en-US" dirty="0"/>
              <a:t> - </a:t>
            </a:r>
            <a:r>
              <a:rPr lang="en-US" dirty="0" err="1"/>
              <a:t>Silic</a:t>
            </a:r>
            <a:endParaRPr lang="en" dirty="0"/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1725026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2866235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BEFAFC-D67A-42CE-2461-C670BA2ED740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16480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497705"/>
            <a:ext cx="3824169" cy="595870"/>
            <a:chOff x="472555" y="1637555"/>
            <a:chExt cx="3824169" cy="59587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Đồng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đẳng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89525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kém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nhau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 hay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CH2,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TCHH t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tự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nhau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165332"/>
            <a:ext cx="3823800" cy="606630"/>
            <a:chOff x="472416" y="2270443"/>
            <a:chExt cx="3823800" cy="606630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Đồng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phân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33173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nhau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công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tử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0" cy="508451"/>
            <a:chOff x="472416" y="2903332"/>
            <a:chExt cx="3823800" cy="508451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Công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thức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chung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của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HCHC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Các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phản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ứng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HC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Phản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ứng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thế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cộng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tách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0" cy="800276"/>
            <a:chOff x="472416" y="4169117"/>
            <a:chExt cx="3823800" cy="800276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Liên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kết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cộng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hóa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trị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725493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sigma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LK pi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đ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n: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sigma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đôi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sigma,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sigma, 2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pi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4: </a:t>
            </a:r>
            <a:r>
              <a:rPr lang="en-US" dirty="0" err="1"/>
              <a:t>Đại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c</a:t>
            </a:r>
            <a:r>
              <a:rPr lang="vi-VN" dirty="0"/>
              <a:t>ơ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504D-4C56-4A36-8D1C-07DA680A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00" y="1807805"/>
            <a:ext cx="4437794" cy="2153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8455A-4BF4-44A8-9C76-361AE5823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18" y="3223695"/>
            <a:ext cx="809305" cy="243900"/>
          </a:xfrm>
          <a:prstGeom prst="rect">
            <a:avLst/>
          </a:prstGeom>
        </p:spPr>
      </p:pic>
      <p:sp>
        <p:nvSpPr>
          <p:cNvPr id="25" name="Google Shape;118;p17">
            <a:extLst>
              <a:ext uri="{FF2B5EF4-FFF2-40B4-BE49-F238E27FC236}">
                <a16:creationId xmlns:a16="http://schemas.microsoft.com/office/drawing/2014/main" id="{0801225D-A9B0-4972-AADD-EC5C8AA0BC8B}"/>
              </a:ext>
            </a:extLst>
          </p:cNvPr>
          <p:cNvSpPr txBox="1"/>
          <p:nvPr/>
        </p:nvSpPr>
        <p:spPr>
          <a:xfrm>
            <a:off x="2333423" y="3231199"/>
            <a:ext cx="2900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xác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HCHC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E4ACA-C28A-F4F2-6965-684B3E40C7A3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3294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460840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279685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5 + 6 + 7</a:t>
            </a:r>
            <a:endParaRPr dirty="0"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258894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5955749" y="2534473"/>
            <a:ext cx="2556146" cy="1945591"/>
            <a:chOff x="5955749" y="3073254"/>
            <a:chExt cx="2556146" cy="1945591"/>
          </a:xfrm>
        </p:grpSpPr>
        <p:sp>
          <p:nvSpPr>
            <p:cNvPr id="701" name="Google Shape;701;p29"/>
            <p:cNvSpPr/>
            <p:nvPr/>
          </p:nvSpPr>
          <p:spPr>
            <a:xfrm>
              <a:off x="6280683" y="3073254"/>
              <a:ext cx="1906278" cy="6822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Hidrocacbon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r>
                <a:rPr lang="vi-V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ơ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5955749" y="3906417"/>
              <a:ext cx="2556146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Benzen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và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đồng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đẳng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Stiren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Naphtalen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321945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1729294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783396" y="2534474"/>
            <a:ext cx="2253549" cy="1719673"/>
            <a:chOff x="783396" y="3073255"/>
            <a:chExt cx="2253549" cy="1719673"/>
          </a:xfrm>
        </p:grpSpPr>
        <p:sp>
          <p:nvSpPr>
            <p:cNvPr id="706" name="Google Shape;706;p29"/>
            <p:cNvSpPr/>
            <p:nvPr/>
          </p:nvSpPr>
          <p:spPr>
            <a:xfrm>
              <a:off x="990852" y="3073255"/>
              <a:ext cx="1838639" cy="68227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Hidrocacbon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no (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C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n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H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2n+2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)</a:t>
              </a:r>
              <a:endParaRPr lang="en-US" sz="2000" dirty="0">
                <a:solidFill>
                  <a:schemeClr val="bg1"/>
                </a:solidFill>
                <a:latin typeface="Fira Sans Extra Condensed SemiBold" panose="020B0604020202020204" charset="0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783396" y="3758497"/>
              <a:ext cx="2253549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Ankan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xycloankan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1729294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2990797" y="2393309"/>
            <a:ext cx="3162205" cy="2258880"/>
            <a:chOff x="2990797" y="2932090"/>
            <a:chExt cx="3162205" cy="2258880"/>
          </a:xfrm>
        </p:grpSpPr>
        <p:sp>
          <p:nvSpPr>
            <p:cNvPr id="711" name="Google Shape;711;p29"/>
            <p:cNvSpPr/>
            <p:nvPr/>
          </p:nvSpPr>
          <p:spPr>
            <a:xfrm>
              <a:off x="2990797" y="2932090"/>
              <a:ext cx="3162205" cy="1022769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Hidrocacbon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không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no (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C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n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H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2n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, 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C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n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H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2n-2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)</a:t>
              </a: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411059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Anken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ankadien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ankin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494070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1729294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02465-18E2-E760-A3A0-4CFC0FE4CA03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12960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460840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279685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8: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Halogen, </a:t>
            </a:r>
            <a:r>
              <a:rPr lang="en-US" dirty="0" err="1"/>
              <a:t>ancol</a:t>
            </a:r>
            <a:r>
              <a:rPr lang="en-US" dirty="0"/>
              <a:t>, phenol</a:t>
            </a:r>
            <a:endParaRPr dirty="0"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258894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534473"/>
            <a:ext cx="1937400" cy="1461498"/>
            <a:chOff x="6265125" y="3073254"/>
            <a:chExt cx="1937400" cy="1461498"/>
          </a:xfrm>
        </p:grpSpPr>
        <p:sp>
          <p:nvSpPr>
            <p:cNvPr id="701" name="Google Shape;701;p29"/>
            <p:cNvSpPr/>
            <p:nvPr/>
          </p:nvSpPr>
          <p:spPr>
            <a:xfrm>
              <a:off x="6280683" y="3073254"/>
              <a:ext cx="1906278" cy="6822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Phenol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3837852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1729294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534474"/>
            <a:ext cx="1937400" cy="1439972"/>
            <a:chOff x="941472" y="3073255"/>
            <a:chExt cx="1937400" cy="1439972"/>
          </a:xfrm>
        </p:grpSpPr>
        <p:sp>
          <p:nvSpPr>
            <p:cNvPr id="706" name="Google Shape;706;p29"/>
            <p:cNvSpPr/>
            <p:nvPr/>
          </p:nvSpPr>
          <p:spPr>
            <a:xfrm>
              <a:off x="990852" y="3073255"/>
              <a:ext cx="1838639" cy="68227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Dẫn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xuất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halogen</a:t>
              </a:r>
              <a:endParaRPr lang="en-US" sz="2000" dirty="0">
                <a:solidFill>
                  <a:schemeClr val="bg1"/>
                </a:solidFill>
                <a:latin typeface="Fira Sans Extra Condensed SemiBold" panose="020B0604020202020204" charset="0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381632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1729294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517875" y="2534473"/>
            <a:ext cx="2108050" cy="1483015"/>
            <a:chOff x="3517875" y="3073254"/>
            <a:chExt cx="2108050" cy="1483015"/>
          </a:xfrm>
        </p:grpSpPr>
        <p:sp>
          <p:nvSpPr>
            <p:cNvPr id="711" name="Google Shape;711;p29"/>
            <p:cNvSpPr/>
            <p:nvPr/>
          </p:nvSpPr>
          <p:spPr>
            <a:xfrm>
              <a:off x="3517875" y="3073254"/>
              <a:ext cx="2108050" cy="68181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Ancol</a:t>
              </a:r>
              <a:endPara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3859369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đồng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1729294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7AC6D-8BD6-2AE8-6D13-DF3F4CFE8277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41592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460840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279685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9: </a:t>
            </a:r>
            <a:r>
              <a:rPr lang="en-US" dirty="0" err="1"/>
              <a:t>Andehit</a:t>
            </a:r>
            <a:r>
              <a:rPr lang="en-US" dirty="0"/>
              <a:t>, </a:t>
            </a:r>
            <a:r>
              <a:rPr lang="en-US" dirty="0" err="1"/>
              <a:t>Xeton</a:t>
            </a:r>
            <a:r>
              <a:rPr lang="en-US" dirty="0"/>
              <a:t>, </a:t>
            </a:r>
            <a:r>
              <a:rPr lang="en-US" dirty="0" err="1"/>
              <a:t>Axit</a:t>
            </a:r>
            <a:r>
              <a:rPr lang="en-US" dirty="0"/>
              <a:t> </a:t>
            </a:r>
            <a:r>
              <a:rPr lang="en-US" dirty="0" err="1"/>
              <a:t>cacboxylic</a:t>
            </a:r>
            <a:endParaRPr dirty="0"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258894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534473"/>
            <a:ext cx="1937400" cy="1461498"/>
            <a:chOff x="6265125" y="3073254"/>
            <a:chExt cx="1937400" cy="1461498"/>
          </a:xfrm>
        </p:grpSpPr>
        <p:sp>
          <p:nvSpPr>
            <p:cNvPr id="701" name="Google Shape;701;p29"/>
            <p:cNvSpPr/>
            <p:nvPr/>
          </p:nvSpPr>
          <p:spPr>
            <a:xfrm>
              <a:off x="6280683" y="3073254"/>
              <a:ext cx="1906278" cy="6822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Axit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cacboxylic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3837852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1729294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534474"/>
            <a:ext cx="1937400" cy="1439972"/>
            <a:chOff x="941472" y="3073255"/>
            <a:chExt cx="1937400" cy="1439972"/>
          </a:xfrm>
        </p:grpSpPr>
        <p:sp>
          <p:nvSpPr>
            <p:cNvPr id="706" name="Google Shape;706;p29"/>
            <p:cNvSpPr/>
            <p:nvPr/>
          </p:nvSpPr>
          <p:spPr>
            <a:xfrm>
              <a:off x="990852" y="3073255"/>
              <a:ext cx="1838639" cy="68227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Andehit</a:t>
              </a:r>
              <a:endParaRPr lang="en-US" sz="2000" dirty="0">
                <a:solidFill>
                  <a:schemeClr val="bg1"/>
                </a:solidFill>
                <a:latin typeface="Fira Sans Extra Condensed SemiBold" panose="020B0604020202020204" charset="0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381632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1729294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517875" y="2534473"/>
            <a:ext cx="2108050" cy="1483015"/>
            <a:chOff x="3517875" y="3073254"/>
            <a:chExt cx="2108050" cy="1483015"/>
          </a:xfrm>
        </p:grpSpPr>
        <p:sp>
          <p:nvSpPr>
            <p:cNvPr id="711" name="Google Shape;711;p29"/>
            <p:cNvSpPr/>
            <p:nvPr/>
          </p:nvSpPr>
          <p:spPr>
            <a:xfrm>
              <a:off x="3517875" y="3073254"/>
              <a:ext cx="2108050" cy="68181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Xeton</a:t>
              </a:r>
              <a:endPara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3859369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1729294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2E1F2-B7E4-BD7B-966E-9A1AF7F82F6E}"/>
              </a:ext>
            </a:extLst>
          </p:cNvPr>
          <p:cNvSpPr txBox="1"/>
          <p:nvPr/>
        </p:nvSpPr>
        <p:spPr>
          <a:xfrm>
            <a:off x="6389898" y="4669914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3594954839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476</Words>
  <Application>Microsoft Macintosh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Fira Sans Extra Condensed Medium</vt:lpstr>
      <vt:lpstr>Roboto</vt:lpstr>
      <vt:lpstr>Fira Sans Extra Condensed SemiBold</vt:lpstr>
      <vt:lpstr>Quantum Physics Infographics by Slidesgo</vt:lpstr>
      <vt:lpstr>PowerPoint Presentation</vt:lpstr>
      <vt:lpstr>Chương 2: Nito - Photpho</vt:lpstr>
      <vt:lpstr>Chương 2: Nito - Photpho</vt:lpstr>
      <vt:lpstr>Chương 3: Cacbon - Silic</vt:lpstr>
      <vt:lpstr>Chương 4: Đại cương về hóa học hữu cơ</vt:lpstr>
      <vt:lpstr>Chương 5 + 6 + 7</vt:lpstr>
      <vt:lpstr>Chương 8: Dẫn xuất Halogen, ancol, phenol</vt:lpstr>
      <vt:lpstr>Chương 9: Andehit, Xeton, Axit cacboxylic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Sự điện ly</dc:title>
  <cp:lastModifiedBy>Linh Tran</cp:lastModifiedBy>
  <cp:revision>11</cp:revision>
  <dcterms:modified xsi:type="dcterms:W3CDTF">2022-05-29T08:46:28Z</dcterms:modified>
</cp:coreProperties>
</file>