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92" r:id="rId2"/>
    <p:sldId id="293" r:id="rId3"/>
    <p:sldId id="294" r:id="rId4"/>
    <p:sldId id="295" r:id="rId5"/>
    <p:sldId id="296" r:id="rId6"/>
    <p:sldId id="298" r:id="rId7"/>
    <p:sldId id="299" r:id="rId8"/>
    <p:sldId id="300" r:id="rId9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1"/>
      <p:bold r:id="rId12"/>
      <p:italic r:id="rId13"/>
      <p:boldItalic r:id="rId14"/>
    </p:embeddedFont>
    <p:embeddedFont>
      <p:font typeface="Fira Sans Extra Condensed SemiBold" panose="020B060402020202020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3FD2B9-8AE0-477F-958E-7B7209FFFEF2}">
  <a:tblStyle styleId="{C93FD2B9-8AE0-477F-958E-7B7209FFFE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2f4221f62_0_6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2f4221f62_0_6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63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02f4221f62_0_6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02f4221f62_0_6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323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9112e3108_3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9112e3108_3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099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9112e3108_3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9112e3108_3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21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2f4221f62_0_6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2f4221f62_0_6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309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e9112e3108_3_1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e9112e3108_3_1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924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e9112e3108_3_1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e9112e3108_3_1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559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e9112e3108_3_1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e9112e3108_3_1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202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57200" y="1398750"/>
            <a:ext cx="2808000" cy="3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6400800" cy="4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457200" y="10230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473700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57200" y="41610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57200" y="1106125"/>
            <a:ext cx="8229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57200" y="3152225"/>
            <a:ext cx="8229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472555" y="1722400"/>
            <a:ext cx="854400" cy="423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1ST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472416" y="2336240"/>
            <a:ext cx="857400" cy="423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2ND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472416" y="2950083"/>
            <a:ext cx="857400" cy="423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3RD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472416" y="3563927"/>
            <a:ext cx="857400" cy="423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4RT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472416" y="4177773"/>
            <a:ext cx="857400" cy="423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5TH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24" name="Google Shape;124;p17"/>
          <p:cNvGrpSpPr/>
          <p:nvPr/>
        </p:nvGrpSpPr>
        <p:grpSpPr>
          <a:xfrm>
            <a:off x="4511033" y="1794003"/>
            <a:ext cx="4160552" cy="2735869"/>
            <a:chOff x="235800" y="830650"/>
            <a:chExt cx="6978450" cy="4588844"/>
          </a:xfrm>
        </p:grpSpPr>
        <p:sp>
          <p:nvSpPr>
            <p:cNvPr id="125" name="Google Shape;125;p17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7"/>
          <p:cNvSpPr/>
          <p:nvPr/>
        </p:nvSpPr>
        <p:spPr>
          <a:xfrm flipH="1">
            <a:off x="4987610" y="2111759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34" name="Google Shape;134;p17"/>
          <p:cNvSpPr/>
          <p:nvPr/>
        </p:nvSpPr>
        <p:spPr>
          <a:xfrm flipH="1">
            <a:off x="5499560" y="3382759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35" name="Google Shape;135;p17"/>
          <p:cNvSpPr/>
          <p:nvPr/>
        </p:nvSpPr>
        <p:spPr>
          <a:xfrm flipH="1">
            <a:off x="6630735" y="3706059"/>
            <a:ext cx="226200" cy="2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36" name="Google Shape;136;p17"/>
          <p:cNvSpPr/>
          <p:nvPr/>
        </p:nvSpPr>
        <p:spPr>
          <a:xfrm flipH="1">
            <a:off x="6773135" y="2458659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37" name="Google Shape;137;p17"/>
          <p:cNvSpPr/>
          <p:nvPr/>
        </p:nvSpPr>
        <p:spPr>
          <a:xfrm flipH="1">
            <a:off x="8004160" y="3086184"/>
            <a:ext cx="226200" cy="226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38" name="Google Shape;246;p21">
            <a:extLst>
              <a:ext uri="{FF2B5EF4-FFF2-40B4-BE49-F238E27FC236}">
                <a16:creationId xmlns:a16="http://schemas.microsoft.com/office/drawing/2014/main" id="{95846DF5-81E4-4BD2-BD01-0F3EED04CDAE}"/>
              </a:ext>
            </a:extLst>
          </p:cNvPr>
          <p:cNvSpPr txBox="1">
            <a:spLocks/>
          </p:cNvSpPr>
          <p:nvPr/>
        </p:nvSpPr>
        <p:spPr>
          <a:xfrm>
            <a:off x="2159600" y="453600"/>
            <a:ext cx="512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vi-VN"/>
              <a:t>Chương 1: Sự điện ly</a:t>
            </a:r>
            <a:endParaRPr lang="vi-VN" dirty="0"/>
          </a:p>
        </p:txBody>
      </p:sp>
      <p:sp>
        <p:nvSpPr>
          <p:cNvPr id="39" name="Google Shape;247;p21">
            <a:extLst>
              <a:ext uri="{FF2B5EF4-FFF2-40B4-BE49-F238E27FC236}">
                <a16:creationId xmlns:a16="http://schemas.microsoft.com/office/drawing/2014/main" id="{5BAD6374-BA4D-461A-9A0E-17D1DB0616F1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 </a:t>
            </a:r>
            <a:r>
              <a:rPr lang="en-US" sz="2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số</a:t>
            </a:r>
            <a:r>
              <a:rPr lang="en-US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công</a:t>
            </a:r>
            <a:r>
              <a:rPr lang="en-US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thức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65B63F3-8556-4E96-B659-CE5D20B78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116" y="1592543"/>
            <a:ext cx="1487212" cy="68331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D52F1F0-5222-435A-B380-5C6CEF75C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409" y="2182501"/>
            <a:ext cx="1266512" cy="7301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DDA5342-C797-4822-89D1-6DE2250A4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1299" y="2838752"/>
            <a:ext cx="1266512" cy="67803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1C0378D-9E20-4FA4-96C9-8251506B59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763" y="3464745"/>
            <a:ext cx="1420029" cy="67803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8CDB90A-6832-4DD8-AAF2-0998E9E373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9343" y="4189466"/>
            <a:ext cx="2907929" cy="50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2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C0D087-55A0-472B-8D9B-3AA17355F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022" y="3248276"/>
            <a:ext cx="5953956" cy="1895740"/>
          </a:xfrm>
          <a:prstGeom prst="rect">
            <a:avLst/>
          </a:prstGeom>
        </p:spPr>
      </p:pic>
      <p:sp>
        <p:nvSpPr>
          <p:cNvPr id="865" name="Google Shape;865;p33"/>
          <p:cNvSpPr txBox="1">
            <a:spLocks noGrp="1"/>
          </p:cNvSpPr>
          <p:nvPr>
            <p:ph type="title"/>
          </p:nvPr>
        </p:nvSpPr>
        <p:spPr>
          <a:xfrm>
            <a:off x="2007200" y="-96839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2: </a:t>
            </a:r>
            <a:r>
              <a:rPr lang="en-US" dirty="0" err="1"/>
              <a:t>Nito</a:t>
            </a:r>
            <a:r>
              <a:rPr lang="en-US" dirty="0"/>
              <a:t> - </a:t>
            </a:r>
            <a:r>
              <a:rPr lang="en-US" dirty="0" err="1"/>
              <a:t>Photpho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C52B74-9A99-4B09-8C91-3DD36D6FA6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31"/>
          <a:stretch/>
        </p:blipFill>
        <p:spPr>
          <a:xfrm>
            <a:off x="1585495" y="455535"/>
            <a:ext cx="5973009" cy="283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3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9"/>
          <p:cNvGrpSpPr/>
          <p:nvPr/>
        </p:nvGrpSpPr>
        <p:grpSpPr>
          <a:xfrm>
            <a:off x="696810" y="1388895"/>
            <a:ext cx="2844593" cy="2954700"/>
            <a:chOff x="696810" y="1722384"/>
            <a:chExt cx="2844593" cy="2954700"/>
          </a:xfrm>
        </p:grpSpPr>
        <p:sp>
          <p:nvSpPr>
            <p:cNvPr id="186" name="Google Shape;186;p19"/>
            <p:cNvSpPr/>
            <p:nvPr/>
          </p:nvSpPr>
          <p:spPr>
            <a:xfrm>
              <a:off x="696810" y="2793525"/>
              <a:ext cx="2731500" cy="812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696810" y="1835475"/>
              <a:ext cx="2731500" cy="2728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 flipH="1">
              <a:off x="1949328" y="1722384"/>
              <a:ext cx="226200" cy="22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 flipH="1">
              <a:off x="1949328" y="4450884"/>
              <a:ext cx="226200" cy="22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 flipH="1">
              <a:off x="3315203" y="3086625"/>
              <a:ext cx="226200" cy="22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sp>
        <p:nvSpPr>
          <p:cNvPr id="191" name="Google Shape;191;p19"/>
          <p:cNvSpPr/>
          <p:nvPr/>
        </p:nvSpPr>
        <p:spPr>
          <a:xfrm>
            <a:off x="879825" y="1683486"/>
            <a:ext cx="2365500" cy="236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" name="Google Shape;192;p19"/>
          <p:cNvGrpSpPr/>
          <p:nvPr/>
        </p:nvGrpSpPr>
        <p:grpSpPr>
          <a:xfrm>
            <a:off x="3912120" y="2412119"/>
            <a:ext cx="4535070" cy="869708"/>
            <a:chOff x="4160730" y="2472487"/>
            <a:chExt cx="4535070" cy="869708"/>
          </a:xfrm>
        </p:grpSpPr>
        <p:sp>
          <p:nvSpPr>
            <p:cNvPr id="193" name="Google Shape;193;p19"/>
            <p:cNvSpPr/>
            <p:nvPr/>
          </p:nvSpPr>
          <p:spPr>
            <a:xfrm>
              <a:off x="4160730" y="2631888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Y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4" name="Google Shape;194;p19"/>
            <p:cNvSpPr txBox="1"/>
            <p:nvPr/>
          </p:nvSpPr>
          <p:spPr>
            <a:xfrm>
              <a:off x="4805400" y="2472487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H3PO4</a:t>
              </a:r>
              <a:endParaRPr sz="20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5" name="Google Shape;195;p19"/>
            <p:cNvSpPr txBox="1"/>
            <p:nvPr/>
          </p:nvSpPr>
          <p:spPr>
            <a:xfrm>
              <a:off x="4805400" y="2769496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chế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6" name="Google Shape;196;p19"/>
          <p:cNvGrpSpPr/>
          <p:nvPr/>
        </p:nvGrpSpPr>
        <p:grpSpPr>
          <a:xfrm>
            <a:off x="3912120" y="1302057"/>
            <a:ext cx="4535070" cy="867206"/>
            <a:chOff x="3669755" y="1357009"/>
            <a:chExt cx="4535070" cy="867206"/>
          </a:xfrm>
        </p:grpSpPr>
        <p:sp>
          <p:nvSpPr>
            <p:cNvPr id="197" name="Google Shape;197;p19"/>
            <p:cNvSpPr/>
            <p:nvPr/>
          </p:nvSpPr>
          <p:spPr>
            <a:xfrm>
              <a:off x="3669755" y="1513938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Z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8" name="Google Shape;198;p19"/>
            <p:cNvSpPr txBox="1"/>
            <p:nvPr/>
          </p:nvSpPr>
          <p:spPr>
            <a:xfrm>
              <a:off x="4314425" y="1357009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Photpho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9" name="Google Shape;199;p19"/>
            <p:cNvSpPr txBox="1"/>
            <p:nvPr/>
          </p:nvSpPr>
          <p:spPr>
            <a:xfrm>
              <a:off x="4314425" y="1651515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chế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" name="Google Shape;200;p19"/>
          <p:cNvGrpSpPr/>
          <p:nvPr/>
        </p:nvGrpSpPr>
        <p:grpSpPr>
          <a:xfrm>
            <a:off x="3912120" y="3524683"/>
            <a:ext cx="4535070" cy="869702"/>
            <a:chOff x="3669755" y="3589623"/>
            <a:chExt cx="4535070" cy="869702"/>
          </a:xfrm>
        </p:grpSpPr>
        <p:sp>
          <p:nvSpPr>
            <p:cNvPr id="201" name="Google Shape;201;p19"/>
            <p:cNvSpPr/>
            <p:nvPr/>
          </p:nvSpPr>
          <p:spPr>
            <a:xfrm>
              <a:off x="3669755" y="3750250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-Z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2" name="Google Shape;202;p19"/>
            <p:cNvSpPr txBox="1"/>
            <p:nvPr/>
          </p:nvSpPr>
          <p:spPr>
            <a:xfrm>
              <a:off x="4314425" y="3589623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Muối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Photphat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3" name="Google Shape;203;p19"/>
            <p:cNvSpPr txBox="1"/>
            <p:nvPr/>
          </p:nvSpPr>
          <p:spPr>
            <a:xfrm>
              <a:off x="4314425" y="3886625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chế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4" name="Google Shape;204;p19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2: </a:t>
            </a:r>
            <a:r>
              <a:rPr lang="en-US" dirty="0" err="1"/>
              <a:t>Nito</a:t>
            </a:r>
            <a:r>
              <a:rPr lang="en-US" dirty="0"/>
              <a:t> - </a:t>
            </a:r>
            <a:r>
              <a:rPr lang="en-US" dirty="0" err="1"/>
              <a:t>Photpho</a:t>
            </a:r>
            <a:endParaRPr lang="en" dirty="0"/>
          </a:p>
        </p:txBody>
      </p:sp>
      <p:cxnSp>
        <p:nvCxnSpPr>
          <p:cNvPr id="206" name="Google Shape;206;p19"/>
          <p:cNvCxnSpPr/>
          <p:nvPr/>
        </p:nvCxnSpPr>
        <p:spPr>
          <a:xfrm rot="10800000">
            <a:off x="2062565" y="1725026"/>
            <a:ext cx="0" cy="114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19"/>
          <p:cNvCxnSpPr/>
          <p:nvPr/>
        </p:nvCxnSpPr>
        <p:spPr>
          <a:xfrm>
            <a:off x="2055075" y="2866235"/>
            <a:ext cx="115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8796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9"/>
          <p:cNvGrpSpPr/>
          <p:nvPr/>
        </p:nvGrpSpPr>
        <p:grpSpPr>
          <a:xfrm>
            <a:off x="696810" y="1388895"/>
            <a:ext cx="2844593" cy="2954700"/>
            <a:chOff x="696810" y="1722384"/>
            <a:chExt cx="2844593" cy="2954700"/>
          </a:xfrm>
        </p:grpSpPr>
        <p:sp>
          <p:nvSpPr>
            <p:cNvPr id="186" name="Google Shape;186;p19"/>
            <p:cNvSpPr/>
            <p:nvPr/>
          </p:nvSpPr>
          <p:spPr>
            <a:xfrm>
              <a:off x="696810" y="2793525"/>
              <a:ext cx="2731500" cy="812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696810" y="1835475"/>
              <a:ext cx="2731500" cy="2728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 flipH="1">
              <a:off x="1949328" y="1722384"/>
              <a:ext cx="226200" cy="22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 flipH="1">
              <a:off x="1949328" y="4450884"/>
              <a:ext cx="226200" cy="22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 flipH="1">
              <a:off x="3315203" y="3086625"/>
              <a:ext cx="226200" cy="22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sp>
        <p:nvSpPr>
          <p:cNvPr id="191" name="Google Shape;191;p19"/>
          <p:cNvSpPr/>
          <p:nvPr/>
        </p:nvSpPr>
        <p:spPr>
          <a:xfrm>
            <a:off x="879825" y="1683486"/>
            <a:ext cx="2365500" cy="236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3912120" y="1945542"/>
            <a:ext cx="4769300" cy="867206"/>
            <a:chOff x="3669755" y="1357009"/>
            <a:chExt cx="4769300" cy="867206"/>
          </a:xfrm>
        </p:grpSpPr>
        <p:sp>
          <p:nvSpPr>
            <p:cNvPr id="197" name="Google Shape;197;p19"/>
            <p:cNvSpPr/>
            <p:nvPr/>
          </p:nvSpPr>
          <p:spPr>
            <a:xfrm>
              <a:off x="3669755" y="1513938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Z</a:t>
              </a: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8" name="Google Shape;198;p19"/>
            <p:cNvSpPr txBox="1"/>
            <p:nvPr/>
          </p:nvSpPr>
          <p:spPr>
            <a:xfrm>
              <a:off x="4314424" y="1357009"/>
              <a:ext cx="4124631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Cacbon</a:t>
              </a:r>
              <a:r>
                <a:rPr lang="en-US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, CO, CO2, H2CO3, </a:t>
              </a: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Muối</a:t>
              </a:r>
              <a:r>
                <a:rPr lang="en-US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Cacbonat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9" name="Google Shape;199;p19"/>
            <p:cNvSpPr txBox="1"/>
            <p:nvPr/>
          </p:nvSpPr>
          <p:spPr>
            <a:xfrm>
              <a:off x="4314425" y="1651515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Các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dạng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thù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hình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của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C,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chế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" name="Google Shape;200;p19"/>
          <p:cNvGrpSpPr/>
          <p:nvPr/>
        </p:nvGrpSpPr>
        <p:grpSpPr>
          <a:xfrm>
            <a:off x="3912120" y="2979336"/>
            <a:ext cx="4535070" cy="869702"/>
            <a:chOff x="3669755" y="3589623"/>
            <a:chExt cx="4535070" cy="869702"/>
          </a:xfrm>
        </p:grpSpPr>
        <p:sp>
          <p:nvSpPr>
            <p:cNvPr id="201" name="Google Shape;201;p19"/>
            <p:cNvSpPr/>
            <p:nvPr/>
          </p:nvSpPr>
          <p:spPr>
            <a:xfrm>
              <a:off x="3669755" y="3750250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-Z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2" name="Google Shape;202;p19"/>
            <p:cNvSpPr txBox="1"/>
            <p:nvPr/>
          </p:nvSpPr>
          <p:spPr>
            <a:xfrm>
              <a:off x="4314425" y="3589623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Silic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, SiO2, H2SiO3,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Muối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Silicatx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3" name="Google Shape;203;p19"/>
            <p:cNvSpPr txBox="1"/>
            <p:nvPr/>
          </p:nvSpPr>
          <p:spPr>
            <a:xfrm>
              <a:off x="4314425" y="3886625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chế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4" name="Google Shape;204;p19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3: </a:t>
            </a:r>
            <a:r>
              <a:rPr lang="en-US" dirty="0" err="1"/>
              <a:t>Cacbon</a:t>
            </a:r>
            <a:r>
              <a:rPr lang="en-US" dirty="0"/>
              <a:t> - </a:t>
            </a:r>
            <a:r>
              <a:rPr lang="en-US" dirty="0" err="1"/>
              <a:t>Silic</a:t>
            </a:r>
            <a:endParaRPr lang="en" dirty="0"/>
          </a:p>
        </p:txBody>
      </p:sp>
      <p:cxnSp>
        <p:nvCxnSpPr>
          <p:cNvPr id="206" name="Google Shape;206;p19"/>
          <p:cNvCxnSpPr/>
          <p:nvPr/>
        </p:nvCxnSpPr>
        <p:spPr>
          <a:xfrm rot="10800000">
            <a:off x="2062565" y="1725026"/>
            <a:ext cx="0" cy="114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19"/>
          <p:cNvCxnSpPr/>
          <p:nvPr/>
        </p:nvCxnSpPr>
        <p:spPr>
          <a:xfrm>
            <a:off x="2055075" y="2866235"/>
            <a:ext cx="115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64801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7"/>
          <p:cNvGrpSpPr/>
          <p:nvPr/>
        </p:nvGrpSpPr>
        <p:grpSpPr>
          <a:xfrm>
            <a:off x="472555" y="1497705"/>
            <a:ext cx="3824169" cy="595870"/>
            <a:chOff x="472555" y="1637555"/>
            <a:chExt cx="3824169" cy="595870"/>
          </a:xfrm>
        </p:grpSpPr>
        <p:sp>
          <p:nvSpPr>
            <p:cNvPr id="105" name="Google Shape;105;p17"/>
            <p:cNvSpPr txBox="1"/>
            <p:nvPr/>
          </p:nvSpPr>
          <p:spPr>
            <a:xfrm>
              <a:off x="1396024" y="1637555"/>
              <a:ext cx="2900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Đồng</a:t>
              </a:r>
              <a:r>
                <a:rPr lang="en-US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đẳng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1396024" y="1989525"/>
              <a:ext cx="2900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Các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hợp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h</a:t>
              </a:r>
              <a:r>
                <a:rPr lang="vi-V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ơ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kém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nhau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1 hay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nhiều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nhóm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CH2,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có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TCHH t</a:t>
              </a:r>
              <a:r>
                <a:rPr lang="vi-V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ư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ơng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tự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nhau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472555" y="1722400"/>
              <a:ext cx="8544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1ST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8" name="Google Shape;108;p17"/>
          <p:cNvGrpSpPr/>
          <p:nvPr/>
        </p:nvGrpSpPr>
        <p:grpSpPr>
          <a:xfrm>
            <a:off x="472416" y="2165332"/>
            <a:ext cx="3823800" cy="606630"/>
            <a:chOff x="472416" y="2270443"/>
            <a:chExt cx="3823800" cy="606630"/>
          </a:xfrm>
        </p:grpSpPr>
        <p:sp>
          <p:nvSpPr>
            <p:cNvPr id="109" name="Google Shape;109;p17"/>
            <p:cNvSpPr txBox="1"/>
            <p:nvPr/>
          </p:nvSpPr>
          <p:spPr>
            <a:xfrm>
              <a:off x="1395816" y="2270443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Đồng</a:t>
              </a:r>
              <a:r>
                <a:rPr lang="en-US" sz="20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phân</a:t>
              </a:r>
              <a:endParaRPr sz="20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" name="Google Shape;110;p17"/>
            <p:cNvSpPr txBox="1"/>
            <p:nvPr/>
          </p:nvSpPr>
          <p:spPr>
            <a:xfrm>
              <a:off x="1395816" y="2633173"/>
              <a:ext cx="29004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Các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hợp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khác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nhau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nh</a:t>
              </a:r>
              <a:r>
                <a:rPr lang="vi-V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ư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ng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có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cùng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công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thức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phân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tử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472416" y="2355290"/>
              <a:ext cx="8574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2ND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2" name="Google Shape;112;p17"/>
          <p:cNvGrpSpPr/>
          <p:nvPr/>
        </p:nvGrpSpPr>
        <p:grpSpPr>
          <a:xfrm>
            <a:off x="472416" y="2865232"/>
            <a:ext cx="3823800" cy="508451"/>
            <a:chOff x="472416" y="2903332"/>
            <a:chExt cx="3823800" cy="508451"/>
          </a:xfrm>
        </p:grpSpPr>
        <p:sp>
          <p:nvSpPr>
            <p:cNvPr id="113" name="Google Shape;113;p17"/>
            <p:cNvSpPr txBox="1"/>
            <p:nvPr/>
          </p:nvSpPr>
          <p:spPr>
            <a:xfrm>
              <a:off x="1395816" y="2903332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Công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thức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chung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của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HCHC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472416" y="2988183"/>
              <a:ext cx="8574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3RD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472416" y="3479073"/>
            <a:ext cx="3823801" cy="574360"/>
            <a:chOff x="472416" y="3536223"/>
            <a:chExt cx="3823801" cy="574360"/>
          </a:xfrm>
        </p:grpSpPr>
        <p:sp>
          <p:nvSpPr>
            <p:cNvPr id="117" name="Google Shape;117;p17"/>
            <p:cNvSpPr txBox="1"/>
            <p:nvPr/>
          </p:nvSpPr>
          <p:spPr>
            <a:xfrm>
              <a:off x="1395816" y="3536223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Các</a:t>
              </a:r>
              <a:r>
                <a:rPr lang="en-US" sz="20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phản</a:t>
              </a:r>
              <a:r>
                <a:rPr lang="en-US" sz="20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ứng</a:t>
              </a:r>
              <a:r>
                <a:rPr lang="en-US" sz="20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HC</a:t>
              </a:r>
              <a:endParaRPr sz="20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1395816" y="3866684"/>
              <a:ext cx="29004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Phản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ứng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thế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cộng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tách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472416" y="3621077"/>
              <a:ext cx="8574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4RT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472416" y="4092917"/>
            <a:ext cx="3823800" cy="800276"/>
            <a:chOff x="472416" y="4169117"/>
            <a:chExt cx="3823800" cy="800276"/>
          </a:xfrm>
        </p:grpSpPr>
        <p:sp>
          <p:nvSpPr>
            <p:cNvPr id="121" name="Google Shape;121;p17"/>
            <p:cNvSpPr txBox="1"/>
            <p:nvPr/>
          </p:nvSpPr>
          <p:spPr>
            <a:xfrm>
              <a:off x="1395816" y="4169117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Liên</a:t>
              </a:r>
              <a:r>
                <a:rPr lang="en-US" sz="20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kết</a:t>
              </a:r>
              <a:r>
                <a:rPr lang="en-US" sz="20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cộng</a:t>
              </a:r>
              <a:r>
                <a:rPr lang="en-US" sz="20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hóa</a:t>
              </a:r>
              <a:r>
                <a:rPr lang="en-US" sz="20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trị</a:t>
              </a:r>
              <a:endParaRPr sz="20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1395816" y="4725493"/>
              <a:ext cx="29004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LK sigma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và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LK pi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LK đ</a:t>
              </a:r>
              <a:r>
                <a:rPr lang="vi-V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ơ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n: 1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lk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sigma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LK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đôi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1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lk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sigma, 1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lk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pi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LK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1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lk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sigma, 2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lk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pi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72416" y="4253973"/>
              <a:ext cx="857400" cy="423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5TH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4: </a:t>
            </a:r>
            <a:r>
              <a:rPr lang="en-US" dirty="0" err="1"/>
              <a:t>Đại</a:t>
            </a:r>
            <a:r>
              <a:rPr lang="en-US" dirty="0"/>
              <a:t> c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c</a:t>
            </a:r>
            <a:r>
              <a:rPr lang="vi-VN" dirty="0"/>
              <a:t>ơ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FD504D-4C56-4A36-8D1C-07DA680A2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00" y="1807805"/>
            <a:ext cx="4437794" cy="21533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A8455A-4BF4-44A8-9C76-361AE5823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118" y="3223695"/>
            <a:ext cx="809305" cy="243900"/>
          </a:xfrm>
          <a:prstGeom prst="rect">
            <a:avLst/>
          </a:prstGeom>
        </p:spPr>
      </p:pic>
      <p:sp>
        <p:nvSpPr>
          <p:cNvPr id="25" name="Google Shape;118;p17">
            <a:extLst>
              <a:ext uri="{FF2B5EF4-FFF2-40B4-BE49-F238E27FC236}">
                <a16:creationId xmlns:a16="http://schemas.microsoft.com/office/drawing/2014/main" id="{0801225D-A9B0-4972-AADD-EC5C8AA0BC8B}"/>
              </a:ext>
            </a:extLst>
          </p:cNvPr>
          <p:cNvSpPr txBox="1"/>
          <p:nvPr/>
        </p:nvSpPr>
        <p:spPr>
          <a:xfrm>
            <a:off x="2333423" y="3231199"/>
            <a:ext cx="29004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bài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tập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xác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định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công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thức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HCHC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947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9"/>
          <p:cNvSpPr/>
          <p:nvPr/>
        </p:nvSpPr>
        <p:spPr>
          <a:xfrm>
            <a:off x="3515193" y="4460840"/>
            <a:ext cx="12335" cy="10017"/>
          </a:xfrm>
          <a:custGeom>
            <a:avLst/>
            <a:gdLst/>
            <a:ahLst/>
            <a:cxnLst/>
            <a:rect l="l" t="t" r="r" b="b"/>
            <a:pathLst>
              <a:path w="548" h="445" extrusionOk="0">
                <a:moveTo>
                  <a:pt x="274" y="0"/>
                </a:moveTo>
                <a:cubicBezTo>
                  <a:pt x="0" y="0"/>
                  <a:pt x="0" y="445"/>
                  <a:pt x="274" y="445"/>
                </a:cubicBezTo>
                <a:cubicBezTo>
                  <a:pt x="547" y="445"/>
                  <a:pt x="547" y="0"/>
                  <a:pt x="2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9"/>
          <p:cNvSpPr txBox="1">
            <a:spLocks noGrp="1"/>
          </p:cNvSpPr>
          <p:nvPr>
            <p:ph type="title"/>
          </p:nvPr>
        </p:nvSpPr>
        <p:spPr>
          <a:xfrm>
            <a:off x="2007200" y="279685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5 + 6 + 7</a:t>
            </a:r>
            <a:endParaRPr dirty="0"/>
          </a:p>
        </p:txBody>
      </p:sp>
      <p:grpSp>
        <p:nvGrpSpPr>
          <p:cNvPr id="693" name="Google Shape;693;p29"/>
          <p:cNvGrpSpPr/>
          <p:nvPr/>
        </p:nvGrpSpPr>
        <p:grpSpPr>
          <a:xfrm>
            <a:off x="727500" y="1258894"/>
            <a:ext cx="7689000" cy="1058100"/>
            <a:chOff x="727500" y="1797675"/>
            <a:chExt cx="7689000" cy="1058100"/>
          </a:xfrm>
        </p:grpSpPr>
        <p:grpSp>
          <p:nvGrpSpPr>
            <p:cNvPr id="694" name="Google Shape;694;p29"/>
            <p:cNvGrpSpPr/>
            <p:nvPr/>
          </p:nvGrpSpPr>
          <p:grpSpPr>
            <a:xfrm>
              <a:off x="1241054" y="1797675"/>
              <a:ext cx="5618850" cy="1058100"/>
              <a:chOff x="1241054" y="1797675"/>
              <a:chExt cx="5618850" cy="1058100"/>
            </a:xfrm>
          </p:grpSpPr>
          <p:sp>
            <p:nvSpPr>
              <p:cNvPr id="695" name="Google Shape;695;p29"/>
              <p:cNvSpPr/>
              <p:nvPr/>
            </p:nvSpPr>
            <p:spPr>
              <a:xfrm>
                <a:off x="3401250" y="1797675"/>
                <a:ext cx="2341500" cy="1058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96" name="Google Shape;696;p29"/>
              <p:cNvCxnSpPr/>
              <p:nvPr/>
            </p:nvCxnSpPr>
            <p:spPr>
              <a:xfrm>
                <a:off x="1241054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97" name="Google Shape;697;p29"/>
              <p:cNvCxnSpPr/>
              <p:nvPr/>
            </p:nvCxnSpPr>
            <p:spPr>
              <a:xfrm>
                <a:off x="3902879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98" name="Google Shape;698;p29"/>
              <p:cNvCxnSpPr/>
              <p:nvPr/>
            </p:nvCxnSpPr>
            <p:spPr>
              <a:xfrm>
                <a:off x="6564704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699" name="Google Shape;699;p29"/>
            <p:cNvCxnSpPr/>
            <p:nvPr/>
          </p:nvCxnSpPr>
          <p:spPr>
            <a:xfrm>
              <a:off x="727500" y="2855775"/>
              <a:ext cx="7689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00" name="Google Shape;700;p29"/>
          <p:cNvGrpSpPr/>
          <p:nvPr/>
        </p:nvGrpSpPr>
        <p:grpSpPr>
          <a:xfrm>
            <a:off x="5955749" y="2534473"/>
            <a:ext cx="2556146" cy="1945591"/>
            <a:chOff x="5955749" y="3073254"/>
            <a:chExt cx="2556146" cy="1945591"/>
          </a:xfrm>
        </p:grpSpPr>
        <p:sp>
          <p:nvSpPr>
            <p:cNvPr id="701" name="Google Shape;701;p29"/>
            <p:cNvSpPr/>
            <p:nvPr/>
          </p:nvSpPr>
          <p:spPr>
            <a:xfrm>
              <a:off x="6280683" y="3073254"/>
              <a:ext cx="1906278" cy="68226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lvl="0" algn="ctr"/>
              <a:r>
                <a:rPr lang="en-US" sz="2000" dirty="0" err="1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Hidrocacbon</a:t>
              </a:r>
              <a:r>
                <a:rPr lang="en-US" sz="20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</a:t>
              </a:r>
              <a:r>
                <a:rPr lang="vi-VN" sz="20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ơ</a:t>
              </a:r>
              <a:r>
                <a:rPr lang="en-US" sz="20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</a:t>
              </a:r>
              <a:endParaRPr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2" name="Google Shape;702;p29"/>
            <p:cNvSpPr txBox="1"/>
            <p:nvPr/>
          </p:nvSpPr>
          <p:spPr>
            <a:xfrm>
              <a:off x="5955749" y="3906417"/>
              <a:ext cx="2556146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Benzen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và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đồng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đẳng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,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Stiren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,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Naphtalen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3" name="Google Shape;703;p29"/>
            <p:cNvSpPr txBox="1"/>
            <p:nvPr/>
          </p:nvSpPr>
          <p:spPr>
            <a:xfrm>
              <a:off x="6265125" y="4321945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Cấu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tạo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pháp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vật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lý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–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chế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4" name="Google Shape;704;p29"/>
          <p:cNvSpPr/>
          <p:nvPr/>
        </p:nvSpPr>
        <p:spPr>
          <a:xfrm>
            <a:off x="6939972" y="1729294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05" name="Google Shape;705;p29"/>
          <p:cNvGrpSpPr/>
          <p:nvPr/>
        </p:nvGrpSpPr>
        <p:grpSpPr>
          <a:xfrm>
            <a:off x="783396" y="2534474"/>
            <a:ext cx="2253549" cy="1719673"/>
            <a:chOff x="783396" y="3073255"/>
            <a:chExt cx="2253549" cy="1719673"/>
          </a:xfrm>
        </p:grpSpPr>
        <p:sp>
          <p:nvSpPr>
            <p:cNvPr id="706" name="Google Shape;706;p29"/>
            <p:cNvSpPr/>
            <p:nvPr/>
          </p:nvSpPr>
          <p:spPr>
            <a:xfrm>
              <a:off x="990852" y="3073255"/>
              <a:ext cx="1838639" cy="68227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algn="ctr"/>
              <a:r>
                <a:rPr lang="en-US" sz="2000" dirty="0" err="1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Hidrocacbon</a:t>
              </a:r>
              <a:r>
                <a:rPr lang="en-US" sz="20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no (</a:t>
              </a:r>
              <a:r>
                <a:rPr lang="en-US" sz="2000" dirty="0">
                  <a:solidFill>
                    <a:schemeClr val="bg1"/>
                  </a:solidFill>
                  <a:latin typeface="Fira Sans Extra Condensed SemiBold" panose="020B0604020202020204" charset="0"/>
                </a:rPr>
                <a:t>C</a:t>
              </a:r>
              <a:r>
                <a:rPr lang="en-US" sz="2000" baseline="-25000" dirty="0">
                  <a:solidFill>
                    <a:schemeClr val="bg1"/>
                  </a:solidFill>
                  <a:latin typeface="Fira Sans Extra Condensed SemiBold" panose="020B0604020202020204" charset="0"/>
                </a:rPr>
                <a:t>n</a:t>
              </a:r>
              <a:r>
                <a:rPr lang="en-US" sz="2000" dirty="0">
                  <a:solidFill>
                    <a:schemeClr val="bg1"/>
                  </a:solidFill>
                  <a:latin typeface="Fira Sans Extra Condensed SemiBold" panose="020B0604020202020204" charset="0"/>
                </a:rPr>
                <a:t>H</a:t>
              </a:r>
              <a:r>
                <a:rPr lang="en-US" sz="2000" baseline="-25000" dirty="0">
                  <a:solidFill>
                    <a:schemeClr val="bg1"/>
                  </a:solidFill>
                  <a:latin typeface="Fira Sans Extra Condensed SemiBold" panose="020B0604020202020204" charset="0"/>
                </a:rPr>
                <a:t>2n+2</a:t>
              </a:r>
              <a:r>
                <a:rPr lang="en-US" sz="20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)</a:t>
              </a:r>
              <a:endParaRPr lang="en-US" sz="2000" dirty="0">
                <a:solidFill>
                  <a:schemeClr val="bg1"/>
                </a:solidFill>
                <a:latin typeface="Fira Sans Extra Condensed SemiBold" panose="020B0604020202020204" charset="0"/>
              </a:endParaRPr>
            </a:p>
          </p:txBody>
        </p:sp>
        <p:sp>
          <p:nvSpPr>
            <p:cNvPr id="707" name="Google Shape;707;p29"/>
            <p:cNvSpPr txBox="1"/>
            <p:nvPr/>
          </p:nvSpPr>
          <p:spPr>
            <a:xfrm>
              <a:off x="783396" y="3758497"/>
              <a:ext cx="2253549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Ankan</a:t>
              </a:r>
              <a:r>
                <a:rPr lang="en-US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, </a:t>
              </a: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xycloankan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8" name="Google Shape;708;p29"/>
            <p:cNvSpPr txBox="1"/>
            <p:nvPr/>
          </p:nvSpPr>
          <p:spPr>
            <a:xfrm>
              <a:off x="941472" y="4096028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Cấu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tạo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pháp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vật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lý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–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chế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9" name="Google Shape;709;p29"/>
          <p:cNvSpPr/>
          <p:nvPr/>
        </p:nvSpPr>
        <p:spPr>
          <a:xfrm>
            <a:off x="1616322" y="1729294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10" name="Google Shape;710;p29"/>
          <p:cNvGrpSpPr/>
          <p:nvPr/>
        </p:nvGrpSpPr>
        <p:grpSpPr>
          <a:xfrm>
            <a:off x="2990797" y="2393309"/>
            <a:ext cx="3162205" cy="2258880"/>
            <a:chOff x="2990797" y="2932090"/>
            <a:chExt cx="3162205" cy="2258880"/>
          </a:xfrm>
        </p:grpSpPr>
        <p:sp>
          <p:nvSpPr>
            <p:cNvPr id="711" name="Google Shape;711;p29"/>
            <p:cNvSpPr/>
            <p:nvPr/>
          </p:nvSpPr>
          <p:spPr>
            <a:xfrm>
              <a:off x="2990797" y="2932090"/>
              <a:ext cx="3162205" cy="1022769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lvl="0" algn="ctr"/>
              <a:r>
                <a:rPr lang="en-US" sz="2000" dirty="0" err="1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Hidrocacbon</a:t>
              </a:r>
              <a:r>
                <a:rPr lang="en-US" sz="20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không</a:t>
              </a:r>
              <a:r>
                <a:rPr lang="en-US" sz="20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no (</a:t>
              </a:r>
              <a:r>
                <a:rPr lang="en-US" sz="2000" dirty="0">
                  <a:solidFill>
                    <a:schemeClr val="bg1"/>
                  </a:solidFill>
                  <a:latin typeface="Fira Sans Extra Condensed SemiBold" panose="020B0604020202020204" charset="0"/>
                </a:rPr>
                <a:t>C</a:t>
              </a:r>
              <a:r>
                <a:rPr lang="en-US" sz="2000" baseline="-25000" dirty="0">
                  <a:solidFill>
                    <a:schemeClr val="bg1"/>
                  </a:solidFill>
                  <a:latin typeface="Fira Sans Extra Condensed SemiBold" panose="020B0604020202020204" charset="0"/>
                </a:rPr>
                <a:t>n</a:t>
              </a:r>
              <a:r>
                <a:rPr lang="en-US" sz="2000" dirty="0">
                  <a:solidFill>
                    <a:schemeClr val="bg1"/>
                  </a:solidFill>
                  <a:latin typeface="Fira Sans Extra Condensed SemiBold" panose="020B0604020202020204" charset="0"/>
                </a:rPr>
                <a:t>H</a:t>
              </a:r>
              <a:r>
                <a:rPr lang="en-US" sz="2000" baseline="-25000" dirty="0">
                  <a:solidFill>
                    <a:schemeClr val="bg1"/>
                  </a:solidFill>
                  <a:latin typeface="Fira Sans Extra Condensed SemiBold" panose="020B0604020202020204" charset="0"/>
                </a:rPr>
                <a:t>2n</a:t>
              </a:r>
              <a:r>
                <a:rPr lang="en-US" sz="20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, </a:t>
              </a:r>
              <a:r>
                <a:rPr lang="en-US" sz="2000" dirty="0">
                  <a:solidFill>
                    <a:schemeClr val="bg1"/>
                  </a:solidFill>
                  <a:latin typeface="Fira Sans Extra Condensed SemiBold" panose="020B0604020202020204" charset="0"/>
                </a:rPr>
                <a:t>C</a:t>
              </a:r>
              <a:r>
                <a:rPr lang="en-US" sz="2000" baseline="-25000" dirty="0">
                  <a:solidFill>
                    <a:schemeClr val="bg1"/>
                  </a:solidFill>
                  <a:latin typeface="Fira Sans Extra Condensed SemiBold" panose="020B0604020202020204" charset="0"/>
                </a:rPr>
                <a:t>n</a:t>
              </a:r>
              <a:r>
                <a:rPr lang="en-US" sz="2000" dirty="0">
                  <a:solidFill>
                    <a:schemeClr val="bg1"/>
                  </a:solidFill>
                  <a:latin typeface="Fira Sans Extra Condensed SemiBold" panose="020B0604020202020204" charset="0"/>
                </a:rPr>
                <a:t>H</a:t>
              </a:r>
              <a:r>
                <a:rPr lang="en-US" sz="2000" baseline="-25000" dirty="0">
                  <a:solidFill>
                    <a:schemeClr val="bg1"/>
                  </a:solidFill>
                  <a:latin typeface="Fira Sans Extra Condensed SemiBold" panose="020B0604020202020204" charset="0"/>
                </a:rPr>
                <a:t>2n-2</a:t>
              </a:r>
              <a:r>
                <a:rPr lang="en-US" sz="20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)</a:t>
              </a:r>
            </a:p>
          </p:txBody>
        </p:sp>
        <p:sp>
          <p:nvSpPr>
            <p:cNvPr id="712" name="Google Shape;712;p29"/>
            <p:cNvSpPr txBox="1"/>
            <p:nvPr/>
          </p:nvSpPr>
          <p:spPr>
            <a:xfrm>
              <a:off x="3603300" y="4110597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Anken</a:t>
              </a:r>
              <a:r>
                <a:rPr lang="en-US" sz="20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, </a:t>
              </a:r>
              <a:r>
                <a:rPr lang="en-US" sz="20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ankadien</a:t>
              </a:r>
              <a:r>
                <a:rPr lang="en-US" sz="20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, </a:t>
              </a:r>
              <a:r>
                <a:rPr lang="en-US" sz="20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ankin</a:t>
              </a:r>
              <a:endParaRPr sz="20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13" name="Google Shape;713;p29"/>
            <p:cNvSpPr txBox="1"/>
            <p:nvPr/>
          </p:nvSpPr>
          <p:spPr>
            <a:xfrm>
              <a:off x="3603300" y="4494070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Cấu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tạo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pháp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vật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lý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–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chế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4" name="Google Shape;714;p29"/>
          <p:cNvSpPr/>
          <p:nvPr/>
        </p:nvSpPr>
        <p:spPr>
          <a:xfrm>
            <a:off x="4278150" y="1729294"/>
            <a:ext cx="587700" cy="58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02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9"/>
          <p:cNvSpPr/>
          <p:nvPr/>
        </p:nvSpPr>
        <p:spPr>
          <a:xfrm>
            <a:off x="3515193" y="4460840"/>
            <a:ext cx="12335" cy="10017"/>
          </a:xfrm>
          <a:custGeom>
            <a:avLst/>
            <a:gdLst/>
            <a:ahLst/>
            <a:cxnLst/>
            <a:rect l="l" t="t" r="r" b="b"/>
            <a:pathLst>
              <a:path w="548" h="445" extrusionOk="0">
                <a:moveTo>
                  <a:pt x="274" y="0"/>
                </a:moveTo>
                <a:cubicBezTo>
                  <a:pt x="0" y="0"/>
                  <a:pt x="0" y="445"/>
                  <a:pt x="274" y="445"/>
                </a:cubicBezTo>
                <a:cubicBezTo>
                  <a:pt x="547" y="445"/>
                  <a:pt x="547" y="0"/>
                  <a:pt x="2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9"/>
          <p:cNvSpPr txBox="1">
            <a:spLocks noGrp="1"/>
          </p:cNvSpPr>
          <p:nvPr>
            <p:ph type="title"/>
          </p:nvPr>
        </p:nvSpPr>
        <p:spPr>
          <a:xfrm>
            <a:off x="2007200" y="279685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8: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Halogen, </a:t>
            </a:r>
            <a:r>
              <a:rPr lang="en-US" dirty="0" err="1"/>
              <a:t>ancol</a:t>
            </a:r>
            <a:r>
              <a:rPr lang="en-US" dirty="0"/>
              <a:t>, phenol</a:t>
            </a:r>
            <a:endParaRPr dirty="0"/>
          </a:p>
        </p:txBody>
      </p:sp>
      <p:grpSp>
        <p:nvGrpSpPr>
          <p:cNvPr id="693" name="Google Shape;693;p29"/>
          <p:cNvGrpSpPr/>
          <p:nvPr/>
        </p:nvGrpSpPr>
        <p:grpSpPr>
          <a:xfrm>
            <a:off x="727500" y="1258894"/>
            <a:ext cx="7689000" cy="1058100"/>
            <a:chOff x="727500" y="1797675"/>
            <a:chExt cx="7689000" cy="1058100"/>
          </a:xfrm>
        </p:grpSpPr>
        <p:grpSp>
          <p:nvGrpSpPr>
            <p:cNvPr id="694" name="Google Shape;694;p29"/>
            <p:cNvGrpSpPr/>
            <p:nvPr/>
          </p:nvGrpSpPr>
          <p:grpSpPr>
            <a:xfrm>
              <a:off x="1241054" y="1797675"/>
              <a:ext cx="5618850" cy="1058100"/>
              <a:chOff x="1241054" y="1797675"/>
              <a:chExt cx="5618850" cy="1058100"/>
            </a:xfrm>
          </p:grpSpPr>
          <p:sp>
            <p:nvSpPr>
              <p:cNvPr id="695" name="Google Shape;695;p29"/>
              <p:cNvSpPr/>
              <p:nvPr/>
            </p:nvSpPr>
            <p:spPr>
              <a:xfrm>
                <a:off x="3401250" y="1797675"/>
                <a:ext cx="2341500" cy="1058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96" name="Google Shape;696;p29"/>
              <p:cNvCxnSpPr/>
              <p:nvPr/>
            </p:nvCxnSpPr>
            <p:spPr>
              <a:xfrm>
                <a:off x="1241054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97" name="Google Shape;697;p29"/>
              <p:cNvCxnSpPr/>
              <p:nvPr/>
            </p:nvCxnSpPr>
            <p:spPr>
              <a:xfrm>
                <a:off x="3902879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98" name="Google Shape;698;p29"/>
              <p:cNvCxnSpPr/>
              <p:nvPr/>
            </p:nvCxnSpPr>
            <p:spPr>
              <a:xfrm>
                <a:off x="6564704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699" name="Google Shape;699;p29"/>
            <p:cNvCxnSpPr/>
            <p:nvPr/>
          </p:nvCxnSpPr>
          <p:spPr>
            <a:xfrm>
              <a:off x="727500" y="2855775"/>
              <a:ext cx="7689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00" name="Google Shape;700;p29"/>
          <p:cNvGrpSpPr/>
          <p:nvPr/>
        </p:nvGrpSpPr>
        <p:grpSpPr>
          <a:xfrm>
            <a:off x="6265125" y="2534473"/>
            <a:ext cx="1937400" cy="1461498"/>
            <a:chOff x="6265125" y="3073254"/>
            <a:chExt cx="1937400" cy="1461498"/>
          </a:xfrm>
        </p:grpSpPr>
        <p:sp>
          <p:nvSpPr>
            <p:cNvPr id="701" name="Google Shape;701;p29"/>
            <p:cNvSpPr/>
            <p:nvPr/>
          </p:nvSpPr>
          <p:spPr>
            <a:xfrm>
              <a:off x="6280683" y="3073254"/>
              <a:ext cx="1906278" cy="68226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lvl="0" algn="ctr"/>
              <a:r>
                <a:rPr lang="en-US" sz="20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Phenol</a:t>
              </a:r>
              <a:endParaRPr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3" name="Google Shape;703;p29"/>
            <p:cNvSpPr txBox="1"/>
            <p:nvPr/>
          </p:nvSpPr>
          <p:spPr>
            <a:xfrm>
              <a:off x="6265125" y="3837852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Cấu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tạo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vật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lý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–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chế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4" name="Google Shape;704;p29"/>
          <p:cNvSpPr/>
          <p:nvPr/>
        </p:nvSpPr>
        <p:spPr>
          <a:xfrm>
            <a:off x="6939972" y="1729294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05" name="Google Shape;705;p29"/>
          <p:cNvGrpSpPr/>
          <p:nvPr/>
        </p:nvGrpSpPr>
        <p:grpSpPr>
          <a:xfrm>
            <a:off x="941472" y="2534474"/>
            <a:ext cx="1937400" cy="1439972"/>
            <a:chOff x="941472" y="3073255"/>
            <a:chExt cx="1937400" cy="1439972"/>
          </a:xfrm>
        </p:grpSpPr>
        <p:sp>
          <p:nvSpPr>
            <p:cNvPr id="706" name="Google Shape;706;p29"/>
            <p:cNvSpPr/>
            <p:nvPr/>
          </p:nvSpPr>
          <p:spPr>
            <a:xfrm>
              <a:off x="990852" y="3073255"/>
              <a:ext cx="1838639" cy="68227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algn="ctr"/>
              <a:r>
                <a:rPr lang="en-US" sz="2000" dirty="0" err="1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Dẫn</a:t>
              </a:r>
              <a:r>
                <a:rPr lang="en-US" sz="20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xuất</a:t>
              </a:r>
              <a:r>
                <a:rPr lang="en-US" sz="20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halogen</a:t>
              </a:r>
              <a:endParaRPr lang="en-US" sz="2000" dirty="0">
                <a:solidFill>
                  <a:schemeClr val="bg1"/>
                </a:solidFill>
                <a:latin typeface="Fira Sans Extra Condensed SemiBold" panose="020B0604020202020204" charset="0"/>
              </a:endParaRPr>
            </a:p>
          </p:txBody>
        </p:sp>
        <p:sp>
          <p:nvSpPr>
            <p:cNvPr id="708" name="Google Shape;708;p29"/>
            <p:cNvSpPr txBox="1"/>
            <p:nvPr/>
          </p:nvSpPr>
          <p:spPr>
            <a:xfrm>
              <a:off x="941472" y="381632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Cấu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tạo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vật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lý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–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9" name="Google Shape;709;p29"/>
          <p:cNvSpPr/>
          <p:nvPr/>
        </p:nvSpPr>
        <p:spPr>
          <a:xfrm>
            <a:off x="1616322" y="1729294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10" name="Google Shape;710;p29"/>
          <p:cNvGrpSpPr/>
          <p:nvPr/>
        </p:nvGrpSpPr>
        <p:grpSpPr>
          <a:xfrm>
            <a:off x="3517875" y="2534473"/>
            <a:ext cx="2108050" cy="1483015"/>
            <a:chOff x="3517875" y="3073254"/>
            <a:chExt cx="2108050" cy="1483015"/>
          </a:xfrm>
        </p:grpSpPr>
        <p:sp>
          <p:nvSpPr>
            <p:cNvPr id="711" name="Google Shape;711;p29"/>
            <p:cNvSpPr/>
            <p:nvPr/>
          </p:nvSpPr>
          <p:spPr>
            <a:xfrm>
              <a:off x="3517875" y="3073254"/>
              <a:ext cx="2108050" cy="68181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lvl="0" algn="ctr"/>
              <a:r>
                <a:rPr lang="en-US" sz="2000" dirty="0" err="1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Ancol</a:t>
              </a:r>
              <a:endParaRPr lang="en-US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13" name="Google Shape;713;p29"/>
            <p:cNvSpPr txBox="1"/>
            <p:nvPr/>
          </p:nvSpPr>
          <p:spPr>
            <a:xfrm>
              <a:off x="3603300" y="3859369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Cấu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tạo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đồng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phân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pháp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vật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lý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–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chế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4" name="Google Shape;714;p29"/>
          <p:cNvSpPr/>
          <p:nvPr/>
        </p:nvSpPr>
        <p:spPr>
          <a:xfrm>
            <a:off x="4278150" y="1729294"/>
            <a:ext cx="587700" cy="58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27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9"/>
          <p:cNvSpPr/>
          <p:nvPr/>
        </p:nvSpPr>
        <p:spPr>
          <a:xfrm>
            <a:off x="3515193" y="4460840"/>
            <a:ext cx="12335" cy="10017"/>
          </a:xfrm>
          <a:custGeom>
            <a:avLst/>
            <a:gdLst/>
            <a:ahLst/>
            <a:cxnLst/>
            <a:rect l="l" t="t" r="r" b="b"/>
            <a:pathLst>
              <a:path w="548" h="445" extrusionOk="0">
                <a:moveTo>
                  <a:pt x="274" y="0"/>
                </a:moveTo>
                <a:cubicBezTo>
                  <a:pt x="0" y="0"/>
                  <a:pt x="0" y="445"/>
                  <a:pt x="274" y="445"/>
                </a:cubicBezTo>
                <a:cubicBezTo>
                  <a:pt x="547" y="445"/>
                  <a:pt x="547" y="0"/>
                  <a:pt x="2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9"/>
          <p:cNvSpPr txBox="1">
            <a:spLocks noGrp="1"/>
          </p:cNvSpPr>
          <p:nvPr>
            <p:ph type="title"/>
          </p:nvPr>
        </p:nvSpPr>
        <p:spPr>
          <a:xfrm>
            <a:off x="2007200" y="279685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9: </a:t>
            </a:r>
            <a:r>
              <a:rPr lang="en-US" dirty="0" err="1"/>
              <a:t>Andehit</a:t>
            </a:r>
            <a:r>
              <a:rPr lang="en-US" dirty="0"/>
              <a:t>, </a:t>
            </a:r>
            <a:r>
              <a:rPr lang="en-US" dirty="0" err="1"/>
              <a:t>Xeton</a:t>
            </a:r>
            <a:r>
              <a:rPr lang="en-US" dirty="0"/>
              <a:t>, </a:t>
            </a:r>
            <a:r>
              <a:rPr lang="en-US" dirty="0" err="1"/>
              <a:t>Axit</a:t>
            </a:r>
            <a:r>
              <a:rPr lang="en-US" dirty="0"/>
              <a:t> </a:t>
            </a:r>
            <a:r>
              <a:rPr lang="en-US" dirty="0" err="1"/>
              <a:t>cacboxylic</a:t>
            </a:r>
            <a:endParaRPr dirty="0"/>
          </a:p>
        </p:txBody>
      </p:sp>
      <p:grpSp>
        <p:nvGrpSpPr>
          <p:cNvPr id="693" name="Google Shape;693;p29"/>
          <p:cNvGrpSpPr/>
          <p:nvPr/>
        </p:nvGrpSpPr>
        <p:grpSpPr>
          <a:xfrm>
            <a:off x="727500" y="1258894"/>
            <a:ext cx="7689000" cy="1058100"/>
            <a:chOff x="727500" y="1797675"/>
            <a:chExt cx="7689000" cy="1058100"/>
          </a:xfrm>
        </p:grpSpPr>
        <p:grpSp>
          <p:nvGrpSpPr>
            <p:cNvPr id="694" name="Google Shape;694;p29"/>
            <p:cNvGrpSpPr/>
            <p:nvPr/>
          </p:nvGrpSpPr>
          <p:grpSpPr>
            <a:xfrm>
              <a:off x="1241054" y="1797675"/>
              <a:ext cx="5618850" cy="1058100"/>
              <a:chOff x="1241054" y="1797675"/>
              <a:chExt cx="5618850" cy="1058100"/>
            </a:xfrm>
          </p:grpSpPr>
          <p:sp>
            <p:nvSpPr>
              <p:cNvPr id="695" name="Google Shape;695;p29"/>
              <p:cNvSpPr/>
              <p:nvPr/>
            </p:nvSpPr>
            <p:spPr>
              <a:xfrm>
                <a:off x="3401250" y="1797675"/>
                <a:ext cx="2341500" cy="1058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96" name="Google Shape;696;p29"/>
              <p:cNvCxnSpPr/>
              <p:nvPr/>
            </p:nvCxnSpPr>
            <p:spPr>
              <a:xfrm>
                <a:off x="1241054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97" name="Google Shape;697;p29"/>
              <p:cNvCxnSpPr/>
              <p:nvPr/>
            </p:nvCxnSpPr>
            <p:spPr>
              <a:xfrm>
                <a:off x="3902879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98" name="Google Shape;698;p29"/>
              <p:cNvCxnSpPr/>
              <p:nvPr/>
            </p:nvCxnSpPr>
            <p:spPr>
              <a:xfrm>
                <a:off x="6564704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699" name="Google Shape;699;p29"/>
            <p:cNvCxnSpPr/>
            <p:nvPr/>
          </p:nvCxnSpPr>
          <p:spPr>
            <a:xfrm>
              <a:off x="727500" y="2855775"/>
              <a:ext cx="7689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00" name="Google Shape;700;p29"/>
          <p:cNvGrpSpPr/>
          <p:nvPr/>
        </p:nvGrpSpPr>
        <p:grpSpPr>
          <a:xfrm>
            <a:off x="6265125" y="2534473"/>
            <a:ext cx="1937400" cy="1461498"/>
            <a:chOff x="6265125" y="3073254"/>
            <a:chExt cx="1937400" cy="1461498"/>
          </a:xfrm>
        </p:grpSpPr>
        <p:sp>
          <p:nvSpPr>
            <p:cNvPr id="701" name="Google Shape;701;p29"/>
            <p:cNvSpPr/>
            <p:nvPr/>
          </p:nvSpPr>
          <p:spPr>
            <a:xfrm>
              <a:off x="6280683" y="3073254"/>
              <a:ext cx="1906278" cy="68226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lvl="0" algn="ctr"/>
              <a:r>
                <a:rPr lang="en-US" sz="2000" dirty="0" err="1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Axit</a:t>
              </a:r>
              <a:r>
                <a:rPr lang="en-US" sz="20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cacboxylic</a:t>
              </a:r>
              <a:endParaRPr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3" name="Google Shape;703;p29"/>
            <p:cNvSpPr txBox="1"/>
            <p:nvPr/>
          </p:nvSpPr>
          <p:spPr>
            <a:xfrm>
              <a:off x="6265125" y="3837852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Cấu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tạo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phân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loại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pháp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vật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lý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–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chế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4" name="Google Shape;704;p29"/>
          <p:cNvSpPr/>
          <p:nvPr/>
        </p:nvSpPr>
        <p:spPr>
          <a:xfrm>
            <a:off x="6939972" y="1729294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05" name="Google Shape;705;p29"/>
          <p:cNvGrpSpPr/>
          <p:nvPr/>
        </p:nvGrpSpPr>
        <p:grpSpPr>
          <a:xfrm>
            <a:off x="941472" y="2534474"/>
            <a:ext cx="1937400" cy="1439972"/>
            <a:chOff x="941472" y="3073255"/>
            <a:chExt cx="1937400" cy="1439972"/>
          </a:xfrm>
        </p:grpSpPr>
        <p:sp>
          <p:nvSpPr>
            <p:cNvPr id="706" name="Google Shape;706;p29"/>
            <p:cNvSpPr/>
            <p:nvPr/>
          </p:nvSpPr>
          <p:spPr>
            <a:xfrm>
              <a:off x="990852" y="3073255"/>
              <a:ext cx="1838639" cy="68227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algn="ctr"/>
              <a:r>
                <a:rPr lang="en-US" sz="2000" dirty="0" err="1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Andehit</a:t>
              </a:r>
              <a:endParaRPr lang="en-US" sz="2000" dirty="0">
                <a:solidFill>
                  <a:schemeClr val="bg1"/>
                </a:solidFill>
                <a:latin typeface="Fira Sans Extra Condensed SemiBold" panose="020B0604020202020204" charset="0"/>
              </a:endParaRPr>
            </a:p>
          </p:txBody>
        </p:sp>
        <p:sp>
          <p:nvSpPr>
            <p:cNvPr id="708" name="Google Shape;708;p29"/>
            <p:cNvSpPr txBox="1"/>
            <p:nvPr/>
          </p:nvSpPr>
          <p:spPr>
            <a:xfrm>
              <a:off x="941472" y="381632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Cấu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tạo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pháp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vật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lý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–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chế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9" name="Google Shape;709;p29"/>
          <p:cNvSpPr/>
          <p:nvPr/>
        </p:nvSpPr>
        <p:spPr>
          <a:xfrm>
            <a:off x="1616322" y="1729294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10" name="Google Shape;710;p29"/>
          <p:cNvGrpSpPr/>
          <p:nvPr/>
        </p:nvGrpSpPr>
        <p:grpSpPr>
          <a:xfrm>
            <a:off x="3517875" y="2534473"/>
            <a:ext cx="2108050" cy="1483015"/>
            <a:chOff x="3517875" y="3073254"/>
            <a:chExt cx="2108050" cy="1483015"/>
          </a:xfrm>
        </p:grpSpPr>
        <p:sp>
          <p:nvSpPr>
            <p:cNvPr id="711" name="Google Shape;711;p29"/>
            <p:cNvSpPr/>
            <p:nvPr/>
          </p:nvSpPr>
          <p:spPr>
            <a:xfrm>
              <a:off x="3517875" y="3073254"/>
              <a:ext cx="2108050" cy="68181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lvl="0" algn="ctr"/>
              <a:r>
                <a:rPr lang="en-US" sz="2000" dirty="0" err="1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Xeton</a:t>
              </a:r>
              <a:endParaRPr lang="en-US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13" name="Google Shape;713;p29"/>
            <p:cNvSpPr txBox="1"/>
            <p:nvPr/>
          </p:nvSpPr>
          <p:spPr>
            <a:xfrm>
              <a:off x="3603300" y="3859369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Cấu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tạo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phân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loại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chế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4" name="Google Shape;714;p29"/>
          <p:cNvSpPr/>
          <p:nvPr/>
        </p:nvSpPr>
        <p:spPr>
          <a:xfrm>
            <a:off x="4278150" y="1729294"/>
            <a:ext cx="587700" cy="58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954839"/>
      </p:ext>
    </p:extLst>
  </p:cSld>
  <p:clrMapOvr>
    <a:masterClrMapping/>
  </p:clrMapOvr>
</p:sld>
</file>

<file path=ppt/theme/theme1.xml><?xml version="1.0" encoding="utf-8"?>
<a:theme xmlns:a="http://schemas.openxmlformats.org/drawingml/2006/main" name="Quantum Physics Infographics by Slidesgo">
  <a:themeElements>
    <a:clrScheme name="Simple Light">
      <a:dk1>
        <a:srgbClr val="000000"/>
      </a:dk1>
      <a:lt1>
        <a:srgbClr val="FFFFFF"/>
      </a:lt1>
      <a:dk2>
        <a:srgbClr val="B366FF"/>
      </a:dk2>
      <a:lt2>
        <a:srgbClr val="6262F5"/>
      </a:lt2>
      <a:accent1>
        <a:srgbClr val="1EC9C9"/>
      </a:accent1>
      <a:accent2>
        <a:srgbClr val="66F261"/>
      </a:accent2>
      <a:accent3>
        <a:srgbClr val="FFD119"/>
      </a:accent3>
      <a:accent4>
        <a:srgbClr val="FF6C36"/>
      </a:accent4>
      <a:accent5>
        <a:srgbClr val="FF3B3B"/>
      </a:accent5>
      <a:accent6>
        <a:srgbClr val="D7E4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444</Words>
  <Application>Microsoft Office PowerPoint</Application>
  <PresentationFormat>On-screen Show (16:9)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Fira Sans Extra Condensed Medium</vt:lpstr>
      <vt:lpstr>Arial</vt:lpstr>
      <vt:lpstr>Fira Sans Extra Condensed SemiBold</vt:lpstr>
      <vt:lpstr>Roboto</vt:lpstr>
      <vt:lpstr>Quantum Physics Infographics by Slidesgo</vt:lpstr>
      <vt:lpstr>PowerPoint Presentation</vt:lpstr>
      <vt:lpstr>Chương 2: Nito - Photpho</vt:lpstr>
      <vt:lpstr>Chương 2: Nito - Photpho</vt:lpstr>
      <vt:lpstr>Chương 3: Cacbon - Silic</vt:lpstr>
      <vt:lpstr>Chương 4: Đại cương về hóa học hữu cơ</vt:lpstr>
      <vt:lpstr>Chương 5 + 6 + 7</vt:lpstr>
      <vt:lpstr>Chương 8: Dẫn xuất Halogen, ancol, phenol</vt:lpstr>
      <vt:lpstr>Chương 9: Andehit, Xeton, Axit cacboxylic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1: Sự điện ly</dc:title>
  <cp:lastModifiedBy>Pham Thi Thuy Nhan</cp:lastModifiedBy>
  <cp:revision>10</cp:revision>
  <dcterms:modified xsi:type="dcterms:W3CDTF">2022-05-12T17:49:37Z</dcterms:modified>
</cp:coreProperties>
</file>