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2" r:id="rId3"/>
    <p:sldId id="274" r:id="rId4"/>
    <p:sldId id="270" r:id="rId5"/>
    <p:sldId id="268" r:id="rId6"/>
    <p:sldId id="263" r:id="rId7"/>
    <p:sldId id="264" r:id="rId8"/>
    <p:sldId id="265" r:id="rId9"/>
    <p:sldId id="278" r:id="rId10"/>
    <p:sldId id="272" r:id="rId11"/>
    <p:sldId id="271" r:id="rId12"/>
    <p:sldId id="266" r:id="rId13"/>
    <p:sldId id="277" r:id="rId14"/>
    <p:sldId id="279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478718-BA2D-46C4-A83D-33606D828CFF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EFA7E-F1E7-43C8-9FF3-767D4DDFE217}" type="datetime1">
              <a:rPr lang="vi-VN" smtClean="0"/>
              <a:t>06/01/2022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269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332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12993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757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6868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7598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B7DB05-1E54-4A79-87AA-E40B310E1D1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93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469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163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6321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663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1912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494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228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7221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ận cảnh logo&#10;&#10;Mô tả được tự động tạo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127" y="2355458"/>
            <a:ext cx="6153741" cy="1630907"/>
          </a:xfrm>
        </p:spPr>
        <p:txBody>
          <a:bodyPr rtlCol="0">
            <a:noAutofit/>
          </a:bodyPr>
          <a:lstStyle/>
          <a:p>
            <a:pPr rtl="0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Book Recommendation System</a:t>
            </a:r>
            <a:endParaRPr lang="vi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Michael Nguyen</a:t>
            </a:r>
            <a:endParaRPr lang="vi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A02156-CA34-43F6-8E21-AE6E801D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Collaborative Filtering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6E939-BAFC-4CAE-83A0-FEACED16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1675620"/>
            <a:ext cx="8596668" cy="45727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Simple Mean: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Simplest Model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Use average recommendation across users</a:t>
            </a:r>
          </a:p>
          <a:p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Weighted Mean :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Identify similar users with cosine score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Multiply recommendation with similar score before summing up</a:t>
            </a:r>
            <a:endParaRPr lang="vi-VN" sz="2400" dirty="0"/>
          </a:p>
          <a:p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Advanced Method: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Use Machine Learning to identify user clusters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Surprise Scikit</a:t>
            </a:r>
          </a:p>
        </p:txBody>
      </p:sp>
    </p:spTree>
    <p:extLst>
      <p:ext uri="{BB962C8B-B14F-4D97-AF65-F5344CB8AC3E}">
        <p14:creationId xmlns:p14="http://schemas.microsoft.com/office/powerpoint/2010/main" val="7313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5A998E-56FA-4DA2-BD8E-3499A2C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Selection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DB1B88-5FEE-4652-B81F-6AD806D6FBB0}"/>
              </a:ext>
            </a:extLst>
          </p:cNvPr>
          <p:cNvSpPr txBox="1"/>
          <p:nvPr/>
        </p:nvSpPr>
        <p:spPr>
          <a:xfrm>
            <a:off x="543790" y="1930400"/>
            <a:ext cx="61029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Co-Clustering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4EF54F0-105F-4136-80A2-8F81B1756F58}"/>
              </a:ext>
            </a:extLst>
          </p:cNvPr>
          <p:cNvSpPr txBox="1"/>
          <p:nvPr/>
        </p:nvSpPr>
        <p:spPr>
          <a:xfrm>
            <a:off x="6096000" y="1930400"/>
            <a:ext cx="2380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25312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334911-8BDA-4026-AE81-39249513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Performance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6E6FB8-75DE-4AC8-A90D-EA37FAAB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650235-F982-4EBF-8F99-C1BE2F8C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2B37175-EF0A-460F-B1AB-EC2901EA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1" y="1539882"/>
            <a:ext cx="10246884" cy="5122185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9FB906E-5096-4502-8C35-9668C110C29F}"/>
              </a:ext>
            </a:extLst>
          </p:cNvPr>
          <p:cNvSpPr/>
          <p:nvPr/>
        </p:nvSpPr>
        <p:spPr>
          <a:xfrm>
            <a:off x="6497782" y="1930400"/>
            <a:ext cx="911939" cy="4476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2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334911-8BDA-4026-AE81-39249513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SVD Optimization</a:t>
            </a:r>
            <a:endParaRPr lang="vi-VN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B4D7BD8-B391-4596-BD55-D678CBA9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0" y="3280515"/>
            <a:ext cx="5093794" cy="198421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2046F25-2358-4982-8B3C-E4C43256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90" y="1350489"/>
            <a:ext cx="5438876" cy="4897911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4AB86D33-C213-486A-B73C-2FF677D332A2}"/>
              </a:ext>
            </a:extLst>
          </p:cNvPr>
          <p:cNvSpPr txBox="1"/>
          <p:nvPr/>
        </p:nvSpPr>
        <p:spPr>
          <a:xfrm>
            <a:off x="281780" y="1930400"/>
            <a:ext cx="6105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Georgia" panose="02040502050405020303" pitchFamily="18" charset="0"/>
              </a:rPr>
              <a:t>Grid Search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Precision as the primary metric</a:t>
            </a:r>
            <a:endParaRPr lang="en" sz="18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B38D8F-99FF-4B54-A524-CB61268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D1B829-DDCA-4A04-BD16-7E9D7BE16BE2}"/>
              </a:ext>
            </a:extLst>
          </p:cNvPr>
          <p:cNvSpPr txBox="1"/>
          <p:nvPr/>
        </p:nvSpPr>
        <p:spPr>
          <a:xfrm>
            <a:off x="677334" y="1758829"/>
            <a:ext cx="9196755" cy="44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Build A Book Recommendation System Using Collaborative Filtering Based On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SVD is the best model in all three metrics: AUC, accuracy, and 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optimized SVD model gives an AUC of 0.74, an accuracy of 0.78, and a </a:t>
            </a:r>
            <a:r>
              <a:rPr lang="en-US" sz="24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precision of 0.64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Compared to baseline model: an AUC of 0.5, an accuracy of 0.63, and a </a:t>
            </a:r>
            <a:r>
              <a:rPr 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precision of 0.25</a:t>
            </a: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B38D8F-99FF-4B54-A524-CB61268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Direction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D1B829-DDCA-4A04-BD16-7E9D7BE16BE2}"/>
              </a:ext>
            </a:extLst>
          </p:cNvPr>
          <p:cNvSpPr txBox="1"/>
          <p:nvPr/>
        </p:nvSpPr>
        <p:spPr>
          <a:xfrm>
            <a:off x="677334" y="1758829"/>
            <a:ext cx="9196755" cy="390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Collaborative Filtering in general suffers from Cold Start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Solution: Develop Content-Based Recommendation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Require more features such as summary, genre, etc. in our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Combine content-based and collaborative-filtering to create a hybrid recommendation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7277CE1-CEE3-463F-B0A8-D3CAFD0F33C2}"/>
              </a:ext>
            </a:extLst>
          </p:cNvPr>
          <p:cNvSpPr/>
          <p:nvPr/>
        </p:nvSpPr>
        <p:spPr>
          <a:xfrm>
            <a:off x="1140499" y="2967335"/>
            <a:ext cx="830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 For Listening!</a:t>
            </a:r>
            <a:endParaRPr lang="vi-V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22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D56410-0C9A-4B7E-8905-DDA9EDF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Recommendation System?</a:t>
            </a:r>
            <a:endParaRPr lang="vi-VN" sz="60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C2E089A-3B74-4BB6-95FD-7400E288A431}"/>
              </a:ext>
            </a:extLst>
          </p:cNvPr>
          <p:cNvSpPr/>
          <p:nvPr/>
        </p:nvSpPr>
        <p:spPr>
          <a:xfrm>
            <a:off x="3158140" y="2322647"/>
            <a:ext cx="49589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Business</a:t>
            </a:r>
            <a:r>
              <a:rPr lang="vi-VN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Case</a:t>
            </a:r>
            <a:endParaRPr lang="vi-V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FFC1749-BB7B-4E2C-ACFE-3FE0ADE47FC1}"/>
              </a:ext>
            </a:extLst>
          </p:cNvPr>
          <p:cNvSpPr txBox="1"/>
          <p:nvPr/>
        </p:nvSpPr>
        <p:spPr>
          <a:xfrm>
            <a:off x="677334" y="3108026"/>
            <a:ext cx="9586118" cy="133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Increases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company's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short-term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revenue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but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also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supports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customer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satisfaction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In 2016,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Netflix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estimated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its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recommendation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worth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$1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billion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per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year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revenue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Netflix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even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held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competition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designing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recommendation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systems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with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grand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prize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of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$1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million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806C608-5F00-4A95-9EE2-393D4C6D82CD}"/>
              </a:ext>
            </a:extLst>
          </p:cNvPr>
          <p:cNvSpPr/>
          <p:nvPr/>
        </p:nvSpPr>
        <p:spPr>
          <a:xfrm>
            <a:off x="3158140" y="4465935"/>
            <a:ext cx="49589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Customer</a:t>
            </a:r>
            <a:endParaRPr lang="vi-V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6" name="Picture 2" descr="Netflix logo and symbol, meaning, history, PNG">
            <a:extLst>
              <a:ext uri="{FF2B5EF4-FFF2-40B4-BE49-F238E27FC236}">
                <a16:creationId xmlns:a16="http://schemas.microsoft.com/office/drawing/2014/main" id="{5AE95203-4BD4-438A-B85A-EDA4F043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267" y="5534434"/>
            <a:ext cx="1853118" cy="12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rands, Amazon, Logo, Amazon Backgrounds, Brand Amazon Logo | Amazon logo,  Free amazon products, ? logo">
            <a:extLst>
              <a:ext uri="{FF2B5EF4-FFF2-40B4-BE49-F238E27FC236}">
                <a16:creationId xmlns:a16="http://schemas.microsoft.com/office/drawing/2014/main" id="{4E70E4BA-1FE4-4C4E-8C20-4CF0FF5C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9" y="5485320"/>
            <a:ext cx="2480806" cy="13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teases new logo on Facebook and Twitter - The Verge">
            <a:extLst>
              <a:ext uri="{FF2B5EF4-FFF2-40B4-BE49-F238E27FC236}">
                <a16:creationId xmlns:a16="http://schemas.microsoft.com/office/drawing/2014/main" id="{7B4CF8EB-CEA2-425B-A3BA-61A03403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88" y="5601422"/>
            <a:ext cx="1652155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nes &amp;amp; Noble – Logos Download">
            <a:extLst>
              <a:ext uri="{FF2B5EF4-FFF2-40B4-BE49-F238E27FC236}">
                <a16:creationId xmlns:a16="http://schemas.microsoft.com/office/drawing/2014/main" id="{6D8811EE-184B-4BAB-B739-51F864BD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36" y="5619536"/>
            <a:ext cx="1163199" cy="10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1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D56410-0C9A-4B7E-8905-DDA9EDF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Recommendation System?</a:t>
            </a:r>
            <a:endParaRPr lang="vi-VN" sz="6000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D340DCF-5775-4DBE-A10C-2C7AEFDE6415}"/>
              </a:ext>
            </a:extLst>
          </p:cNvPr>
          <p:cNvSpPr/>
          <p:nvPr/>
        </p:nvSpPr>
        <p:spPr>
          <a:xfrm>
            <a:off x="677334" y="3059668"/>
            <a:ext cx="9137437" cy="280076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BUILD A RECOMMENDATION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SYSTEM ON BOOKS USING 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COLLABORATIVE FILTERING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BASED ON USERS</a:t>
            </a:r>
            <a:endParaRPr lang="vi-VN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C6CF2FD-002B-4831-A522-577452E20BB8}"/>
              </a:ext>
            </a:extLst>
          </p:cNvPr>
          <p:cNvSpPr/>
          <p:nvPr/>
        </p:nvSpPr>
        <p:spPr>
          <a:xfrm>
            <a:off x="6003634" y="213633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38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8CF5E5-7B54-4686-9FCB-64E2E6C5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Overview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ED6C4E-1F86-4048-88B3-425354ED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806" y="14371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Three datasets provided by Ruchi Bhatia on Kaggle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A0D0028-27EE-4E42-9E96-32DA32A934BE}"/>
              </a:ext>
            </a:extLst>
          </p:cNvPr>
          <p:cNvSpPr txBox="1"/>
          <p:nvPr/>
        </p:nvSpPr>
        <p:spPr>
          <a:xfrm>
            <a:off x="3120669" y="4927011"/>
            <a:ext cx="45447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BX-Book-Ratings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on ratings of books by readers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olumns: 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ISBN, User-ID, Book Ratings</a:t>
            </a:r>
            <a:endParaRPr lang="en-US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4F71954-5A4C-4D9C-8C32-2A3267E41FE0}"/>
              </a:ext>
            </a:extLst>
          </p:cNvPr>
          <p:cNvSpPr txBox="1"/>
          <p:nvPr/>
        </p:nvSpPr>
        <p:spPr>
          <a:xfrm>
            <a:off x="200404" y="1930400"/>
            <a:ext cx="435774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BX-Books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about the books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columns: ISBN, Book-Title, Book-Authors etc. 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vi-VN" sz="16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5C19D62-F945-41A1-AC52-575E468A0CFE}"/>
              </a:ext>
            </a:extLst>
          </p:cNvPr>
          <p:cNvSpPr txBox="1"/>
          <p:nvPr/>
        </p:nvSpPr>
        <p:spPr>
          <a:xfrm>
            <a:off x="6096000" y="2011634"/>
            <a:ext cx="39962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</a:t>
            </a:r>
            <a:r>
              <a:rPr lang="en-US" sz="3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about the users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columns: User-ID, Location, Age</a:t>
            </a:r>
            <a:endParaRPr lang="vi-VN" sz="1600" dirty="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27ECB6BA-79D0-41BA-9CEF-A307E6DEA403}"/>
              </a:ext>
            </a:extLst>
          </p:cNvPr>
          <p:cNvGrpSpPr/>
          <p:nvPr/>
        </p:nvGrpSpPr>
        <p:grpSpPr>
          <a:xfrm rot="653926">
            <a:off x="2945964" y="3765318"/>
            <a:ext cx="2217470" cy="763369"/>
            <a:chOff x="2971632" y="3436577"/>
            <a:chExt cx="2217470" cy="763369"/>
          </a:xfrm>
        </p:grpSpPr>
        <p:sp>
          <p:nvSpPr>
            <p:cNvPr id="8" name="Mũi tên: Phải 7">
              <a:extLst>
                <a:ext uri="{FF2B5EF4-FFF2-40B4-BE49-F238E27FC236}">
                  <a16:creationId xmlns:a16="http://schemas.microsoft.com/office/drawing/2014/main" id="{CF31F7AC-E2D4-4959-9E70-16BFBDB588C5}"/>
                </a:ext>
              </a:extLst>
            </p:cNvPr>
            <p:cNvSpPr/>
            <p:nvPr/>
          </p:nvSpPr>
          <p:spPr>
            <a:xfrm rot="1989396">
              <a:off x="2976972" y="3436577"/>
              <a:ext cx="2212130" cy="763369"/>
            </a:xfrm>
            <a:prstGeom prst="rightArrow">
              <a:avLst>
                <a:gd name="adj1" fmla="val 43267"/>
                <a:gd name="adj2" fmla="val 635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47DE84DB-2C89-4AE1-97F1-298A04AE3B75}"/>
                </a:ext>
              </a:extLst>
            </p:cNvPr>
            <p:cNvSpPr txBox="1"/>
            <p:nvPr/>
          </p:nvSpPr>
          <p:spPr>
            <a:xfrm rot="2058310">
              <a:off x="2971632" y="3510650"/>
              <a:ext cx="192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Merge using ISBN</a:t>
              </a:r>
              <a:endParaRPr lang="vi-VN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EA04A26-BC1E-4FCD-88F9-D22CA20E7690}"/>
              </a:ext>
            </a:extLst>
          </p:cNvPr>
          <p:cNvGrpSpPr/>
          <p:nvPr/>
        </p:nvGrpSpPr>
        <p:grpSpPr>
          <a:xfrm rot="21189527">
            <a:off x="5419396" y="3770574"/>
            <a:ext cx="2300104" cy="763369"/>
            <a:chOff x="5360103" y="3744230"/>
            <a:chExt cx="2300104" cy="763369"/>
          </a:xfrm>
        </p:grpSpPr>
        <p:sp>
          <p:nvSpPr>
            <p:cNvPr id="11" name="Mũi tên: Phải 10">
              <a:extLst>
                <a:ext uri="{FF2B5EF4-FFF2-40B4-BE49-F238E27FC236}">
                  <a16:creationId xmlns:a16="http://schemas.microsoft.com/office/drawing/2014/main" id="{824145AD-7418-48F7-B43D-12D98DA9FAD5}"/>
                </a:ext>
              </a:extLst>
            </p:cNvPr>
            <p:cNvSpPr/>
            <p:nvPr/>
          </p:nvSpPr>
          <p:spPr>
            <a:xfrm rot="8875525">
              <a:off x="5360103" y="3744230"/>
              <a:ext cx="2212130" cy="763369"/>
            </a:xfrm>
            <a:prstGeom prst="rightArrow">
              <a:avLst>
                <a:gd name="adj1" fmla="val 45428"/>
                <a:gd name="adj2" fmla="val 635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2AAA242-DAAB-452D-85DF-E194CC6C7373}"/>
                </a:ext>
              </a:extLst>
            </p:cNvPr>
            <p:cNvSpPr txBox="1"/>
            <p:nvPr/>
          </p:nvSpPr>
          <p:spPr>
            <a:xfrm rot="19703014">
              <a:off x="5439727" y="3917945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Merge using User-ID</a:t>
              </a:r>
              <a:endParaRPr lang="vi-VN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48B279-70D4-431A-9043-7163812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Wrangling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3F7AE1-8A04-4029-8D42-F28722C8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Remove columns/rows with excessive amount of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Drop redundant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Merge books that were republished by different publishers into one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Refill missing or wrong user “Age” using distribution of remained data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We go from 1.1 mil ratings to 900,000 ratings</a:t>
            </a:r>
          </a:p>
          <a:p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9406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E604A-7833-4BB6-A84D-015AFBAD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Metric For The System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5038696-AEB8-486A-B0E9-CE4759B0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9606"/>
            <a:ext cx="5523809" cy="359365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7A5BE33-7E07-4EE9-9053-D5ADA5A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63" y="2199606"/>
            <a:ext cx="5522595" cy="35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B17FC2-A264-49AB-9E43-979D49BA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Ratings By A User Percentage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1B329C-7A30-4261-B563-C807A3CB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79CFAE-B40B-4FE7-85EE-6CBC44BD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374775"/>
            <a:ext cx="5483860" cy="5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31EF6F-1BEC-4E97-81F8-3D174B50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26884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Ratings For A Book Percentage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44E569-99C5-4E56-B27D-3AF0C2F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06/01/2022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361D0D6-830B-40E5-863F-CAEE0C07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71" y="1373505"/>
            <a:ext cx="5483860" cy="54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A02156-CA34-43F6-8E21-AE6E801D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Collaborative Filtering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6E939-BAFC-4CAE-83A0-FEACED16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1675620"/>
            <a:ext cx="8596668" cy="457278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User-based collaborative filter is built on the idea that users with the same interests in the past also tend to buy and like similar items in the future.</a:t>
            </a:r>
          </a:p>
          <a:p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Creating a Rating Matrix</a:t>
            </a:r>
          </a:p>
        </p:txBody>
      </p:sp>
      <p:pic>
        <p:nvPicPr>
          <p:cNvPr id="4" name="Hình ảnh 3" descr="Ảnh có chứa bàn&#10;&#10;Mô tả được tạo tự động">
            <a:extLst>
              <a:ext uri="{FF2B5EF4-FFF2-40B4-BE49-F238E27FC236}">
                <a16:creationId xmlns:a16="http://schemas.microsoft.com/office/drawing/2014/main" id="{ECEDE88E-CB65-4C40-BA1F-2ACE3659A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6" y="3207327"/>
            <a:ext cx="11475433" cy="27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hương diện">
  <a:themeElements>
    <a:clrScheme name="Phương diệ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hương diệ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ương diệ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426</Words>
  <Application>Microsoft Office PowerPoint</Application>
  <PresentationFormat>Màn hình rộng</PresentationFormat>
  <Paragraphs>86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Amasis MT Pro Medium</vt:lpstr>
      <vt:lpstr>Arial</vt:lpstr>
      <vt:lpstr>Calibri</vt:lpstr>
      <vt:lpstr>Georgia</vt:lpstr>
      <vt:lpstr>Tahoma</vt:lpstr>
      <vt:lpstr>Trebuchet MS</vt:lpstr>
      <vt:lpstr>Wingdings 3</vt:lpstr>
      <vt:lpstr>Phương diện</vt:lpstr>
      <vt:lpstr>Book Recommendation System</vt:lpstr>
      <vt:lpstr>Why Recommendation System?</vt:lpstr>
      <vt:lpstr>Why Recommendation System?</vt:lpstr>
      <vt:lpstr>Data Overview</vt:lpstr>
      <vt:lpstr>Data Wrangling</vt:lpstr>
      <vt:lpstr>Metric For The System</vt:lpstr>
      <vt:lpstr>Number of Ratings By A User Percentage</vt:lpstr>
      <vt:lpstr>Number of Ratings For A Book Percentage</vt:lpstr>
      <vt:lpstr>Collaborative Filtering</vt:lpstr>
      <vt:lpstr>Collaborative Filtering</vt:lpstr>
      <vt:lpstr>Model Selection</vt:lpstr>
      <vt:lpstr>Model Performance</vt:lpstr>
      <vt:lpstr>SVD Optimization</vt:lpstr>
      <vt:lpstr>Conclusion</vt:lpstr>
      <vt:lpstr>Future Direction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Minh Nguyen</dc:creator>
  <cp:lastModifiedBy>Minh Nguyen</cp:lastModifiedBy>
  <cp:revision>18</cp:revision>
  <dcterms:created xsi:type="dcterms:W3CDTF">2021-12-31T01:38:11Z</dcterms:created>
  <dcterms:modified xsi:type="dcterms:W3CDTF">2022-01-06T14:08:16Z</dcterms:modified>
</cp:coreProperties>
</file>