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61" r:id="rId3"/>
    <p:sldId id="286" r:id="rId4"/>
    <p:sldId id="260" r:id="rId5"/>
    <p:sldId id="281" r:id="rId6"/>
    <p:sldId id="272" r:id="rId7"/>
    <p:sldId id="264" r:id="rId8"/>
    <p:sldId id="265" r:id="rId9"/>
    <p:sldId id="275" r:id="rId10"/>
    <p:sldId id="276" r:id="rId11"/>
    <p:sldId id="266" r:id="rId12"/>
    <p:sldId id="278" r:id="rId13"/>
    <p:sldId id="279" r:id="rId14"/>
    <p:sldId id="268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82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5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84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2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9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5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8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6105A-E8BB-440B-ACED-09DCF8A1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189" r="1" b="9254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B183308-2211-4FF6-AC31-DBDD10BB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spot helpful reviews?</a:t>
            </a:r>
            <a:endParaRPr lang="vi-VN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BC9A76A-CBE4-47B2-B83C-DE6919297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Michael Nguyen</a:t>
            </a:r>
            <a:endParaRPr lang="vi-V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0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735" y="676876"/>
            <a:ext cx="9422476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TF-IDF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03210E2-77D0-40AE-AD0E-6609E0423E1C}"/>
              </a:ext>
            </a:extLst>
          </p:cNvPr>
          <p:cNvSpPr txBox="1"/>
          <p:nvPr/>
        </p:nvSpPr>
        <p:spPr>
          <a:xfrm>
            <a:off x="2709325" y="1499836"/>
            <a:ext cx="8593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ectorize the texts to feed to 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One popular method is Term Frequency – Inverted Document Frequency (TF-IDF)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ll reviews will be represented by a giant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Each row corresponds to a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ach column corresponds to a token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Values are calculated according to:</a:t>
            </a: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</a:p>
          <a:p>
            <a:pPr lvl="2"/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TF-IDF = TF log</a:t>
            </a:r>
            <a:r>
              <a:rPr lang="en-US" sz="1800" baseline="-25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(N/DF)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TF of a token is the frequency it appears in a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 is the number of reviews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DF is the number of reviews with the token under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 common or rare tokens across all the reviews will not contribute too much to our models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78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281F523E-F81F-47ED-A633-C79D1A7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  <a:endParaRPr lang="vi-VN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B1D6A43-E657-4A38-9138-257AFA6D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99" y="1329776"/>
            <a:ext cx="7483128" cy="53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7446B36F-222D-487E-BED1-A040E937D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1927107"/>
            <a:ext cx="4926984" cy="3504762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2B5F5F3-3B41-4CBF-B8CC-3E9053107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12" y="1905000"/>
            <a:ext cx="4926984" cy="3504762"/>
          </a:xfrm>
          <a:prstGeom prst="rect">
            <a:avLst/>
          </a:prstGeom>
        </p:spPr>
      </p:pic>
      <p:sp>
        <p:nvSpPr>
          <p:cNvPr id="4" name="Tiêu đề 3">
            <a:extLst>
              <a:ext uri="{FF2B5EF4-FFF2-40B4-BE49-F238E27FC236}">
                <a16:creationId xmlns:a16="http://schemas.microsoft.com/office/drawing/2014/main" id="{281F523E-F81F-47ED-A633-C79D1A7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Trial Set</a:t>
            </a:r>
            <a:endParaRPr lang="vi-VN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19106CC-5D6D-49D9-9438-A99C487EA77D}"/>
              </a:ext>
            </a:extLst>
          </p:cNvPr>
          <p:cNvSpPr txBox="1"/>
          <p:nvPr/>
        </p:nvSpPr>
        <p:spPr>
          <a:xfrm>
            <a:off x="2592925" y="573578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27D9188-DEA5-4CED-A673-EA7193D91F4E}"/>
              </a:ext>
            </a:extLst>
          </p:cNvPr>
          <p:cNvSpPr txBox="1"/>
          <p:nvPr/>
        </p:nvSpPr>
        <p:spPr>
          <a:xfrm>
            <a:off x="8647361" y="573578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172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281F523E-F81F-47ED-A633-C79D1A7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Selection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DB8EB95-A887-46C7-861D-304458D804C6}"/>
              </a:ext>
            </a:extLst>
          </p:cNvPr>
          <p:cNvSpPr txBox="1"/>
          <p:nvPr/>
        </p:nvSpPr>
        <p:spPr>
          <a:xfrm>
            <a:off x="6898412" y="1953921"/>
            <a:ext cx="513794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Tokens: Unigram vs. Bigram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Resampling or Not</a:t>
            </a:r>
          </a:p>
          <a:p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1DA830C-CAF2-40F9-A3EE-3DA281B813FD}"/>
              </a:ext>
            </a:extLst>
          </p:cNvPr>
          <p:cNvSpPr txBox="1"/>
          <p:nvPr/>
        </p:nvSpPr>
        <p:spPr>
          <a:xfrm>
            <a:off x="891220" y="1923143"/>
            <a:ext cx="5630067" cy="38164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Model: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Dummy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 Boots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 Analysis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739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7F8D47EA-8544-4BF6-8F84-90EED55A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891" y="460077"/>
            <a:ext cx="12593782" cy="6296889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22" y="-257929"/>
            <a:ext cx="9253951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Model Comparisons According to Accuracy</a:t>
            </a:r>
          </a:p>
        </p:txBody>
      </p:sp>
    </p:spTree>
    <p:extLst>
      <p:ext uri="{BB962C8B-B14F-4D97-AF65-F5344CB8AC3E}">
        <p14:creationId xmlns:p14="http://schemas.microsoft.com/office/powerpoint/2010/main" val="313809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5">
            <a:extLst>
              <a:ext uri="{FF2B5EF4-FFF2-40B4-BE49-F238E27FC236}">
                <a16:creationId xmlns:a16="http://schemas.microsoft.com/office/drawing/2014/main" id="{179FC6DD-1F2B-4DB0-81BE-F05F5F558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382" y="685493"/>
            <a:ext cx="12718473" cy="6359238"/>
          </a:xfr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90" y="-244075"/>
            <a:ext cx="9253951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Model Comparisons According to F1 Score</a:t>
            </a:r>
          </a:p>
        </p:txBody>
      </p:sp>
    </p:spTree>
    <p:extLst>
      <p:ext uri="{BB962C8B-B14F-4D97-AF65-F5344CB8AC3E}">
        <p14:creationId xmlns:p14="http://schemas.microsoft.com/office/powerpoint/2010/main" val="29516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645" y="487680"/>
            <a:ext cx="806430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Conclusion and Future Direction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4C88E27-9B6D-4EDD-B455-BDBDDDDE8FA2}"/>
              </a:ext>
            </a:extLst>
          </p:cNvPr>
          <p:cNvSpPr txBox="1"/>
          <p:nvPr/>
        </p:nvSpPr>
        <p:spPr>
          <a:xfrm>
            <a:off x="2551900" y="1803793"/>
            <a:ext cx="9196755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Relatively simple model with 0.75 accuracy or 0.5 f1 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Choosing a model based on its accuracy or f1 score is not straightforward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Coordinate with marketing to understand impact of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More features in our model such as prices of product, how popular it is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More complicated model such as recurrent neural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09" y="731519"/>
            <a:ext cx="7094092" cy="124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Review?</a:t>
            </a: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B7CF47E-5D05-4FA9-9B1D-489ADEC5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554" y="731519"/>
            <a:ext cx="1665260" cy="166526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8E62718-2DF7-48B5-AED7-3C36EE35D915}"/>
              </a:ext>
            </a:extLst>
          </p:cNvPr>
          <p:cNvSpPr txBox="1"/>
          <p:nvPr/>
        </p:nvSpPr>
        <p:spPr>
          <a:xfrm>
            <a:off x="1965279" y="2566055"/>
            <a:ext cx="95861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ore than 90% of customers read reviews before making a purchase based on data from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FanandFuel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eople tend to buy a product with reviews 270% more than those without based on a research from Northwestern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Help both customers and businesses in long term by establishing trust</a:t>
            </a:r>
            <a:r>
              <a:rPr lang="en-US" sz="1600" dirty="0"/>
              <a:t> </a:t>
            </a:r>
            <a:br>
              <a:rPr lang="en-US" sz="1600" dirty="0"/>
            </a:br>
            <a:endParaRPr lang="vi-VN" sz="1600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0CC09C7-CD5E-4D87-9FB9-437813FEB215}"/>
              </a:ext>
            </a:extLst>
          </p:cNvPr>
          <p:cNvSpPr/>
          <p:nvPr/>
        </p:nvSpPr>
        <p:spPr>
          <a:xfrm>
            <a:off x="4498166" y="2086715"/>
            <a:ext cx="32239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</a:t>
            </a:r>
            <a:r>
              <a:rPr lang="vi-V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</a:t>
            </a:r>
            <a:endParaRPr lang="vi-V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950D239-6982-4777-852A-5D6AB75626BB}"/>
              </a:ext>
            </a:extLst>
          </p:cNvPr>
          <p:cNvSpPr txBox="1"/>
          <p:nvPr/>
        </p:nvSpPr>
        <p:spPr>
          <a:xfrm>
            <a:off x="3676178" y="4174970"/>
            <a:ext cx="7296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F1111"/>
                </a:solidFill>
                <a:effectLst/>
                <a:latin typeface="Georgia" panose="02040502050405020303" pitchFamily="18" charset="0"/>
              </a:rPr>
              <a:t>HP 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Georgia" panose="02040502050405020303" pitchFamily="18" charset="0"/>
              </a:rPr>
              <a:t>DeskJet</a:t>
            </a:r>
            <a:r>
              <a:rPr lang="en-US" b="0" i="0" dirty="0">
                <a:solidFill>
                  <a:srgbClr val="0F1111"/>
                </a:solidFill>
                <a:effectLst/>
                <a:latin typeface="Georgia" panose="02040502050405020303" pitchFamily="18" charset="0"/>
              </a:rPr>
              <a:t> 4155e All-in-One Wireless Color Printer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B1A6E38-9331-409B-AEA8-E48C9E8359D4}"/>
              </a:ext>
            </a:extLst>
          </p:cNvPr>
          <p:cNvSpPr/>
          <p:nvPr/>
        </p:nvSpPr>
        <p:spPr>
          <a:xfrm>
            <a:off x="3676178" y="3491059"/>
            <a:ext cx="52648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  <a:r>
              <a:rPr lang="vi-V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Review</a:t>
            </a:r>
            <a:r>
              <a:rPr lang="vi-V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r>
              <a:rPr lang="vi-V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Bad</a:t>
            </a:r>
            <a:r>
              <a:rPr lang="vi-V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Review</a:t>
            </a:r>
            <a:endParaRPr lang="vi-V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B5E3BCD4-9EF1-4B3F-AEA7-6CA640F7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234" y="4742573"/>
            <a:ext cx="3315163" cy="828791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CB9F6656-35AA-45A5-B438-ED723B9B5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03" y="4666758"/>
            <a:ext cx="643027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09" y="731519"/>
            <a:ext cx="7094092" cy="124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Review?</a:t>
            </a: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B7CF47E-5D05-4FA9-9B1D-489ADEC5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554" y="731519"/>
            <a:ext cx="1665260" cy="1665260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4555EA5E-691B-4060-AE15-CB50CA9ED934}"/>
              </a:ext>
            </a:extLst>
          </p:cNvPr>
          <p:cNvSpPr/>
          <p:nvPr/>
        </p:nvSpPr>
        <p:spPr>
          <a:xfrm>
            <a:off x="339852" y="2797537"/>
            <a:ext cx="11852148" cy="258532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helpful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review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Amazon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43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991" y="474345"/>
            <a:ext cx="8631381" cy="16459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Data Overview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0710585-F0C2-47A9-BB69-C82DC36C50F5}"/>
              </a:ext>
            </a:extLst>
          </p:cNvPr>
          <p:cNvSpPr txBox="1"/>
          <p:nvPr/>
        </p:nvSpPr>
        <p:spPr>
          <a:xfrm>
            <a:off x="3034145" y="2858153"/>
            <a:ext cx="78555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 from Amazon with over 2 million reviews for office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Notable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customer_id</a:t>
            </a:r>
            <a:r>
              <a:rPr lang="vi-VN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unique id of the customer</a:t>
            </a:r>
            <a:endParaRPr lang="vi-VN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review_id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unique id of the review</a:t>
            </a:r>
            <a:endParaRPr lang="vi-VN" dirty="0">
              <a:solidFill>
                <a:srgbClr val="000000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product_id</a:t>
            </a:r>
            <a:r>
              <a:rPr lang="vi-V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unique id of the product</a:t>
            </a:r>
            <a:endParaRPr lang="vi-VN" sz="18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review_body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body text of the review</a:t>
            </a:r>
            <a:endParaRPr lang="vi-VN" dirty="0">
              <a:solidFill>
                <a:srgbClr val="000000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star_rating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rating of the review that ranges from 1 to 5</a:t>
            </a:r>
            <a:endParaRPr lang="vi-VN" sz="18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total_votes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total votes on the review</a:t>
            </a:r>
            <a:endParaRPr lang="vi-VN" dirty="0">
              <a:solidFill>
                <a:srgbClr val="000000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helpful_votes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number of helpful votes on the review</a:t>
            </a:r>
            <a:endParaRPr lang="vi-VN" sz="18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verified_purchase</a:t>
            </a:r>
            <a:r>
              <a:rPr lang="vi-VN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 marker that verify whether a reviewer actually purchase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26" name="Picture 2" descr="Brands, Amazon, Logo, Amazon Backgrounds, Brand Amazon Logo | Amazon logo,  Free amazon products, ? logo">
            <a:extLst>
              <a:ext uri="{FF2B5EF4-FFF2-40B4-BE49-F238E27FC236}">
                <a16:creationId xmlns:a16="http://schemas.microsoft.com/office/drawing/2014/main" id="{3F1FE0B9-F8C3-4EFA-8C34-501E56AC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62" y="203868"/>
            <a:ext cx="3044940" cy="17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44" y="639446"/>
            <a:ext cx="8631381" cy="16459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Data Wrangling</a:t>
            </a:r>
          </a:p>
        </p:txBody>
      </p:sp>
      <p:pic>
        <p:nvPicPr>
          <p:cNvPr id="1026" name="Picture 2" descr="Brands, Amazon, Logo, Amazon Backgrounds, Brand Amazon Logo | Amazon logo,  Free amazon products, ? logo">
            <a:extLst>
              <a:ext uri="{FF2B5EF4-FFF2-40B4-BE49-F238E27FC236}">
                <a16:creationId xmlns:a16="http://schemas.microsoft.com/office/drawing/2014/main" id="{3F1FE0B9-F8C3-4EFA-8C34-501E56AC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04" y="313898"/>
            <a:ext cx="3044940" cy="17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0EAAAC7-8F34-4DBD-9398-B5AF05D6C28D}"/>
              </a:ext>
            </a:extLst>
          </p:cNvPr>
          <p:cNvSpPr txBox="1"/>
          <p:nvPr/>
        </p:nvSpPr>
        <p:spPr>
          <a:xfrm>
            <a:off x="3020497" y="2802234"/>
            <a:ext cx="78555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Remove columns/rows with excessive amount of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Drop redundant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Only consider purchases that are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Create new column for review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We go from 2.6 mil reviews to 2.2 mil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2" y="744938"/>
            <a:ext cx="9407235" cy="10341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Metric Identification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AE057FC-D810-4AF2-8A97-0F0090AF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54" y="2376760"/>
            <a:ext cx="5219271" cy="3483864"/>
          </a:xfrm>
          <a:prstGeom prst="rect">
            <a:avLst/>
          </a:prstGeom>
        </p:spPr>
      </p:pic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2F37AFB-24E4-41BA-A724-02D62FE56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1" y="2585241"/>
            <a:ext cx="5523082" cy="3066903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24478389-3FF0-4202-8BAF-AACCA15D4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864" y="5981970"/>
            <a:ext cx="5344271" cy="47631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D23178F-42B4-4707-A032-B9D6DCDC112D}"/>
              </a:ext>
            </a:extLst>
          </p:cNvPr>
          <p:cNvSpPr txBox="1"/>
          <p:nvPr/>
        </p:nvSpPr>
        <p:spPr>
          <a:xfrm>
            <a:off x="2641081" y="2035597"/>
            <a:ext cx="6199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Possible Metric: </a:t>
            </a: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helpful_votes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71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742" y="489840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Features Correlation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8A227EB-8600-48F7-A5B1-91C71F6EC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89" y="795588"/>
            <a:ext cx="6904796" cy="6062412"/>
          </a:xfrm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E03676B-A1EA-43A1-8F04-62A7C9996C4A}"/>
              </a:ext>
            </a:extLst>
          </p:cNvPr>
          <p:cNvSpPr/>
          <p:nvPr/>
        </p:nvSpPr>
        <p:spPr>
          <a:xfrm>
            <a:off x="4678988" y="2452255"/>
            <a:ext cx="6640175" cy="5818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FC74C96-9B33-4D0E-9038-1DDF21C69546}"/>
              </a:ext>
            </a:extLst>
          </p:cNvPr>
          <p:cNvSpPr txBox="1"/>
          <p:nvPr/>
        </p:nvSpPr>
        <p:spPr>
          <a:xfrm>
            <a:off x="1260764" y="1659179"/>
            <a:ext cx="3153602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"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helpful_votes_ratio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" does correlate strongest with the "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review_length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There's little correlation for the "</a:t>
            </a:r>
            <a:r>
              <a:rPr lang="en-US" sz="20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helpful_votes_ratio</a:t>
            </a:r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" to features such as the products and the identity of the customers giving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8579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71" y="1092512"/>
            <a:ext cx="5226629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/>
              <a:t>helpful_votes_ratio</a:t>
            </a:r>
            <a:r>
              <a:rPr lang="en-US" sz="4000" dirty="0"/>
              <a:t> vs. </a:t>
            </a:r>
            <a:r>
              <a:rPr lang="en-US" sz="4000" dirty="0" err="1"/>
              <a:t>review_length</a:t>
            </a:r>
            <a:endParaRPr lang="en-US" sz="4000" dirty="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7F606A2-4427-4796-A9EB-D6042B37F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2" y="776511"/>
            <a:ext cx="6132019" cy="6046853"/>
          </a:xfr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3A777EA-AF15-4E98-A616-814084B3A825}"/>
              </a:ext>
            </a:extLst>
          </p:cNvPr>
          <p:cNvSpPr txBox="1"/>
          <p:nvPr/>
        </p:nvSpPr>
        <p:spPr>
          <a:xfrm>
            <a:off x="1316183" y="2738432"/>
            <a:ext cx="3153602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that longer reviews tend to be more helpful than shorter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makes sense since short reviews such as: "It's a good product" or "I like it" do not contain much information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4014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2AA302-7F8F-4A22-801A-6DC9A5F6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735" y="676876"/>
            <a:ext cx="9422476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Cleaning Reviews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28DD1C8-79F8-4976-88CD-3DA4D012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70364"/>
            <a:ext cx="8915400" cy="473825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Tokenization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procedure of extracting words from a sentence.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ex: “This is my dog.” can be tokenized into:</a:t>
            </a:r>
          </a:p>
          <a:p>
            <a:pPr lvl="2"/>
            <a:r>
              <a:rPr lang="en-US" sz="18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Unigram: “this”, “is”, “my”, “dog”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Bigram: “this is”, “is my”, “my dog”</a:t>
            </a: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Remove </a:t>
            </a:r>
            <a:r>
              <a:rPr lang="en-US" sz="20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endParaRPr lang="en-US" sz="2000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are words that appear too common in most sentences. For example: “the,” “is,” “are”. Their frequent appearance will hinder our ability to extract essential features from the sentences. </a:t>
            </a:r>
          </a:p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Lemmatization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process of returning the base or dictionary form of a word known as lemma. For example, the term “kept” and “keeps” can be lemmatized into “keep.”</a:t>
            </a:r>
            <a:endParaRPr lang="en-US" sz="18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79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ó sợi">
  <a:themeElements>
    <a:clrScheme name="Bó sợi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ó sợi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ó sợi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1119</TotalTime>
  <Words>686</Words>
  <Application>Microsoft Office PowerPoint</Application>
  <PresentationFormat>Màn hình rộng</PresentationFormat>
  <Paragraphs>93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Georgia</vt:lpstr>
      <vt:lpstr>Tahoma</vt:lpstr>
      <vt:lpstr>Wingdings 3</vt:lpstr>
      <vt:lpstr>Bó sợi</vt:lpstr>
      <vt:lpstr>How to spot helpful reviews?</vt:lpstr>
      <vt:lpstr>Why Review?</vt:lpstr>
      <vt:lpstr>Why Review?</vt:lpstr>
      <vt:lpstr>Data Overview</vt:lpstr>
      <vt:lpstr>Data Wrangling</vt:lpstr>
      <vt:lpstr>Metric Identification</vt:lpstr>
      <vt:lpstr>Features Correlation</vt:lpstr>
      <vt:lpstr>helpful_votes_ratio vs. review_length</vt:lpstr>
      <vt:lpstr>Cleaning Reviews</vt:lpstr>
      <vt:lpstr>TF-IDF</vt:lpstr>
      <vt:lpstr>Data Preprocessing</vt:lpstr>
      <vt:lpstr>Resampling Trial Set</vt:lpstr>
      <vt:lpstr>Model Selection</vt:lpstr>
      <vt:lpstr>Model Comparisons According to Accuracy</vt:lpstr>
      <vt:lpstr>Model Comparisons According to F1 Score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spot helpful reviews?</dc:title>
  <dc:creator>Minh Nguyen</dc:creator>
  <cp:lastModifiedBy>Minh Nguyen</cp:lastModifiedBy>
  <cp:revision>19</cp:revision>
  <dcterms:created xsi:type="dcterms:W3CDTF">2021-11-29T03:34:19Z</dcterms:created>
  <dcterms:modified xsi:type="dcterms:W3CDTF">2022-01-06T13:31:00Z</dcterms:modified>
</cp:coreProperties>
</file>