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</p:sldIdLst>
  <p:sldSz cy="5143500" cx="9144000"/>
  <p:notesSz cx="6858000" cy="9144000"/>
  <p:embeddedFontLst>
    <p:embeddedFont>
      <p:font typeface="Raleway"/>
      <p:regular r:id="rId67"/>
      <p:bold r:id="rId68"/>
      <p:italic r:id="rId69"/>
      <p:boldItalic r:id="rId70"/>
    </p:embeddedFont>
    <p:embeddedFont>
      <p:font typeface="Lato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21F3E2-014B-4FCC-8288-84F3E2D765B6}">
  <a:tblStyle styleId="{AF21F3E2-014B-4FCC-8288-84F3E2D765B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DBC261A-1D29-45F0-9AB3-61BFBD8AF68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Lato-italic.fntdata"/><Relationship Id="rId72" Type="http://schemas.openxmlformats.org/officeDocument/2006/relationships/font" Target="fonts/Lato-bold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74" Type="http://schemas.openxmlformats.org/officeDocument/2006/relationships/font" Target="fonts/Lato-bold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Lato-regular.fntdata"/><Relationship Id="rId70" Type="http://schemas.openxmlformats.org/officeDocument/2006/relationships/font" Target="fonts/Raleway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Raleway-bold.fntdata"/><Relationship Id="rId23" Type="http://schemas.openxmlformats.org/officeDocument/2006/relationships/slide" Target="slides/slide17.xml"/><Relationship Id="rId67" Type="http://schemas.openxmlformats.org/officeDocument/2006/relationships/font" Target="fonts/Raleway-regular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aleway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b2f04156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b2f04156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a58b91a55_0_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a58b91a55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a58b91a55_0_7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6a58b91a55_0_7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6b2f0415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6b2f0415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a58b91a55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6a58b91a55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b2f04156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6b2f04156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a58b91a55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a58b91a55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b2f041568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b2f041568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a58b91a55_0_5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a58b91a55_0_5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6b2f04156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6b2f04156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6a58b91a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6a58b91a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b2f04156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b2f04156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a58b91a55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a58b91a55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6b2f04156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6b2f04156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6a58b91a55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6a58b91a55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6a58b91a55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6a58b91a55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Some outliers were found, but in this case that is okay since the focus is on those students with failing grades. 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a58b91a55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a58b91a55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6a58b91a55_0_6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6a58b91a55_0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6a58b91a55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6a58b91a55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6b2f04156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6b2f04156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a58b91a55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a58b91a55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a58b91a55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a58b91a5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6b2f04156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6b2f04156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6a58b91a55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6a58b91a55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6b2f04156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6b2f04156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6a58b91a55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6a58b91a55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When communicating with a broad range of audiences, it is best to capture everything in a presentation. Projects two, three, and four all required to communicate findings in presentation format. Presentations want to be understandable by all. This means taking data scientific findings and presenting them in a way different backgrounds understand. Visualizations are often a universal form of communication.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6b2f0415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6b2f0415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6a58b91a55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6a58b91a55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6b2f04156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6b2f04156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6b2f041568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6b2f041568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6a58b91a55_0_5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26a58b91a55_0_5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a58b91a55_0_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6a58b91a55_0_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b2f0415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b2f041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6a58b91a55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6a58b91a55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6b2f041568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6b2f041568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6a58b91a55_0_5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6a58b91a55_0_5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When communicating with a broad range of audiences, it is best to capture everything in a presentation. Projects two, three, and four all required to communicate findings in presentation format. Presentations want to be understandable by all. This means taking data scientific findings and presenting them in a way different backgrounds understand. Visualizations are often a universal form of communication.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26b2f04156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26b2f04156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6a58b91a55_0_5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6a58b91a55_0_5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6b2f04156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6b2f04156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6b2f04156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6b2f04156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b2f041568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26b2f04156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6b2f04156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6b2f04156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26b2f04156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26b2f04156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a58b91a55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a58b91a5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b2f04156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6b2f04156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b2f04156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6b2f04156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6b2f041568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6b2f041568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6b2f041568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6b2f041568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When communicating with a broad range of audiences, it is best to capture everything in a presentation. Projects two, three, and four all required to communicate findings in presentation format. Presentations want to be understandable by all. This means taking data scientific findings and presenting them in a way different backgrounds understand. Visualizations are often a universal form of communication.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6b2f04156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6b2f04156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6b2f041568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6b2f041568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6b2f041568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6b2f041568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6a58b91a55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6a58b91a55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a58b91a55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a58b91a55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a58b91a55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a58b91a55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b2f04156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b2f04156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6a58b91a55_0_5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6a58b91a55_0_5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a58b91a55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a58b91a55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a58b91a55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a58b91a55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6a58b91a55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6a58b91a55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Relationship Id="rId4" Type="http://schemas.openxmlformats.org/officeDocument/2006/relationships/image" Target="../media/image26.png"/><Relationship Id="rId5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8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4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Syracuse University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Portfolio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800">
                <a:solidFill>
                  <a:schemeClr val="accent5"/>
                </a:solidFill>
              </a:rPr>
              <a:t>Mackenzie Houser</a:t>
            </a:r>
            <a:endParaRPr sz="1800"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solidFill>
                  <a:schemeClr val="accent5"/>
                </a:solidFill>
              </a:rPr>
              <a:t>M.S. Applied Data Science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>
                <a:solidFill>
                  <a:schemeClr val="accent5"/>
                </a:solidFill>
              </a:rPr>
              <a:t>March 2024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375" y="1524962"/>
            <a:ext cx="2100575" cy="209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Exploration Continued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650" y="2571750"/>
            <a:ext cx="2850489" cy="196962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325" y="1342700"/>
            <a:ext cx="4214975" cy="319867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450" y="1318650"/>
            <a:ext cx="4819650" cy="35433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729450" y="2078875"/>
            <a:ext cx="7688700" cy="4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450" y="1318650"/>
            <a:ext cx="4819650" cy="35433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348975"/>
            <a:ext cx="3284700" cy="26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Recommended salary for the Syracuse football coach?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Formula:</a:t>
            </a:r>
            <a:r>
              <a:rPr lang="en">
                <a:highlight>
                  <a:srgbClr val="FCE5CD"/>
                </a:highlight>
              </a:rPr>
              <a:t>  </a:t>
            </a:r>
            <a:endParaRPr>
              <a:highlight>
                <a:srgbClr val="FCE5CD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CE5CD"/>
                </a:highlight>
              </a:rPr>
              <a:t>-8.888e+06 + 0.0151*(8.292182e+07) - 2.579e+04*(63) - 2.809e+04*(87) + 1.577e+05*(73.333333) + 5.47e+04*(49)</a:t>
            </a:r>
            <a:endParaRPr>
              <a:highlight>
                <a:srgbClr val="FCE5CD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Answer: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FCE5CD"/>
                </a:highlight>
              </a:rPr>
              <a:t>$2,540,486.096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9292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4474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Three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729450" y="2078875"/>
            <a:ext cx="3216300" cy="27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&amp; Predictive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450" y="1318650"/>
            <a:ext cx="4819650" cy="35433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75" y="2392686"/>
            <a:ext cx="3860175" cy="2469289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9292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4588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93132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Four 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29450" y="2078875"/>
            <a:ext cx="7688700" cy="27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Science Life </a:t>
            </a:r>
            <a:r>
              <a:rPr lang="en"/>
              <a:t>Cycle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 Insights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Visualizations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Handling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Extensive </a:t>
            </a:r>
            <a:r>
              <a:rPr lang="en"/>
              <a:t>Libraries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Database Access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Slow Speed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Weak Memory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5" name="Google Shape;205;p29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9292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4131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9541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4723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Six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Ethics CFB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Bias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Fairness</a:t>
            </a:r>
            <a:endParaRPr sz="2000"/>
          </a:p>
          <a:p>
            <a:pPr indent="-3460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Politics</a:t>
            </a:r>
            <a:endParaRPr sz="2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222" name="Google Shape;22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19292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4245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9198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4380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9104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Learning Goals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3850"/>
            <a:ext cx="7688700" cy="32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Collect, store, and access data by identifying and leveraging applicable technologies.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Create actionable insight across a range of contexts using data and the full data science life cycle.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Apply visualization and predictive models to help generate actionable insight.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Use programming languages such as R and Python to support the generation of actionable insight.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Communicate</a:t>
            </a:r>
            <a:r>
              <a:rPr lang="en" sz="1600">
                <a:solidFill>
                  <a:schemeClr val="accent5"/>
                </a:solidFill>
              </a:rPr>
              <a:t> insights gained via visualization and analytics to a broad range of audiences.</a:t>
            </a:r>
            <a:endParaRPr sz="1600">
              <a:solidFill>
                <a:schemeClr val="accent5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AutoNum type="arabicPeriod"/>
            </a:pPr>
            <a:r>
              <a:rPr lang="en" sz="1600">
                <a:solidFill>
                  <a:schemeClr val="accent5"/>
                </a:solidFill>
              </a:rPr>
              <a:t>Apply ethics in the development, use and evaluation of data and predictive models.</a:t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32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Two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38" name="Google Shape;23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Collect: Kaggle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Store: PC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Access: Read into R-Studio RMD using read.csv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9" name="Google Shape;239;p33"/>
          <p:cNvPicPr preferRelativeResize="0"/>
          <p:nvPr/>
        </p:nvPicPr>
        <p:blipFill rotWithShape="1">
          <a:blip r:embed="rId3">
            <a:alphaModFix/>
          </a:blip>
          <a:srcRect b="0" l="0" r="24012" t="23271"/>
          <a:stretch/>
        </p:blipFill>
        <p:spPr>
          <a:xfrm>
            <a:off x="729450" y="3433575"/>
            <a:ext cx="4661662" cy="9064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Understanding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Identifying students who struggle and adapting accordingly will benefit </a:t>
            </a:r>
            <a:r>
              <a:rPr lang="en"/>
              <a:t>reputation</a:t>
            </a:r>
            <a:r>
              <a:rPr lang="en"/>
              <a:t> of the school(s)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Historical data allows schools to </a:t>
            </a:r>
            <a:r>
              <a:rPr lang="en"/>
              <a:t>identify</a:t>
            </a:r>
            <a:r>
              <a:rPr lang="en"/>
              <a:t> trends and adjust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Increase in grades leads to better students and a better school</a:t>
            </a:r>
            <a:endParaRPr/>
          </a:p>
        </p:txBody>
      </p:sp>
      <p:sp>
        <p:nvSpPr>
          <p:cNvPr id="253" name="Google Shape;253;p3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pic>
        <p:nvPicPr>
          <p:cNvPr id="254" name="Google Shape;25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625" y="2393425"/>
            <a:ext cx="3029275" cy="26516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60" name="Google Shape;260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2888" y="2078879"/>
            <a:ext cx="4101825" cy="276345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Exploration</a:t>
            </a:r>
            <a:endParaRPr/>
          </a:p>
        </p:txBody>
      </p:sp>
      <p:pic>
        <p:nvPicPr>
          <p:cNvPr id="268" name="Google Shape;26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783200"/>
            <a:ext cx="3968275" cy="221932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69" name="Google Shape;26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5700" y="581025"/>
            <a:ext cx="3666775" cy="22611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70" name="Google Shape;27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5700" y="2964175"/>
            <a:ext cx="3666775" cy="203835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76" name="Google Shape;276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277" name="Google Shape;2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225" y="643875"/>
            <a:ext cx="4572000" cy="2643733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0" y="2636525"/>
            <a:ext cx="3418475" cy="20772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79" name="Google Shape;2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67225" y="3528050"/>
            <a:ext cx="4572001" cy="1433988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285" name="Google Shape;28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Interpret</a:t>
            </a:r>
            <a:endParaRPr/>
          </a:p>
        </p:txBody>
      </p:sp>
      <p:graphicFrame>
        <p:nvGraphicFramePr>
          <p:cNvPr id="286" name="Google Shape;286;p39"/>
          <p:cNvGraphicFramePr/>
          <p:nvPr/>
        </p:nvGraphicFramePr>
        <p:xfrm>
          <a:off x="729438" y="244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{0DBC261A-1D29-45F0-9AB3-61BFBD8AF68F}</a:tableStyleId>
              </a:tblPr>
              <a:tblGrid>
                <a:gridCol w="1653550"/>
                <a:gridCol w="1088125"/>
              </a:tblGrid>
              <a:tr h="1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Model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No Information Rate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.5897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Decision Tree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.7464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.7174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kNN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.6884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SVM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.8188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Random Forest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highlight>
                            <a:srgbClr val="FFF2CA"/>
                          </a:highlight>
                        </a:rPr>
                        <a:t>.9928</a:t>
                      </a:r>
                      <a:endParaRPr sz="1200">
                        <a:solidFill>
                          <a:schemeClr val="accent1"/>
                        </a:solidFill>
                        <a:highlight>
                          <a:srgbClr val="FFF2CA"/>
                        </a:highlight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0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293" name="Google Shape;29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Three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00" name="Google Shape;300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Interpret</a:t>
            </a:r>
            <a:endParaRPr/>
          </a:p>
        </p:txBody>
      </p:sp>
      <p:graphicFrame>
        <p:nvGraphicFramePr>
          <p:cNvPr id="301" name="Google Shape;301;p41"/>
          <p:cNvGraphicFramePr/>
          <p:nvPr/>
        </p:nvGraphicFramePr>
        <p:xfrm>
          <a:off x="729438" y="244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{0DBC261A-1D29-45F0-9AB3-61BFBD8AF68F}</a:tableStyleId>
              </a:tblPr>
              <a:tblGrid>
                <a:gridCol w="1653550"/>
                <a:gridCol w="1088125"/>
              </a:tblGrid>
              <a:tr h="117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Model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Accuracy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No Information Rate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.5897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Decision Tree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.7464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Logistic Regression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.7174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kNN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.6884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SVM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.8188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Random Forest 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  <a:highlight>
                            <a:srgbClr val="FFF2CA"/>
                          </a:highlight>
                        </a:rPr>
                        <a:t>.9928</a:t>
                      </a:r>
                      <a:endParaRPr sz="1200">
                        <a:solidFill>
                          <a:schemeClr val="accent1"/>
                        </a:solidFill>
                        <a:highlight>
                          <a:srgbClr val="FFF2CA"/>
                        </a:highlight>
                      </a:endParaRPr>
                    </a:p>
                  </a:txBody>
                  <a:tcPr marT="88900" marB="88900" marR="88900" marL="88900">
                    <a:lnL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2" name="Google Shape;30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5025" y="2449000"/>
            <a:ext cx="4707345" cy="251142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Projects Overview</a:t>
            </a:r>
            <a:endParaRPr>
              <a:solidFill>
                <a:schemeClr val="accent5"/>
              </a:solidFill>
            </a:endParaRPr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163275" y="19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{AF21F3E2-014B-4FCC-8288-84F3E2D765B6}</a:tableStyleId>
              </a:tblPr>
              <a:tblGrid>
                <a:gridCol w="665900"/>
                <a:gridCol w="951625"/>
                <a:gridCol w="2205100"/>
                <a:gridCol w="1531800"/>
                <a:gridCol w="1466675"/>
                <a:gridCol w="1999950"/>
              </a:tblGrid>
              <a:tr h="47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5"/>
                          </a:solidFill>
                        </a:rPr>
                        <a:t>Class</a:t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5"/>
                          </a:solidFill>
                        </a:rPr>
                        <a:t>Assignment</a:t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5"/>
                          </a:solidFill>
                        </a:rPr>
                        <a:t>Individual/Group</a:t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5"/>
                          </a:solidFill>
                        </a:rPr>
                        <a:t>Program</a:t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accent5"/>
                          </a:solidFill>
                        </a:rPr>
                        <a:t>Learning Objective(s)</a:t>
                      </a:r>
                      <a:endParaRPr b="1" sz="13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One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IST 718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Lab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Individual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Python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1, 2, 3, 4, 6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Two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IST 707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Student Grade Prediction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Group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R-Studio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1, 2, 3, 4, 5, 6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Three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IST 659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Whole-ER Foods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Group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SQL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1, 5, 6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Four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MBC 638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Process Improvement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Individual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Microsoft Excel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5"/>
                          </a:solidFill>
                        </a:rPr>
                        <a:t>1, 2, 3, 5, 6 </a:t>
                      </a:r>
                      <a:endParaRPr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p42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69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Four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729450" y="2078875"/>
            <a:ext cx="7688700" cy="27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R-Studio / R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Science </a:t>
            </a:r>
            <a:r>
              <a:rPr lang="en"/>
              <a:t>Life Cycle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Key Insights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Analysis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Visualizations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Modeling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Pros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Open Source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Strong Graphics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Array of Packages / Functions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★"/>
            </a:pPr>
            <a:r>
              <a:rPr lang="en"/>
              <a:t>Cons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Slow Speed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Weak Security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Data Handling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3" name="Google Shape;323;p44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69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2896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Five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33" name="Google Shape;33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PowerPoint Presentation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Box Plots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Bar Chart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kNN Plot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Tree Model</a:t>
            </a:r>
            <a:endParaRPr sz="20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★"/>
            </a:pPr>
            <a:r>
              <a:rPr lang="en" sz="2000"/>
              <a:t>Accuracy Values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46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40" name="Google Shape;34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69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2896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37704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Two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Six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50" name="Google Shape;350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Ethics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Student Perspective 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Personal Knowledge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Social Norms</a:t>
            </a:r>
            <a:endParaRPr sz="2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Two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Four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357" name="Google Shape;35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69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2896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37704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42198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Three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49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Three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74" name="Google Shape;374;p5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Collect</a:t>
            </a:r>
            <a:endParaRPr/>
          </a:p>
        </p:txBody>
      </p:sp>
      <p:pic>
        <p:nvPicPr>
          <p:cNvPr id="375" name="Google Shape;37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1950" y="598150"/>
            <a:ext cx="4616200" cy="43213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Three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Conceptual Data Model</a:t>
            </a:r>
            <a:endParaRPr/>
          </a:p>
        </p:txBody>
      </p:sp>
      <p:sp>
        <p:nvSpPr>
          <p:cNvPr id="382" name="Google Shape;382;p5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Logical Data Model</a:t>
            </a:r>
            <a:endParaRPr/>
          </a:p>
        </p:txBody>
      </p:sp>
      <p:pic>
        <p:nvPicPr>
          <p:cNvPr id="383" name="Google Shape;3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419350"/>
            <a:ext cx="2713397" cy="262227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384" name="Google Shape;384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19350"/>
            <a:ext cx="2753900" cy="262227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Two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Three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390" name="Google Shape;390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Access</a:t>
            </a:r>
            <a:endParaRPr/>
          </a:p>
        </p:txBody>
      </p:sp>
      <p:pic>
        <p:nvPicPr>
          <p:cNvPr id="391" name="Google Shape;39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571750"/>
            <a:ext cx="2753100" cy="140895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Three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7" name="Google Shape;397;p53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398" name="Google Shape;3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3497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Three 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Five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04" name="Google Shape;404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PowerPoint Presentation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Beautified Mockup</a:t>
            </a:r>
            <a:endParaRPr sz="2000"/>
          </a:p>
        </p:txBody>
      </p:sp>
      <p:pic>
        <p:nvPicPr>
          <p:cNvPr id="405" name="Google Shape;405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018020"/>
            <a:ext cx="4215450" cy="15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Three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1" name="Google Shape;411;p55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412" name="Google Shape;412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349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Three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Six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19" name="Google Shape;41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Ethics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Product </a:t>
            </a:r>
            <a:r>
              <a:rPr lang="en" sz="2000"/>
              <a:t>Life Cycle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Accountability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Responsibility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Relationships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Three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5" name="Google Shape;425;p57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426" name="Google Shape;4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349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250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28105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8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Two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/>
          <p:nvPr>
            <p:ph type="title"/>
          </p:nvPr>
        </p:nvSpPr>
        <p:spPr>
          <a:xfrm>
            <a:off x="729450" y="1318650"/>
            <a:ext cx="7688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Four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40" name="Google Shape;440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Collect: Manually collected from iPhone - Phone Usage Setting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Store: Data recorded in Microsoft Excel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Access: Automatic since data was personally collected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6" name="Google Shape;446;p60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447" name="Google Shape;44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2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One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Collect: CSV file provided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Store: PC  in JupyterNotebook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Access: Read in with pandas package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802475"/>
            <a:ext cx="4153450" cy="286025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8" name="Google Shape;458;p62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Five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459" name="Google Shape;4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35274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/>
          <p:nvPr>
            <p:ph type="title"/>
          </p:nvPr>
        </p:nvSpPr>
        <p:spPr>
          <a:xfrm>
            <a:off x="729450" y="1318650"/>
            <a:ext cx="7688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Four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Three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66" name="Google Shape;466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7" name="Google Shape;4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175" y="2078875"/>
            <a:ext cx="4889250" cy="290917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73" name="Google Shape;473;p64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474" name="Google Shape;47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352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19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5"/>
          <p:cNvSpPr txBox="1"/>
          <p:nvPr>
            <p:ph type="title"/>
          </p:nvPr>
        </p:nvSpPr>
        <p:spPr>
          <a:xfrm>
            <a:off x="729450" y="1318650"/>
            <a:ext cx="7688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Four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Five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82" name="Google Shape;482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PowerPoint Presentation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Simple Plots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Time Series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Basic Statistics</a:t>
            </a:r>
            <a:endParaRPr sz="2000"/>
          </a:p>
          <a:p>
            <a:pPr indent="-3556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Null Hypothesis</a:t>
            </a:r>
            <a:endParaRPr sz="2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88" name="Google Shape;488;p66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489" name="Google Shape;48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352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19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25914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"/>
          <p:cNvSpPr txBox="1"/>
          <p:nvPr>
            <p:ph type="title"/>
          </p:nvPr>
        </p:nvSpPr>
        <p:spPr>
          <a:xfrm>
            <a:off x="729450" y="1318650"/>
            <a:ext cx="7688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Four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Six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498" name="Google Shape;498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Ethics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Personal Behavior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Honesty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★"/>
            </a:pPr>
            <a:r>
              <a:rPr lang="en" sz="2000"/>
              <a:t>Integrity </a:t>
            </a:r>
            <a:endParaRPr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Four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4" name="Google Shape;504;p68"/>
          <p:cNvSpPr txBox="1"/>
          <p:nvPr>
            <p:ph idx="1" type="body"/>
          </p:nvPr>
        </p:nvSpPr>
        <p:spPr>
          <a:xfrm>
            <a:off x="729450" y="1901950"/>
            <a:ext cx="7688700" cy="29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Three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Five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Six</a:t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505" name="Google Shape;50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72352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235274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575" y="274199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259149"/>
            <a:ext cx="642451" cy="64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37353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Strengths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15" name="Google Shape;515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★"/>
            </a:pPr>
            <a:r>
              <a:rPr lang="en" sz="2200">
                <a:solidFill>
                  <a:schemeClr val="lt2"/>
                </a:solidFill>
              </a:rPr>
              <a:t>Visualizations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★"/>
            </a:pPr>
            <a:r>
              <a:rPr lang="en" sz="2200">
                <a:solidFill>
                  <a:schemeClr val="lt2"/>
                </a:solidFill>
              </a:rPr>
              <a:t>Problem Solving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★"/>
            </a:pPr>
            <a:r>
              <a:rPr lang="en" sz="2200">
                <a:solidFill>
                  <a:schemeClr val="lt2"/>
                </a:solidFill>
              </a:rPr>
              <a:t>Identifying Issues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Challenges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521" name="Google Shape;521;p7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★"/>
            </a:pPr>
            <a:r>
              <a:rPr lang="en" sz="2200">
                <a:solidFill>
                  <a:schemeClr val="lt2"/>
                </a:solidFill>
              </a:rPr>
              <a:t>Program to Program</a:t>
            </a:r>
            <a:endParaRPr sz="2200">
              <a:solidFill>
                <a:schemeClr val="lt2"/>
              </a:solidFill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200"/>
              <a:buChar char="★"/>
            </a:pPr>
            <a:r>
              <a:rPr lang="en" sz="2200">
                <a:solidFill>
                  <a:schemeClr val="lt2"/>
                </a:solidFill>
              </a:rPr>
              <a:t>Simplifying Code</a:t>
            </a:r>
            <a:endParaRPr sz="2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1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</p:txBody>
      </p:sp>
      <p:sp>
        <p:nvSpPr>
          <p:cNvPr id="527" name="Google Shape;527;p7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★"/>
            </a:pPr>
            <a:r>
              <a:rPr lang="en" sz="2200"/>
              <a:t>Maintain Data Science Skills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★"/>
            </a:pPr>
            <a:r>
              <a:rPr lang="en" sz="2200"/>
              <a:t>Improve Data Science Skills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★"/>
            </a:pPr>
            <a:r>
              <a:rPr lang="en" sz="2200"/>
              <a:t>Professional Collaboration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Project One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7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One 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Learning Objective Two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Three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Learning Objective Four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Learning Objective Six</a:t>
            </a:r>
            <a:endParaRPr sz="20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0775" y="1929299"/>
            <a:ext cx="642451" cy="64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Thank You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33" name="Google Shape;53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5326" y="965450"/>
            <a:ext cx="5093575" cy="509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p72"/>
          <p:cNvCxnSpPr/>
          <p:nvPr/>
        </p:nvCxnSpPr>
        <p:spPr>
          <a:xfrm flipH="1" rot="10800000">
            <a:off x="-28150" y="2688650"/>
            <a:ext cx="9460500" cy="96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5" name="Google Shape;535;p72"/>
          <p:cNvCxnSpPr/>
          <p:nvPr/>
        </p:nvCxnSpPr>
        <p:spPr>
          <a:xfrm flipH="1" rot="10800000">
            <a:off x="-28137" y="4288850"/>
            <a:ext cx="9460500" cy="9600"/>
          </a:xfrm>
          <a:prstGeom prst="straightConnector1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Understand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 rotWithShape="1">
          <a:blip r:embed="rId3">
            <a:alphaModFix/>
          </a:blip>
          <a:srcRect b="0" l="0" r="51529" t="3827"/>
          <a:stretch/>
        </p:blipFill>
        <p:spPr>
          <a:xfrm>
            <a:off x="4496325" y="616350"/>
            <a:ext cx="4647675" cy="22611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4">
            <a:alphaModFix/>
          </a:blip>
          <a:srcRect b="0" l="0" r="56818" t="3956"/>
          <a:stretch/>
        </p:blipFill>
        <p:spPr>
          <a:xfrm>
            <a:off x="0" y="2731775"/>
            <a:ext cx="4315550" cy="22611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Scrub</a:t>
            </a:r>
            <a:endParaRPr/>
          </a:p>
        </p:txBody>
      </p:sp>
      <p:pic>
        <p:nvPicPr>
          <p:cNvPr id="135" name="Google Shape;135;p20"/>
          <p:cNvPicPr preferRelativeResize="0"/>
          <p:nvPr/>
        </p:nvPicPr>
        <p:blipFill rotWithShape="1">
          <a:blip r:embed="rId3">
            <a:alphaModFix/>
          </a:blip>
          <a:srcRect b="19935" l="0" r="20929" t="0"/>
          <a:stretch/>
        </p:blipFill>
        <p:spPr>
          <a:xfrm>
            <a:off x="729455" y="2513201"/>
            <a:ext cx="5783645" cy="9442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6" name="Google Shape;136;p20"/>
          <p:cNvPicPr preferRelativeResize="0"/>
          <p:nvPr/>
        </p:nvPicPr>
        <p:blipFill rotWithShape="1">
          <a:blip r:embed="rId4">
            <a:alphaModFix/>
          </a:blip>
          <a:srcRect b="88716" l="2657" r="0" t="4822"/>
          <a:stretch/>
        </p:blipFill>
        <p:spPr>
          <a:xfrm>
            <a:off x="729450" y="3673600"/>
            <a:ext cx="3085600" cy="366200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37" name="Google Shape;13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50" y="4256000"/>
            <a:ext cx="2834650" cy="632525"/>
          </a:xfrm>
          <a:prstGeom prst="rect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Project One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5"/>
                </a:solidFill>
              </a:rPr>
              <a:t>Learning Objective Two</a:t>
            </a:r>
            <a:endParaRPr sz="2000">
              <a:solidFill>
                <a:schemeClr val="accent5"/>
              </a:solidFill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Exploration</a:t>
            </a:r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347" y="628075"/>
            <a:ext cx="5110453" cy="1943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1021" y="2896375"/>
            <a:ext cx="6006779" cy="19436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