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Raleway"/>
      <p:regular r:id="rId67"/>
      <p:bold r:id="rId68"/>
      <p:italic r:id="rId69"/>
      <p:boldItalic r:id="rId70"/>
    </p:embeddedFont>
    <p:embeddedFont>
      <p:font typeface="Lat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13FC3C-AA47-4DA2-BCD9-45E4901D060D}">
  <a:tblStyle styleId="{E013FC3C-AA47-4DA2-BCD9-45E4901D0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FDC4FA-215E-444A-82FB-06606928A1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Lato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regular.fntdata"/><Relationship Id="rId70" Type="http://schemas.openxmlformats.org/officeDocument/2006/relationships/font" Target="fonts/Raleway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aleway-bold.fntdata"/><Relationship Id="rId23" Type="http://schemas.openxmlformats.org/officeDocument/2006/relationships/slide" Target="slides/slide17.xml"/><Relationship Id="rId67" Type="http://schemas.openxmlformats.org/officeDocument/2006/relationships/font" Target="fonts/Raleway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aleway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b2f04156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b2f04156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58b91a5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58b91a5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58b91a55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58b91a55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b2f0415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b2f0415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a58b91a5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a58b91a5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b2f0415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b2f0415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a58b91a5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a58b91a5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b2f0415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b2f0415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a58b91a55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a58b91a55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b2f0415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b2f0415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a58b91a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a58b91a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2f0415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b2f0415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a58b91a5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a58b91a5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b2f0415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b2f0415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a58b91a55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a58b91a55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a58b91a5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a58b91a5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Some outliers were found, but in this case that is okay since the focus is on those students with failing grades.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a58b91a5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a58b91a5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a58b91a5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a58b91a5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a58b91a5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a58b91a5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b2f0415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b2f0415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58b91a5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a58b91a5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58b91a5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58b91a5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b2f0415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b2f0415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a58b91a5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a58b91a5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b2f0415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b2f0415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a58b91a5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a58b91a5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b2f0415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b2f0415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a58b91a5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a58b91a5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b2f04156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b2f04156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b2f0415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b2f0415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a58b91a5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a58b91a5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a58b91a55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a58b91a55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2f041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2f041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a58b91a5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a58b91a5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b2f04156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b2f04156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a58b91a5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a58b91a5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b2f04156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6b2f04156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a58b91a5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a58b91a5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b2f0415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b2f0415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b2f04156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6b2f04156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b2f04156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6b2f0415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b2f04156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b2f04156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b2f04156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b2f04156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a58b91a5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a58b91a5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b2f04156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b2f04156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b2f04156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b2f04156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b2f04156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b2f04156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b2f04156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b2f04156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b2f04156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b2f04156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b2f04156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b2f04156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b2f0415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b2f0415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a58b91a5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a58b91a5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a58b91a5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a58b91a5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a58b91a5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a58b91a5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2f0415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2f0415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a58b91a5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a58b91a5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a58b91a5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a58b91a5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58b91a5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a58b91a5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a58b91a5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a58b91a5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Syracuse University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Portfolio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accent5"/>
                </a:solidFill>
              </a:rPr>
              <a:t>Mackenzie Houser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accent5"/>
                </a:solidFill>
              </a:rPr>
              <a:t>M.S. Applied Data Science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accent5"/>
                </a:solidFill>
              </a:rPr>
              <a:t>March 2024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375" y="1524962"/>
            <a:ext cx="2100575" cy="20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 Continued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2571750"/>
            <a:ext cx="2850489" cy="19696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25" y="1342700"/>
            <a:ext cx="4214975" cy="31986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348975"/>
            <a:ext cx="32847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Recommended salary for the Syracuse football coach?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Formula:</a:t>
            </a:r>
            <a:r>
              <a:rPr lang="en">
                <a:highlight>
                  <a:srgbClr val="FCE5CD"/>
                </a:highlight>
              </a:rPr>
              <a:t>  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-8.888e+06 + 0.0151*(8.292182e+07) - 2.579e+04*(63) - 2.809e+04*(87) + 1.577e+05*(73.333333) + 5.47e+04*(49)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CE5CD"/>
                </a:highlight>
              </a:rPr>
              <a:t>$2,540,486.096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474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3216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&amp; Predictive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5" y="2392686"/>
            <a:ext cx="3860175" cy="2469289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588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9313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Four 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7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Science Life </a:t>
            </a:r>
            <a:r>
              <a:rPr lang="en"/>
              <a:t>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Extensive </a:t>
            </a:r>
            <a:r>
              <a:rPr lang="en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Weak Memory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131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9541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4723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 CFB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Bias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Fairness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Politics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245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9198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4380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9104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Learning Goals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Collect, store, and access data by identifying and leveraging applicable technologies.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Create actionable insight across a range of contexts using data and the full data science life cycle.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Apply visualization and predictive models to help generate actionable insight.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Use programming languages such as R and Python to support the generation of actionable insight.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Communicate</a:t>
            </a:r>
            <a:r>
              <a:rPr lang="en" sz="1600">
                <a:solidFill>
                  <a:schemeClr val="accent5"/>
                </a:solidFill>
              </a:rPr>
              <a:t> insights gained via visualization and analytics to a broad range of audiences.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Apply ethics in the development, use and evaluation of data and predictive models.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Collect: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Access: Read into R-Studio RMD using read.csv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24012" t="23271"/>
          <a:stretch/>
        </p:blipFill>
        <p:spPr>
          <a:xfrm>
            <a:off x="729450" y="3433575"/>
            <a:ext cx="4661662" cy="9064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students who struggle and adapting accordingly will benefit </a:t>
            </a:r>
            <a:r>
              <a:rPr lang="en"/>
              <a:t>reputation</a:t>
            </a:r>
            <a:r>
              <a:rPr lang="en"/>
              <a:t> of the school(s)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Historical data allows schools to </a:t>
            </a:r>
            <a:r>
              <a:rPr lang="en"/>
              <a:t>identify</a:t>
            </a:r>
            <a:r>
              <a:rPr lang="en"/>
              <a:t> trends and adjust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grades leads to better students and a better school</a:t>
            </a:r>
            <a:endParaRPr/>
          </a:p>
        </p:txBody>
      </p:sp>
      <p:sp>
        <p:nvSpPr>
          <p:cNvPr id="253" name="Google Shape;253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625" y="2393425"/>
            <a:ext cx="3029275" cy="26516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88" y="2078879"/>
            <a:ext cx="4101825" cy="27634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83200"/>
            <a:ext cx="3968275" cy="22193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00" y="581025"/>
            <a:ext cx="3666775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700" y="2964175"/>
            <a:ext cx="3666775" cy="20383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25" y="643875"/>
            <a:ext cx="4572000" cy="2643733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636525"/>
            <a:ext cx="3418475" cy="2077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225" y="3528050"/>
            <a:ext cx="4572001" cy="1433988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Interpret</a:t>
            </a:r>
            <a:endParaRPr/>
          </a:p>
        </p:txBody>
      </p:sp>
      <p:graphicFrame>
        <p:nvGraphicFramePr>
          <p:cNvPr id="286" name="Google Shape;286;p39"/>
          <p:cNvGraphicFramePr/>
          <p:nvPr/>
        </p:nvGraphicFramePr>
        <p:xfrm>
          <a:off x="729438" y="24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{00FDC4FA-215E-444A-82FB-06606928A154}</a:tableStyleId>
              </a:tblPr>
              <a:tblGrid>
                <a:gridCol w="1653550"/>
                <a:gridCol w="1088125"/>
              </a:tblGrid>
              <a:tr h="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Model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 Information Rate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.5897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.7464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.7174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kNN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.6884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SVM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.8188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Random Forest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highlight>
                            <a:srgbClr val="FFF2CA"/>
                          </a:highlight>
                        </a:rPr>
                        <a:t>.9928</a:t>
                      </a:r>
                      <a:endParaRPr sz="1200">
                        <a:solidFill>
                          <a:schemeClr val="accent1"/>
                        </a:solidFill>
                        <a:highlight>
                          <a:srgbClr val="FFF2CA"/>
                        </a:highlight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Interpret</a:t>
            </a:r>
            <a:endParaRPr/>
          </a:p>
        </p:txBody>
      </p:sp>
      <p:graphicFrame>
        <p:nvGraphicFramePr>
          <p:cNvPr id="301" name="Google Shape;301;p41"/>
          <p:cNvGraphicFramePr/>
          <p:nvPr/>
        </p:nvGraphicFramePr>
        <p:xfrm>
          <a:off x="729438" y="24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{00FDC4FA-215E-444A-82FB-06606928A154}</a:tableStyleId>
              </a:tblPr>
              <a:tblGrid>
                <a:gridCol w="1653550"/>
                <a:gridCol w="1088125"/>
              </a:tblGrid>
              <a:tr h="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Model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 Information Rate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.5897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.7464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.7174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kNN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.6884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SVM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.8188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Random Forest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highlight>
                            <a:srgbClr val="FFF2CA"/>
                          </a:highlight>
                        </a:rPr>
                        <a:t>.9928</a:t>
                      </a:r>
                      <a:endParaRPr sz="1200">
                        <a:solidFill>
                          <a:schemeClr val="accent1"/>
                        </a:solidFill>
                        <a:highlight>
                          <a:srgbClr val="FFF2CA"/>
                        </a:highlight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25" y="2449000"/>
            <a:ext cx="4707345" cy="25114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Projects Overview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163275" y="19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{E013FC3C-AA47-4DA2-BCD9-45E4901D060D}</a:tableStyleId>
              </a:tblPr>
              <a:tblGrid>
                <a:gridCol w="665900"/>
                <a:gridCol w="951625"/>
                <a:gridCol w="2205100"/>
                <a:gridCol w="1531800"/>
                <a:gridCol w="1466675"/>
                <a:gridCol w="1999950"/>
              </a:tblGrid>
              <a:tr h="47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Class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Assignment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Individual/Group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Program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Learning Objective(s)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One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718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Lab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Individual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Python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1, 2, 3, 4, 6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Two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707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Student Grade Prediction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Group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R-Studio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1, 2, 3, 4, 5, 6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Three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659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Whole-ER Foods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Group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SQL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1, 5, 6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Four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MBC 638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Process Improvement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Individual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Microsoft Excel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1, 2, 3, 5, 6 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Four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9450" y="2078875"/>
            <a:ext cx="76887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R-Studio / 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Science </a:t>
            </a:r>
            <a:r>
              <a:rPr lang="en"/>
              <a:t>Life 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Strong Graphics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Array of Packages /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Weak 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Handling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Box Plots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Bar Chart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kNN Plot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Tree Model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Accuracy Values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37704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Student Perspective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Personal Knowledge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Social Norms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37704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42198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</a:t>
            </a: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950" y="598150"/>
            <a:ext cx="4616200" cy="4321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Conceptual Data Model</a:t>
            </a:r>
            <a:endParaRPr/>
          </a:p>
        </p:txBody>
      </p:sp>
      <p:sp>
        <p:nvSpPr>
          <p:cNvPr id="382" name="Google Shape;382;p5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Logical Data Model</a:t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19350"/>
            <a:ext cx="2713397" cy="26222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4" name="Google Shape;3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9350"/>
            <a:ext cx="2753900" cy="26222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</a:t>
            </a:r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2753100" cy="14089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Beautified Mockup</a:t>
            </a:r>
            <a:endParaRPr sz="2000"/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18020"/>
            <a:ext cx="4215450" cy="15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5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Product </a:t>
            </a:r>
            <a:r>
              <a:rPr lang="en" sz="2000"/>
              <a:t>Life Cycle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Accountability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Responsibility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Relationships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8105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Collect: Manually collected from iPhone - Phone Usage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Data recorded in Microsoft 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Access: Automatic since data was personally collected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47" name="Google Shape;4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Collect: CSV file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PC  in JupyterNotebook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Access: Read in with pandas package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802475"/>
            <a:ext cx="4153450" cy="2860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6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59" name="Google Shape;4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66" name="Google Shape;466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75" y="2078875"/>
            <a:ext cx="4889250" cy="29091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74" name="Google Shape;4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82" name="Google Shape;482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Simple Plots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Time Series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Basic Statistics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Null Hypothesis</a:t>
            </a:r>
            <a:endParaRPr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591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98" name="Google Shape;49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Personal Behavior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Honesty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Integrity 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05" name="Google Shape;5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591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7353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Strengths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5" name="Google Shape;515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Visualizations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Problem Solving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Identifying Issues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Challenges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Program to Program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Simplifying Code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527" name="Google Shape;527;p7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Maintain Data Science Skills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Improve Data Science Skills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Professional Collaboration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33" name="Google Shape;53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326" y="965450"/>
            <a:ext cx="5093575" cy="50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72"/>
          <p:cNvCxnSpPr/>
          <p:nvPr/>
        </p:nvCxnSpPr>
        <p:spPr>
          <a:xfrm flipH="1" rot="10800000">
            <a:off x="-28150" y="2688650"/>
            <a:ext cx="9460500" cy="9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72"/>
          <p:cNvCxnSpPr/>
          <p:nvPr/>
        </p:nvCxnSpPr>
        <p:spPr>
          <a:xfrm flipH="1" rot="10800000">
            <a:off x="-28137" y="4288850"/>
            <a:ext cx="9460500" cy="9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Understand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51529" t="3827"/>
          <a:stretch/>
        </p:blipFill>
        <p:spPr>
          <a:xfrm>
            <a:off x="4496325" y="616350"/>
            <a:ext cx="4647675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56818" t="3956"/>
          <a:stretch/>
        </p:blipFill>
        <p:spPr>
          <a:xfrm>
            <a:off x="0" y="2731775"/>
            <a:ext cx="4315550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Scrub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9935" l="0" r="20929" t="0"/>
          <a:stretch/>
        </p:blipFill>
        <p:spPr>
          <a:xfrm>
            <a:off x="729455" y="2513201"/>
            <a:ext cx="5783645" cy="944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88716" l="2657" r="0" t="4822"/>
          <a:stretch/>
        </p:blipFill>
        <p:spPr>
          <a:xfrm>
            <a:off x="729450" y="3673600"/>
            <a:ext cx="3085600" cy="366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4256000"/>
            <a:ext cx="2834650" cy="6325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347" y="628075"/>
            <a:ext cx="5110453" cy="194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21" y="2896375"/>
            <a:ext cx="6006779" cy="194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