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74" r:id="rId3"/>
    <p:sldId id="275" r:id="rId4"/>
    <p:sldId id="276" r:id="rId5"/>
    <p:sldId id="277" r:id="rId6"/>
    <p:sldId id="287" r:id="rId7"/>
    <p:sldId id="262" r:id="rId8"/>
    <p:sldId id="278" r:id="rId9"/>
    <p:sldId id="257" r:id="rId10"/>
    <p:sldId id="258" r:id="rId11"/>
    <p:sldId id="279" r:id="rId12"/>
    <p:sldId id="280" r:id="rId13"/>
    <p:sldId id="281" r:id="rId14"/>
    <p:sldId id="284" r:id="rId15"/>
    <p:sldId id="282" r:id="rId16"/>
    <p:sldId id="285" r:id="rId17"/>
    <p:sldId id="286" r:id="rId18"/>
    <p:sldId id="259" r:id="rId19"/>
    <p:sldId id="260" r:id="rId20"/>
    <p:sldId id="265" r:id="rId21"/>
    <p:sldId id="267" r:id="rId22"/>
    <p:sldId id="266" r:id="rId23"/>
    <p:sldId id="269" r:id="rId24"/>
    <p:sldId id="270" r:id="rId25"/>
    <p:sldId id="272" r:id="rId26"/>
    <p:sldId id="268" r:id="rId27"/>
    <p:sldId id="271" r:id="rId28"/>
    <p:sldId id="273" r:id="rId29"/>
    <p:sldId id="28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858" y="-4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0B7645-C4E4-4FD6-AEA5-8ECB50463E59}" type="datetimeFigureOut">
              <a:rPr lang="en-US" smtClean="0"/>
              <a:t>11/10/2018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DD47BF-710A-4A8A-8146-1472094479C7}" type="slidenum">
              <a:rPr lang="en-US" smtClean="0"/>
              <a:t>‹#›</a:t>
            </a:fld>
            <a:endParaRPr lang="en-US"/>
          </a:p>
        </p:txBody>
      </p:sp>
    </p:spTree>
    <p:extLst>
      <p:ext uri="{BB962C8B-B14F-4D97-AF65-F5344CB8AC3E}">
        <p14:creationId xmlns:p14="http://schemas.microsoft.com/office/powerpoint/2010/main" val="4114950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6C5F20-A177-4000-97B7-559405FD0EE5}" type="datetimeFigureOut">
              <a:rPr lang="en-US" smtClean="0"/>
              <a:pPr/>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AE7B4-4919-4E26-BAE4-02DE0AE85B9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6C5F20-A177-4000-97B7-559405FD0EE5}" type="datetimeFigureOut">
              <a:rPr lang="en-US" smtClean="0"/>
              <a:pPr/>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AE7B4-4919-4E26-BAE4-02DE0AE85B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6C5F20-A177-4000-97B7-559405FD0EE5}" type="datetimeFigureOut">
              <a:rPr lang="en-US" smtClean="0"/>
              <a:pPr/>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AE7B4-4919-4E26-BAE4-02DE0AE85B9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6C5F20-A177-4000-97B7-559405FD0EE5}" type="datetimeFigureOut">
              <a:rPr lang="en-US" smtClean="0"/>
              <a:pPr/>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AE7B4-4919-4E26-BAE4-02DE0AE85B9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6C5F20-A177-4000-97B7-559405FD0EE5}" type="datetimeFigureOut">
              <a:rPr lang="en-US" smtClean="0"/>
              <a:pPr/>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AE7B4-4919-4E26-BAE4-02DE0AE85B9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6C5F20-A177-4000-97B7-559405FD0EE5}" type="datetimeFigureOut">
              <a:rPr lang="en-US" smtClean="0"/>
              <a:pPr/>
              <a:t>11/10/2018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AE7B4-4919-4E26-BAE4-02DE0AE85B9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6C5F20-A177-4000-97B7-559405FD0EE5}" type="datetimeFigureOut">
              <a:rPr lang="en-US" smtClean="0"/>
              <a:pPr/>
              <a:t>11/10/2018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5AE7B4-4919-4E26-BAE4-02DE0AE85B9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6C5F20-A177-4000-97B7-559405FD0EE5}" type="datetimeFigureOut">
              <a:rPr lang="en-US" smtClean="0"/>
              <a:pPr/>
              <a:t>11/10/2018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5AE7B4-4919-4E26-BAE4-02DE0AE85B9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6C5F20-A177-4000-97B7-559405FD0EE5}" type="datetimeFigureOut">
              <a:rPr lang="en-US" smtClean="0"/>
              <a:pPr/>
              <a:t>11/10/2018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5AE7B4-4919-4E26-BAE4-02DE0AE85B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6C5F20-A177-4000-97B7-559405FD0EE5}" type="datetimeFigureOut">
              <a:rPr lang="en-US" smtClean="0"/>
              <a:pPr/>
              <a:t>11/10/2018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AE7B4-4919-4E26-BAE4-02DE0AE85B9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6C5F20-A177-4000-97B7-559405FD0EE5}" type="datetimeFigureOut">
              <a:rPr lang="en-US" smtClean="0"/>
              <a:pPr/>
              <a:t>11/10/2018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AE7B4-4919-4E26-BAE4-02DE0AE85B9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6C5F20-A177-4000-97B7-559405FD0EE5}" type="datetimeFigureOut">
              <a:rPr lang="en-US" smtClean="0"/>
              <a:pPr/>
              <a:t>11/10/2018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5AE7B4-4919-4E26-BAE4-02DE0AE85B9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Script</a:t>
            </a:r>
            <a:endParaRPr lang="en-US" dirty="0"/>
          </a:p>
        </p:txBody>
      </p:sp>
      <p:sp>
        <p:nvSpPr>
          <p:cNvPr id="3" name="Subtitle 2"/>
          <p:cNvSpPr>
            <a:spLocks noGrp="1"/>
          </p:cNvSpPr>
          <p:nvPr>
            <p:ph type="subTitle" idx="1"/>
          </p:nvPr>
        </p:nvSpPr>
        <p:spPr/>
        <p:txBody>
          <a:bodyPr>
            <a:normAutofit fontScale="85000" lnSpcReduction="10000"/>
          </a:bodyPr>
          <a:lstStyle/>
          <a:p>
            <a:r>
              <a:rPr lang="en-US" dirty="0"/>
              <a:t>1. </a:t>
            </a:r>
            <a:r>
              <a:rPr lang="en-US" b="1" dirty="0"/>
              <a:t>HTML</a:t>
            </a:r>
            <a:r>
              <a:rPr lang="en-US" dirty="0"/>
              <a:t> to define the content of web pages</a:t>
            </a:r>
          </a:p>
          <a:p>
            <a:r>
              <a:rPr lang="en-US" dirty="0"/>
              <a:t>   2. </a:t>
            </a:r>
            <a:r>
              <a:rPr lang="en-US" b="1" dirty="0"/>
              <a:t>CSS</a:t>
            </a:r>
            <a:r>
              <a:rPr lang="en-US" dirty="0"/>
              <a:t> to specify the layout of web pages</a:t>
            </a:r>
          </a:p>
          <a:p>
            <a:r>
              <a:rPr lang="en-US" dirty="0"/>
              <a:t>   3. </a:t>
            </a:r>
            <a:r>
              <a:rPr lang="en-US" b="1" dirty="0"/>
              <a:t>JavaScript</a:t>
            </a:r>
            <a:r>
              <a:rPr lang="en-US" dirty="0"/>
              <a:t> to program the behavior of web pages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5719268"/>
            <a:ext cx="3095625" cy="7715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165" y="5719268"/>
            <a:ext cx="1521418" cy="77152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 Can </a:t>
            </a:r>
            <a:r>
              <a:rPr lang="en-US" dirty="0"/>
              <a:t>Change HTML Styles </a:t>
            </a:r>
          </a:p>
        </p:txBody>
      </p:sp>
      <p:sp>
        <p:nvSpPr>
          <p:cNvPr id="3" name="Content Placeholder 2"/>
          <p:cNvSpPr>
            <a:spLocks noGrp="1"/>
          </p:cNvSpPr>
          <p:nvPr>
            <p:ph idx="1"/>
          </p:nvPr>
        </p:nvSpPr>
        <p:spPr/>
        <p:txBody>
          <a:bodyPr>
            <a:normAutofit fontScale="92500" lnSpcReduction="20000"/>
          </a:bodyPr>
          <a:lstStyle/>
          <a:p>
            <a:pPr>
              <a:buNone/>
            </a:pPr>
            <a:r>
              <a:rPr lang="en-US" dirty="0" smtClean="0"/>
              <a:t>&lt;!DOCTYPE html&gt;&lt;html&gt;</a:t>
            </a:r>
          </a:p>
          <a:p>
            <a:pPr>
              <a:buNone/>
            </a:pPr>
            <a:r>
              <a:rPr lang="en-US" dirty="0" smtClean="0"/>
              <a:t>&lt;body&gt;</a:t>
            </a:r>
          </a:p>
          <a:p>
            <a:pPr>
              <a:buNone/>
            </a:pPr>
            <a:r>
              <a:rPr lang="en-US" dirty="0" smtClean="0"/>
              <a:t>&lt;h2&gt;What Can JavaScript Do?&lt;/h2&gt;</a:t>
            </a:r>
          </a:p>
          <a:p>
            <a:pPr>
              <a:buNone/>
            </a:pPr>
            <a:r>
              <a:rPr lang="en-US" dirty="0" smtClean="0"/>
              <a:t>&lt;p id="demo"&gt;JavaScript can change the style of an HTML element.&lt;/p&gt;</a:t>
            </a:r>
          </a:p>
          <a:p>
            <a:pPr>
              <a:buNone/>
            </a:pPr>
            <a:r>
              <a:rPr lang="en-US" dirty="0" smtClean="0"/>
              <a:t>&lt;button type="button" </a:t>
            </a:r>
            <a:r>
              <a:rPr lang="en-US" dirty="0" err="1" smtClean="0"/>
              <a:t>onclick</a:t>
            </a:r>
            <a:r>
              <a:rPr lang="en-US" dirty="0" smtClean="0"/>
              <a:t>="</a:t>
            </a:r>
            <a:r>
              <a:rPr lang="en-US" dirty="0" err="1" smtClean="0"/>
              <a:t>document.getElementById</a:t>
            </a:r>
            <a:r>
              <a:rPr lang="en-US" dirty="0" smtClean="0"/>
              <a:t>('demo').</a:t>
            </a:r>
            <a:r>
              <a:rPr lang="en-US" dirty="0" err="1" smtClean="0"/>
              <a:t>style.fontSize</a:t>
            </a:r>
            <a:r>
              <a:rPr lang="en-US" dirty="0" smtClean="0"/>
              <a:t>='35px'"&gt;Click Me!&lt;/button&gt;</a:t>
            </a:r>
          </a:p>
          <a:p>
            <a:pPr>
              <a:buNone/>
            </a:pPr>
            <a:r>
              <a:rPr lang="en-US" dirty="0" smtClean="0"/>
              <a:t>&lt;/body&gt;</a:t>
            </a:r>
          </a:p>
          <a:p>
            <a:pPr>
              <a:buNone/>
            </a:pPr>
            <a:r>
              <a:rPr lang="en-US" dirty="0" smtClean="0"/>
              <a:t>&lt;/html&gt; </a:t>
            </a:r>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Display Possibilities</a:t>
            </a:r>
            <a:endParaRPr lang="en-US" dirty="0"/>
          </a:p>
        </p:txBody>
      </p:sp>
      <p:sp>
        <p:nvSpPr>
          <p:cNvPr id="3" name="Content Placeholder 2"/>
          <p:cNvSpPr>
            <a:spLocks noGrp="1"/>
          </p:cNvSpPr>
          <p:nvPr>
            <p:ph idx="1"/>
          </p:nvPr>
        </p:nvSpPr>
        <p:spPr/>
        <p:txBody>
          <a:bodyPr/>
          <a:lstStyle/>
          <a:p>
            <a:r>
              <a:rPr lang="en-US" dirty="0" smtClean="0"/>
              <a:t>Writing into an HTML element, using </a:t>
            </a:r>
            <a:r>
              <a:rPr lang="en-US" b="1" dirty="0" err="1" smtClean="0">
                <a:solidFill>
                  <a:srgbClr val="00B050"/>
                </a:solidFill>
              </a:rPr>
              <a:t>innerHTML</a:t>
            </a:r>
            <a:r>
              <a:rPr lang="en-US" dirty="0" smtClean="0">
                <a:solidFill>
                  <a:srgbClr val="00B050"/>
                </a:solidFill>
              </a:rPr>
              <a:t>.</a:t>
            </a:r>
          </a:p>
          <a:p>
            <a:r>
              <a:rPr lang="en-US" dirty="0" smtClean="0"/>
              <a:t>Writing into the HTML output using </a:t>
            </a:r>
            <a:r>
              <a:rPr lang="en-US" b="1" dirty="0" err="1" smtClean="0">
                <a:solidFill>
                  <a:srgbClr val="00B050"/>
                </a:solidFill>
              </a:rPr>
              <a:t>document.write</a:t>
            </a:r>
            <a:r>
              <a:rPr lang="en-US" b="1" dirty="0" smtClean="0">
                <a:solidFill>
                  <a:srgbClr val="00B050"/>
                </a:solidFill>
              </a:rPr>
              <a:t>()</a:t>
            </a:r>
            <a:r>
              <a:rPr lang="en-US" dirty="0" smtClean="0">
                <a:solidFill>
                  <a:srgbClr val="00B050"/>
                </a:solidFill>
              </a:rPr>
              <a:t>.</a:t>
            </a:r>
          </a:p>
          <a:p>
            <a:r>
              <a:rPr lang="en-US" dirty="0" smtClean="0"/>
              <a:t>Writing into an alert box, using </a:t>
            </a:r>
            <a:r>
              <a:rPr lang="en-US" b="1" dirty="0" err="1" smtClean="0">
                <a:solidFill>
                  <a:srgbClr val="00B050"/>
                </a:solidFill>
              </a:rPr>
              <a:t>window.alert</a:t>
            </a:r>
            <a:r>
              <a:rPr lang="en-US" b="1" dirty="0" smtClean="0">
                <a:solidFill>
                  <a:srgbClr val="00B050"/>
                </a:solidFill>
              </a:rPr>
              <a:t>()</a:t>
            </a:r>
            <a:r>
              <a:rPr lang="en-US" dirty="0" smtClean="0">
                <a:solidFill>
                  <a:srgbClr val="00B050"/>
                </a:solidFill>
              </a:rPr>
              <a:t>.</a:t>
            </a:r>
          </a:p>
          <a:p>
            <a:r>
              <a:rPr lang="en-US" dirty="0" smtClean="0"/>
              <a:t>Writing into the browser console, using </a:t>
            </a:r>
            <a:r>
              <a:rPr lang="en-US" b="1" dirty="0" smtClean="0">
                <a:solidFill>
                  <a:srgbClr val="00B050"/>
                </a:solidFill>
              </a:rPr>
              <a:t>console.log()</a:t>
            </a:r>
            <a:r>
              <a:rPr lang="en-US" dirty="0" smtClean="0">
                <a:solidFill>
                  <a:srgbClr val="00B050"/>
                </a:solidFill>
              </a:rPr>
              <a:t>.</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B050"/>
                </a:solidFill>
              </a:rPr>
              <a:t>innerHTML</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&lt;!DOCTYPE html&gt;</a:t>
            </a:r>
            <a:br>
              <a:rPr lang="en-US" dirty="0" smtClean="0"/>
            </a:br>
            <a:r>
              <a:rPr lang="en-US" dirty="0" smtClean="0"/>
              <a:t>&lt;html&gt;</a:t>
            </a:r>
            <a:br>
              <a:rPr lang="en-US" dirty="0" smtClean="0"/>
            </a:br>
            <a:r>
              <a:rPr lang="en-US" dirty="0" smtClean="0"/>
              <a:t>&lt;body&gt;</a:t>
            </a:r>
            <a:br>
              <a:rPr lang="en-US" dirty="0" smtClean="0"/>
            </a:br>
            <a:r>
              <a:rPr lang="en-US" dirty="0" smtClean="0"/>
              <a:t>&lt;p id="demo"&gt;&lt;/p&gt;</a:t>
            </a:r>
          </a:p>
          <a:p>
            <a:pPr>
              <a:buNone/>
            </a:pPr>
            <a:r>
              <a:rPr lang="en-US" dirty="0" smtClean="0"/>
              <a:t>   &lt;script</a:t>
            </a:r>
            <a:r>
              <a:rPr lang="en-US" dirty="0"/>
              <a:t>&gt;</a:t>
            </a:r>
            <a:r>
              <a:rPr lang="en-US" dirty="0" smtClean="0"/>
              <a:t/>
            </a:r>
            <a:br>
              <a:rPr lang="en-US" dirty="0" smtClean="0"/>
            </a:br>
            <a:r>
              <a:rPr lang="en-US" dirty="0" err="1" smtClean="0"/>
              <a:t>document.getElementById</a:t>
            </a:r>
            <a:r>
              <a:rPr lang="en-US" dirty="0" smtClean="0"/>
              <a:t>("demo").</a:t>
            </a:r>
            <a:r>
              <a:rPr lang="en-US" dirty="0" err="1" smtClean="0"/>
              <a:t>innerHTML</a:t>
            </a:r>
            <a:r>
              <a:rPr lang="en-US" dirty="0" smtClean="0"/>
              <a:t> = 5 + 6;</a:t>
            </a:r>
            <a:br>
              <a:rPr lang="en-US" dirty="0" smtClean="0"/>
            </a:br>
            <a:r>
              <a:rPr lang="en-US" dirty="0" smtClean="0"/>
              <a:t>&lt;/script&gt;</a:t>
            </a:r>
            <a:br>
              <a:rPr lang="en-US" dirty="0" smtClean="0"/>
            </a:br>
            <a:r>
              <a:rPr lang="en-US" dirty="0" smtClean="0"/>
              <a:t/>
            </a:r>
            <a:br>
              <a:rPr lang="en-US" dirty="0" smtClean="0"/>
            </a:br>
            <a:r>
              <a:rPr lang="en-US" dirty="0" smtClean="0"/>
              <a:t>&lt;/body&gt;</a:t>
            </a:r>
            <a:br>
              <a:rPr lang="en-US" dirty="0" smtClean="0"/>
            </a:br>
            <a:r>
              <a:rPr lang="en-US" dirty="0" smtClean="0"/>
              <a:t>&lt;/html&gt;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B050"/>
                </a:solidFill>
              </a:rPr>
              <a:t>document.write</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&lt;!DOCTYPE html&gt;</a:t>
            </a:r>
            <a:br>
              <a:rPr lang="en-US" dirty="0" smtClean="0"/>
            </a:br>
            <a:r>
              <a:rPr lang="en-US" dirty="0" smtClean="0"/>
              <a:t>&lt;html&gt;</a:t>
            </a:r>
            <a:br>
              <a:rPr lang="en-US" dirty="0" smtClean="0"/>
            </a:br>
            <a:r>
              <a:rPr lang="en-US" dirty="0" smtClean="0"/>
              <a:t>&lt;body&gt;</a:t>
            </a:r>
            <a:br>
              <a:rPr lang="en-US" dirty="0" smtClean="0"/>
            </a:br>
            <a:r>
              <a:rPr lang="en-US" dirty="0" smtClean="0"/>
              <a:t/>
            </a:r>
            <a:br>
              <a:rPr lang="en-US" dirty="0" smtClean="0"/>
            </a:br>
            <a:r>
              <a:rPr lang="en-US" dirty="0" smtClean="0"/>
              <a:t>&lt;h1&gt;My First Web Page&lt;/h1&gt;</a:t>
            </a:r>
            <a:br>
              <a:rPr lang="en-US" dirty="0" smtClean="0"/>
            </a:br>
            <a:r>
              <a:rPr lang="en-US" dirty="0" smtClean="0"/>
              <a:t>&lt;p&gt;My first paragraph.&lt;/p&gt;</a:t>
            </a:r>
            <a:br>
              <a:rPr lang="en-US" dirty="0" smtClean="0"/>
            </a:br>
            <a:r>
              <a:rPr lang="en-US" dirty="0" smtClean="0"/>
              <a:t/>
            </a:r>
            <a:br>
              <a:rPr lang="en-US" dirty="0" smtClean="0"/>
            </a:br>
            <a:r>
              <a:rPr lang="en-US" dirty="0" smtClean="0"/>
              <a:t>&lt;script&gt;</a:t>
            </a:r>
            <a:br>
              <a:rPr lang="en-US" dirty="0" smtClean="0"/>
            </a:br>
            <a:r>
              <a:rPr lang="en-US" dirty="0" err="1" smtClean="0"/>
              <a:t>document.write</a:t>
            </a:r>
            <a:r>
              <a:rPr lang="en-US" dirty="0" smtClean="0"/>
              <a:t>(5 + 6);</a:t>
            </a:r>
            <a:br>
              <a:rPr lang="en-US" dirty="0" smtClean="0"/>
            </a:br>
            <a:r>
              <a:rPr lang="en-US" dirty="0" smtClean="0"/>
              <a:t>&lt;/script&gt;</a:t>
            </a:r>
            <a:br>
              <a:rPr lang="en-US" dirty="0" smtClean="0"/>
            </a:br>
            <a:r>
              <a:rPr lang="en-US" dirty="0" smtClean="0"/>
              <a:t/>
            </a:r>
            <a:br>
              <a:rPr lang="en-US" dirty="0" smtClean="0"/>
            </a:br>
            <a:r>
              <a:rPr lang="en-US" dirty="0" smtClean="0"/>
              <a:t>&lt;/body&gt;</a:t>
            </a:r>
            <a:br>
              <a:rPr lang="en-US" dirty="0" smtClean="0"/>
            </a:br>
            <a:r>
              <a:rPr lang="en-US" dirty="0" smtClean="0"/>
              <a:t>&lt;/html&gt;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B050"/>
                </a:solidFill>
              </a:rPr>
              <a:t>document.write</a:t>
            </a:r>
            <a:r>
              <a:rPr lang="en-US" b="1" dirty="0" smtClean="0">
                <a:solidFill>
                  <a:srgbClr val="00B050"/>
                </a:solidFill>
              </a:rPr>
              <a:t> On click</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&lt;!DOCTYPE html&gt;</a:t>
            </a:r>
            <a:br>
              <a:rPr lang="en-US" dirty="0" smtClean="0"/>
            </a:br>
            <a:r>
              <a:rPr lang="en-US" dirty="0" smtClean="0"/>
              <a:t>&lt;html&gt;</a:t>
            </a:r>
            <a:br>
              <a:rPr lang="en-US" dirty="0" smtClean="0"/>
            </a:br>
            <a:r>
              <a:rPr lang="en-US" dirty="0" smtClean="0"/>
              <a:t>&lt;body&gt;</a:t>
            </a:r>
            <a:br>
              <a:rPr lang="en-US" dirty="0" smtClean="0"/>
            </a:br>
            <a:r>
              <a:rPr lang="en-US" dirty="0" smtClean="0"/>
              <a:t/>
            </a:r>
            <a:br>
              <a:rPr lang="en-US" dirty="0" smtClean="0"/>
            </a:br>
            <a:r>
              <a:rPr lang="en-US" dirty="0" smtClean="0"/>
              <a:t>&lt;h1&gt;My First Web Page&lt;/h1&gt;</a:t>
            </a:r>
            <a:br>
              <a:rPr lang="en-US" dirty="0" smtClean="0"/>
            </a:br>
            <a:r>
              <a:rPr lang="en-US" dirty="0" smtClean="0"/>
              <a:t>&lt;p&gt;My first paragraph.&lt;/p&gt;</a:t>
            </a:r>
            <a:br>
              <a:rPr lang="en-US" dirty="0" smtClean="0"/>
            </a:br>
            <a:r>
              <a:rPr lang="en-US" dirty="0" smtClean="0"/>
              <a:t/>
            </a:r>
            <a:br>
              <a:rPr lang="en-US" dirty="0" smtClean="0"/>
            </a:br>
            <a:r>
              <a:rPr lang="en-US" dirty="0" smtClean="0"/>
              <a:t>&lt;script&gt;</a:t>
            </a:r>
            <a:br>
              <a:rPr lang="en-US" dirty="0" smtClean="0"/>
            </a:br>
            <a:r>
              <a:rPr lang="en-US" dirty="0" err="1" smtClean="0"/>
              <a:t>document.write</a:t>
            </a:r>
            <a:r>
              <a:rPr lang="en-US" dirty="0" smtClean="0"/>
              <a:t>(5 + 6);</a:t>
            </a:r>
            <a:br>
              <a:rPr lang="en-US" dirty="0" smtClean="0"/>
            </a:br>
            <a:r>
              <a:rPr lang="en-US" dirty="0" smtClean="0"/>
              <a:t>&lt;/script&gt;</a:t>
            </a:r>
            <a:br>
              <a:rPr lang="en-US" dirty="0" smtClean="0"/>
            </a:br>
            <a:r>
              <a:rPr lang="en-US" dirty="0" smtClean="0"/>
              <a:t/>
            </a:r>
            <a:br>
              <a:rPr lang="en-US" dirty="0" smtClean="0"/>
            </a:br>
            <a:r>
              <a:rPr lang="en-US" dirty="0" smtClean="0"/>
              <a:t>&lt;/body&gt;</a:t>
            </a:r>
            <a:br>
              <a:rPr lang="en-US" dirty="0" smtClean="0"/>
            </a:br>
            <a:r>
              <a:rPr lang="en-US" dirty="0" smtClean="0"/>
              <a:t>&lt;/html&gt;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B050"/>
                </a:solidFill>
              </a:rPr>
              <a:t>window.alert</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&lt;!DOCTYPE html&gt;</a:t>
            </a:r>
          </a:p>
          <a:p>
            <a:pPr marL="0" indent="0">
              <a:buNone/>
            </a:pPr>
            <a:r>
              <a:rPr lang="en-US" dirty="0"/>
              <a:t>&lt;html&gt;</a:t>
            </a:r>
          </a:p>
          <a:p>
            <a:pPr marL="0" indent="0">
              <a:buNone/>
            </a:pPr>
            <a:r>
              <a:rPr lang="en-US" dirty="0"/>
              <a:t>    &lt;head&gt;</a:t>
            </a:r>
          </a:p>
          <a:p>
            <a:pPr marL="0" indent="0">
              <a:buNone/>
            </a:pPr>
            <a:r>
              <a:rPr lang="en-US" dirty="0"/>
              <a:t>        &lt;title&gt;alert&lt;/title&gt;</a:t>
            </a:r>
          </a:p>
          <a:p>
            <a:pPr marL="0" indent="0">
              <a:buNone/>
            </a:pPr>
            <a:r>
              <a:rPr lang="en-US" dirty="0" smtClean="0"/>
              <a:t>&lt;/</a:t>
            </a:r>
            <a:r>
              <a:rPr lang="en-US" dirty="0"/>
              <a:t>head&gt;</a:t>
            </a:r>
          </a:p>
          <a:p>
            <a:pPr marL="0" indent="0">
              <a:buNone/>
            </a:pPr>
            <a:r>
              <a:rPr lang="en-US" dirty="0"/>
              <a:t>    &lt;body&gt;</a:t>
            </a:r>
          </a:p>
          <a:p>
            <a:pPr marL="0" indent="0">
              <a:buNone/>
            </a:pPr>
            <a:r>
              <a:rPr lang="en-US" dirty="0"/>
              <a:t>        &lt;button </a:t>
            </a:r>
            <a:r>
              <a:rPr lang="en-US" dirty="0" err="1"/>
              <a:t>onclick</a:t>
            </a:r>
            <a:r>
              <a:rPr lang="en-US" dirty="0"/>
              <a:t>="</a:t>
            </a:r>
            <a:r>
              <a:rPr lang="en-US" dirty="0" err="1"/>
              <a:t>myFunction</a:t>
            </a:r>
            <a:r>
              <a:rPr lang="en-US" dirty="0"/>
              <a:t>()"&gt;submit&lt;/button&gt;</a:t>
            </a:r>
          </a:p>
          <a:p>
            <a:pPr marL="0" indent="0">
              <a:buNone/>
            </a:pPr>
            <a:r>
              <a:rPr lang="en-US" dirty="0"/>
              <a:t>        &lt;script&gt;</a:t>
            </a:r>
          </a:p>
          <a:p>
            <a:pPr marL="0" indent="0">
              <a:buNone/>
            </a:pPr>
            <a:r>
              <a:rPr lang="en-US" dirty="0"/>
              <a:t>            function </a:t>
            </a:r>
            <a:r>
              <a:rPr lang="en-US" dirty="0" err="1"/>
              <a:t>myFunction</a:t>
            </a:r>
            <a:r>
              <a:rPr lang="en-US" dirty="0"/>
              <a:t>(){</a:t>
            </a:r>
          </a:p>
          <a:p>
            <a:pPr marL="0" indent="0">
              <a:buNone/>
            </a:pPr>
            <a:r>
              <a:rPr lang="en-US" dirty="0"/>
              <a:t>                alert("my name is khan");                </a:t>
            </a:r>
          </a:p>
          <a:p>
            <a:pPr marL="0" indent="0">
              <a:buNone/>
            </a:pPr>
            <a:r>
              <a:rPr lang="en-US" dirty="0"/>
              <a:t>            }</a:t>
            </a:r>
          </a:p>
          <a:p>
            <a:pPr marL="0" indent="0">
              <a:buNone/>
            </a:pPr>
            <a:r>
              <a:rPr lang="en-US" dirty="0"/>
              <a:t>        &lt;/script&gt;</a:t>
            </a:r>
          </a:p>
          <a:p>
            <a:pPr marL="0" indent="0">
              <a:buNone/>
            </a:pPr>
            <a:r>
              <a:rPr lang="en-US" dirty="0"/>
              <a:t>    &lt;/body&gt;</a:t>
            </a:r>
          </a:p>
          <a:p>
            <a:pPr marL="0" indent="0">
              <a:buNone/>
            </a:pPr>
            <a:r>
              <a:rPr lang="en-US" dirty="0"/>
              <a:t>&lt;/html&gt;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Semicolons ;</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smtClean="0"/>
              <a:t>&lt;!DOCTYPE html&gt;</a:t>
            </a:r>
          </a:p>
          <a:p>
            <a:pPr>
              <a:buNone/>
            </a:pPr>
            <a:r>
              <a:rPr lang="en-US" dirty="0" smtClean="0"/>
              <a:t>&lt;html&gt;</a:t>
            </a:r>
          </a:p>
          <a:p>
            <a:pPr>
              <a:buNone/>
            </a:pPr>
            <a:r>
              <a:rPr lang="en-US" dirty="0" smtClean="0"/>
              <a:t>&lt;body&gt;</a:t>
            </a:r>
          </a:p>
          <a:p>
            <a:pPr>
              <a:buNone/>
            </a:pPr>
            <a:r>
              <a:rPr lang="en-US" dirty="0" smtClean="0"/>
              <a:t>&lt;h2&gt;JavaScript Statements&lt;/h2&gt;</a:t>
            </a:r>
          </a:p>
          <a:p>
            <a:pPr>
              <a:buNone/>
            </a:pPr>
            <a:r>
              <a:rPr lang="en-US" dirty="0" smtClean="0"/>
              <a:t>&lt;p&gt;JavaScript statements are separated by semicolons.&lt;/p&gt;</a:t>
            </a:r>
          </a:p>
          <a:p>
            <a:pPr>
              <a:buNone/>
            </a:pPr>
            <a:r>
              <a:rPr lang="en-US" dirty="0" smtClean="0"/>
              <a:t>&lt;p id="demo1"&gt;&lt;/p&gt;</a:t>
            </a:r>
          </a:p>
          <a:p>
            <a:pPr>
              <a:buNone/>
            </a:pPr>
            <a:r>
              <a:rPr lang="en-US" dirty="0" smtClean="0"/>
              <a:t>&lt;script&gt;</a:t>
            </a:r>
          </a:p>
          <a:p>
            <a:pPr>
              <a:buNone/>
            </a:pPr>
            <a:r>
              <a:rPr lang="en-US" dirty="0" err="1" smtClean="0"/>
              <a:t>var</a:t>
            </a:r>
            <a:r>
              <a:rPr lang="en-US" dirty="0" smtClean="0"/>
              <a:t> a, b, c;</a:t>
            </a:r>
          </a:p>
          <a:p>
            <a:pPr>
              <a:buNone/>
            </a:pPr>
            <a:r>
              <a:rPr lang="en-US" dirty="0" smtClean="0"/>
              <a:t>a = 1;</a:t>
            </a:r>
          </a:p>
          <a:p>
            <a:pPr>
              <a:buNone/>
            </a:pPr>
            <a:r>
              <a:rPr lang="en-US" dirty="0" smtClean="0"/>
              <a:t>b = 2;</a:t>
            </a:r>
          </a:p>
          <a:p>
            <a:pPr>
              <a:buNone/>
            </a:pPr>
            <a:r>
              <a:rPr lang="en-US" dirty="0" smtClean="0"/>
              <a:t>c = a + b;</a:t>
            </a:r>
          </a:p>
          <a:p>
            <a:pPr>
              <a:buNone/>
            </a:pPr>
            <a:r>
              <a:rPr lang="en-US" dirty="0" err="1" smtClean="0"/>
              <a:t>document.getElementById</a:t>
            </a:r>
            <a:r>
              <a:rPr lang="en-US" dirty="0" smtClean="0"/>
              <a:t>("demo1").</a:t>
            </a:r>
            <a:r>
              <a:rPr lang="en-US" dirty="0" err="1" smtClean="0"/>
              <a:t>innerHTML</a:t>
            </a:r>
            <a:r>
              <a:rPr lang="en-US" dirty="0" smtClean="0"/>
              <a:t> = c;</a:t>
            </a:r>
          </a:p>
          <a:p>
            <a:pPr>
              <a:buNone/>
            </a:pPr>
            <a:r>
              <a:rPr lang="en-US" dirty="0" smtClean="0"/>
              <a:t>&lt;/script&gt;</a:t>
            </a:r>
          </a:p>
          <a:p>
            <a:pPr>
              <a:buNone/>
            </a:pPr>
            <a:r>
              <a:rPr lang="en-US" dirty="0" smtClean="0"/>
              <a:t>&lt;/body&gt;</a:t>
            </a:r>
          </a:p>
          <a:p>
            <a:pPr>
              <a:buNone/>
            </a:pPr>
            <a:r>
              <a:rPr lang="en-US" dirty="0" smtClean="0"/>
              <a:t>&lt;/html&gt;</a:t>
            </a:r>
          </a:p>
          <a:p>
            <a:pPr>
              <a:buNone/>
            </a:pPr>
            <a:endParaRPr lang="en-US" dirty="0" smtClean="0"/>
          </a:p>
          <a:p>
            <a:pPr>
              <a:buNone/>
            </a:pPr>
            <a:r>
              <a:rPr lang="pt-BR" dirty="0" smtClean="0">
                <a:solidFill>
                  <a:srgbClr val="00B050"/>
                </a:solidFill>
              </a:rPr>
              <a:t>a = 5; b = 6; c = a + b;</a:t>
            </a:r>
            <a:endParaRPr lang="en-US" dirty="0" smtClean="0">
              <a:solidFill>
                <a:srgbClr val="00B050"/>
              </a:solidFill>
            </a:endParaRPr>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JavaScript Can Hide HTML </a:t>
            </a:r>
            <a:r>
              <a:rPr lang="en-US" dirty="0" smtClean="0"/>
              <a:t>Elements</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&lt;!DOCTYPE html&gt;</a:t>
            </a:r>
          </a:p>
          <a:p>
            <a:pPr>
              <a:buNone/>
            </a:pPr>
            <a:r>
              <a:rPr lang="en-US" dirty="0" smtClean="0"/>
              <a:t>&lt;html&gt;</a:t>
            </a:r>
          </a:p>
          <a:p>
            <a:pPr>
              <a:buNone/>
            </a:pPr>
            <a:r>
              <a:rPr lang="en-US" dirty="0" smtClean="0"/>
              <a:t>&lt;body&gt;</a:t>
            </a:r>
          </a:p>
          <a:p>
            <a:pPr>
              <a:buNone/>
            </a:pPr>
            <a:r>
              <a:rPr lang="en-US" dirty="0" smtClean="0"/>
              <a:t>&lt;h2&gt;What Can JavaScript Do?&lt;/h2&gt;</a:t>
            </a:r>
          </a:p>
          <a:p>
            <a:pPr>
              <a:buNone/>
            </a:pPr>
            <a:r>
              <a:rPr lang="en-US" dirty="0" smtClean="0"/>
              <a:t>&lt;p id="demo"&gt;JavaScript can hide HTML elements.&lt;/p&gt;</a:t>
            </a:r>
          </a:p>
          <a:p>
            <a:pPr>
              <a:buNone/>
            </a:pPr>
            <a:r>
              <a:rPr lang="en-US" dirty="0" smtClean="0"/>
              <a:t>&lt;button type="button" </a:t>
            </a:r>
            <a:r>
              <a:rPr lang="en-US" dirty="0" err="1" smtClean="0"/>
              <a:t>onclick</a:t>
            </a:r>
            <a:r>
              <a:rPr lang="en-US" dirty="0" smtClean="0"/>
              <a:t>="</a:t>
            </a:r>
            <a:r>
              <a:rPr lang="en-US" dirty="0" err="1" smtClean="0"/>
              <a:t>document.getElementById</a:t>
            </a:r>
            <a:r>
              <a:rPr lang="en-US" dirty="0" smtClean="0"/>
              <a:t>('demo').</a:t>
            </a:r>
            <a:r>
              <a:rPr lang="en-US" dirty="0" err="1" smtClean="0"/>
              <a:t>style.display</a:t>
            </a:r>
            <a:r>
              <a:rPr lang="en-US" dirty="0" smtClean="0"/>
              <a:t>='none'"&gt;Click Me!&lt;/button&gt;</a:t>
            </a:r>
          </a:p>
          <a:p>
            <a:pPr>
              <a:buNone/>
            </a:pPr>
            <a:r>
              <a:rPr lang="en-US" dirty="0" smtClean="0"/>
              <a:t>&lt;/body&gt;</a:t>
            </a:r>
          </a:p>
          <a:p>
            <a:pPr>
              <a:buNone/>
            </a:pPr>
            <a:r>
              <a:rPr lang="en-US" dirty="0" smtClean="0"/>
              <a:t>&lt;/html&gt; </a:t>
            </a:r>
          </a:p>
          <a:p>
            <a:pPr>
              <a:buNone/>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Show HTML </a:t>
            </a:r>
            <a:r>
              <a:rPr lang="en-US" dirty="0" smtClean="0"/>
              <a:t>Elements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&lt;!DOCTYPE html&gt;</a:t>
            </a:r>
          </a:p>
          <a:p>
            <a:pPr marL="0" indent="0">
              <a:buNone/>
            </a:pPr>
            <a:r>
              <a:rPr lang="en-US" dirty="0" smtClean="0"/>
              <a:t>&lt;html&gt;</a:t>
            </a:r>
          </a:p>
          <a:p>
            <a:pPr marL="0" indent="0">
              <a:buNone/>
            </a:pPr>
            <a:r>
              <a:rPr lang="en-US" dirty="0" smtClean="0"/>
              <a:t>&lt;body&gt;</a:t>
            </a:r>
          </a:p>
          <a:p>
            <a:pPr marL="0" indent="0">
              <a:buNone/>
            </a:pPr>
            <a:r>
              <a:rPr lang="en-US" dirty="0" smtClean="0"/>
              <a:t>&lt;h2&gt;What Can JavaScript Do?&lt;/h2&gt;</a:t>
            </a:r>
          </a:p>
          <a:p>
            <a:pPr marL="0" indent="0">
              <a:buNone/>
            </a:pPr>
            <a:r>
              <a:rPr lang="en-US" dirty="0" smtClean="0"/>
              <a:t>&lt;p&gt;JavaScript can show hidden HTML elements.&lt;/p&gt;</a:t>
            </a:r>
          </a:p>
          <a:p>
            <a:pPr marL="0" indent="0">
              <a:buNone/>
            </a:pPr>
            <a:r>
              <a:rPr lang="en-US" dirty="0" smtClean="0"/>
              <a:t>&lt;p id="demo" style="</a:t>
            </a:r>
            <a:r>
              <a:rPr lang="en-US" dirty="0" err="1" smtClean="0"/>
              <a:t>display:none</a:t>
            </a:r>
            <a:r>
              <a:rPr lang="en-US" dirty="0" smtClean="0"/>
              <a:t>"&gt;Hello JavaScript!&lt;/p&gt;</a:t>
            </a:r>
          </a:p>
          <a:p>
            <a:pPr marL="0" indent="0">
              <a:buNone/>
            </a:pPr>
            <a:r>
              <a:rPr lang="en-US" dirty="0" smtClean="0"/>
              <a:t>&lt;button type="button" </a:t>
            </a:r>
            <a:r>
              <a:rPr lang="en-US" dirty="0" err="1" smtClean="0"/>
              <a:t>onclick</a:t>
            </a:r>
            <a:r>
              <a:rPr lang="en-US" dirty="0" smtClean="0"/>
              <a:t>="</a:t>
            </a:r>
            <a:r>
              <a:rPr lang="en-US" dirty="0" err="1" smtClean="0"/>
              <a:t>document.getElementById</a:t>
            </a:r>
            <a:r>
              <a:rPr lang="en-US" dirty="0" smtClean="0"/>
              <a:t>('demo').</a:t>
            </a:r>
            <a:r>
              <a:rPr lang="en-US" dirty="0" err="1" smtClean="0"/>
              <a:t>style.display</a:t>
            </a:r>
            <a:r>
              <a:rPr lang="en-US" dirty="0" smtClean="0"/>
              <a:t>='block'"&gt;Click Me!&lt;/button&gt;</a:t>
            </a:r>
          </a:p>
          <a:p>
            <a:pPr marL="0" indent="0">
              <a:buNone/>
            </a:pPr>
            <a:r>
              <a:rPr lang="en-US" dirty="0" smtClean="0"/>
              <a:t>&lt;/body&gt;</a:t>
            </a:r>
          </a:p>
          <a:p>
            <a:pPr marL="0" indent="0">
              <a:buNone/>
            </a:pPr>
            <a:r>
              <a:rPr lang="en-US" dirty="0" smtClean="0"/>
              <a:t>&lt;/html&gt; </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JavaScript is the premier client-side scripting language used today on the Web. It‘s widely used in tasks ranging from the validation of form data to the creation of complex user interfaces. Yet the language has capabilities that many of its users have yet to discover. JavaScript can be used to manipulate the very markup in the documents in which it is contained. As more developers discover its true power, JavaScript is becoming a first class client-side Web technology</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Operators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&lt;body&gt;</a:t>
            </a:r>
          </a:p>
          <a:p>
            <a:pPr>
              <a:buNone/>
            </a:pPr>
            <a:r>
              <a:rPr lang="en-US" dirty="0" smtClean="0"/>
              <a:t>&lt;h2&gt;JavaScript Operators&lt;/h2&gt;</a:t>
            </a:r>
          </a:p>
          <a:p>
            <a:pPr>
              <a:buNone/>
            </a:pPr>
            <a:r>
              <a:rPr lang="en-US" dirty="0" smtClean="0"/>
              <a:t>&lt;p id="demo"&gt;&lt;/p&gt;</a:t>
            </a:r>
          </a:p>
          <a:p>
            <a:pPr>
              <a:buNone/>
            </a:pPr>
            <a:r>
              <a:rPr lang="en-US" dirty="0" smtClean="0"/>
              <a:t>&lt;script&gt;</a:t>
            </a:r>
          </a:p>
          <a:p>
            <a:pPr>
              <a:buNone/>
            </a:pPr>
            <a:r>
              <a:rPr lang="en-US" dirty="0" err="1" smtClean="0"/>
              <a:t>document.getElementById</a:t>
            </a:r>
            <a:r>
              <a:rPr lang="en-US" dirty="0" smtClean="0"/>
              <a:t>("demo").</a:t>
            </a:r>
            <a:r>
              <a:rPr lang="en-US" dirty="0" err="1" smtClean="0"/>
              <a:t>innerHTML</a:t>
            </a:r>
            <a:r>
              <a:rPr lang="en-US" dirty="0" smtClean="0"/>
              <a:t> = (5 + 6) * 10;</a:t>
            </a:r>
          </a:p>
          <a:p>
            <a:pPr>
              <a:buNone/>
            </a:pPr>
            <a:r>
              <a:rPr lang="en-US" dirty="0" smtClean="0"/>
              <a:t>&lt;/script&gt;</a:t>
            </a:r>
          </a:p>
          <a:p>
            <a:pPr>
              <a:buNone/>
            </a:pPr>
            <a:r>
              <a:rPr lang="en-US" dirty="0" smtClean="0"/>
              <a:t>&lt;/body&gt;</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Camel </a:t>
            </a:r>
            <a:r>
              <a:rPr lang="en-US" dirty="0" smtClean="0"/>
              <a:t>Case</a:t>
            </a:r>
            <a:endParaRPr lang="en-US" dirty="0"/>
          </a:p>
        </p:txBody>
      </p:sp>
      <p:sp>
        <p:nvSpPr>
          <p:cNvPr id="3" name="Content Placeholder 2"/>
          <p:cNvSpPr>
            <a:spLocks noGrp="1"/>
          </p:cNvSpPr>
          <p:nvPr>
            <p:ph idx="1"/>
          </p:nvPr>
        </p:nvSpPr>
        <p:spPr/>
        <p:txBody>
          <a:bodyPr/>
          <a:lstStyle/>
          <a:p>
            <a:r>
              <a:rPr lang="en-US" dirty="0"/>
              <a:t>Hyphens are not allowed in JavaScript</a:t>
            </a:r>
            <a:r>
              <a:rPr lang="en-US" dirty="0" smtClean="0"/>
              <a:t>.</a:t>
            </a:r>
          </a:p>
          <a:p>
            <a:pPr>
              <a:buNone/>
            </a:pPr>
            <a:r>
              <a:rPr lang="en-US" dirty="0" smtClean="0"/>
              <a:t>Like:</a:t>
            </a:r>
            <a:r>
              <a:rPr lang="en-US" dirty="0"/>
              <a:t> </a:t>
            </a:r>
            <a:r>
              <a:rPr lang="en-US" dirty="0" smtClean="0"/>
              <a:t>first-name</a:t>
            </a:r>
            <a:r>
              <a:rPr lang="en-US" dirty="0"/>
              <a:t>, last-name, </a:t>
            </a:r>
            <a:r>
              <a:rPr lang="en-US" dirty="0" smtClean="0"/>
              <a:t>master-card</a:t>
            </a:r>
            <a:endParaRPr lang="en-US" dirty="0"/>
          </a:p>
          <a:p>
            <a:pPr>
              <a:buNone/>
            </a:pPr>
            <a:r>
              <a:rPr lang="en-US" b="1" dirty="0"/>
              <a:t>Upper Camel Case (Pascal Case</a:t>
            </a:r>
            <a:r>
              <a:rPr lang="en-US" b="1" dirty="0" smtClean="0"/>
              <a:t>):</a:t>
            </a:r>
          </a:p>
          <a:p>
            <a:pPr>
              <a:buNone/>
            </a:pPr>
            <a:r>
              <a:rPr lang="en-US" dirty="0" err="1"/>
              <a:t>FirstName</a:t>
            </a:r>
            <a:r>
              <a:rPr lang="en-US" dirty="0"/>
              <a:t>, </a:t>
            </a:r>
            <a:r>
              <a:rPr lang="en-US" dirty="0" err="1"/>
              <a:t>LastName</a:t>
            </a:r>
            <a:r>
              <a:rPr lang="en-US" dirty="0"/>
              <a:t>, MasterCard, I</a:t>
            </a:r>
            <a:r>
              <a:rPr lang="en-US" dirty="0" smtClean="0"/>
              <a:t>nterCity.</a:t>
            </a:r>
          </a:p>
          <a:p>
            <a:pPr>
              <a:buNone/>
            </a:pPr>
            <a:r>
              <a:rPr lang="en-US" b="1" dirty="0"/>
              <a:t>Lower Camel Case</a:t>
            </a:r>
            <a:r>
              <a:rPr lang="en-US" b="1" dirty="0" smtClean="0"/>
              <a:t>:</a:t>
            </a:r>
          </a:p>
          <a:p>
            <a:pPr>
              <a:buNone/>
            </a:pPr>
            <a:r>
              <a:rPr lang="en-US" dirty="0" err="1"/>
              <a:t>firstName</a:t>
            </a:r>
            <a:r>
              <a:rPr lang="en-US" dirty="0"/>
              <a:t>, </a:t>
            </a:r>
            <a:r>
              <a:rPr lang="en-US" dirty="0" err="1"/>
              <a:t>lastName</a:t>
            </a:r>
            <a:r>
              <a:rPr lang="en-US" dirty="0"/>
              <a:t>, </a:t>
            </a:r>
            <a:r>
              <a:rPr lang="en-US" dirty="0" err="1"/>
              <a:t>masterCard</a:t>
            </a:r>
            <a:r>
              <a:rPr lang="en-US" dirty="0"/>
              <a:t>, </a:t>
            </a:r>
            <a:r>
              <a:rPr lang="en-US" dirty="0" err="1"/>
              <a:t>interCity</a:t>
            </a:r>
            <a:r>
              <a:rPr lang="en-US" dirty="0"/>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Var</a:t>
            </a:r>
            <a:r>
              <a:rPr lang="en-US" dirty="0" smtClean="0"/>
              <a:t>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&lt;body&gt;</a:t>
            </a:r>
          </a:p>
          <a:p>
            <a:endParaRPr lang="en-US" dirty="0" smtClean="0"/>
          </a:p>
          <a:p>
            <a:r>
              <a:rPr lang="en-US" dirty="0" smtClean="0"/>
              <a:t>&lt;h2&gt;The </a:t>
            </a:r>
            <a:r>
              <a:rPr lang="en-US" dirty="0" err="1" smtClean="0"/>
              <a:t>var</a:t>
            </a:r>
            <a:r>
              <a:rPr lang="en-US" dirty="0" smtClean="0"/>
              <a:t> Keyword Creates Variables&lt;/h2&gt;</a:t>
            </a:r>
          </a:p>
          <a:p>
            <a:r>
              <a:rPr lang="en-US" dirty="0" smtClean="0"/>
              <a:t>&lt;p id="demo"&gt;&lt;/p&gt;</a:t>
            </a:r>
          </a:p>
          <a:p>
            <a:r>
              <a:rPr lang="en-US" dirty="0" smtClean="0"/>
              <a:t>&lt;script&gt;</a:t>
            </a:r>
          </a:p>
          <a:p>
            <a:r>
              <a:rPr lang="en-US" dirty="0" err="1" smtClean="0"/>
              <a:t>var</a:t>
            </a:r>
            <a:r>
              <a:rPr lang="en-US" dirty="0" smtClean="0"/>
              <a:t> x, y;</a:t>
            </a:r>
          </a:p>
          <a:p>
            <a:r>
              <a:rPr lang="en-US" dirty="0" smtClean="0"/>
              <a:t>x = 5 + 6;</a:t>
            </a:r>
          </a:p>
          <a:p>
            <a:r>
              <a:rPr lang="en-US" dirty="0" smtClean="0"/>
              <a:t>y = x * 10;</a:t>
            </a:r>
          </a:p>
          <a:p>
            <a:r>
              <a:rPr lang="en-US" dirty="0" err="1" smtClean="0"/>
              <a:t>document.getElementById</a:t>
            </a:r>
            <a:r>
              <a:rPr lang="en-US" dirty="0" smtClean="0"/>
              <a:t>("demo").</a:t>
            </a:r>
            <a:r>
              <a:rPr lang="en-US" dirty="0" err="1" smtClean="0"/>
              <a:t>innerHTML</a:t>
            </a:r>
            <a:r>
              <a:rPr lang="en-US" dirty="0" smtClean="0"/>
              <a:t> = y;</a:t>
            </a:r>
          </a:p>
          <a:p>
            <a:r>
              <a:rPr lang="en-US" dirty="0" smtClean="0"/>
              <a:t>&lt;/script&gt;</a:t>
            </a:r>
          </a:p>
          <a:p>
            <a:endParaRPr lang="en-US" dirty="0" smtClean="0"/>
          </a:p>
          <a:p>
            <a:r>
              <a:rPr lang="en-US" dirty="0" smtClean="0"/>
              <a:t>&lt;/body&gt;</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with Function</a:t>
            </a: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solidFill>
                  <a:srgbClr val="00B050"/>
                </a:solidFill>
              </a:rPr>
              <a:t>Function Invocation</a:t>
            </a:r>
          </a:p>
          <a:p>
            <a:r>
              <a:rPr lang="en-US" dirty="0" smtClean="0"/>
              <a:t>When an event occurs (when a user clicks a button)</a:t>
            </a:r>
          </a:p>
          <a:p>
            <a:r>
              <a:rPr lang="en-US" dirty="0" smtClean="0"/>
              <a:t>When it is invoked (called) from JavaScript code</a:t>
            </a:r>
          </a:p>
          <a:p>
            <a:r>
              <a:rPr lang="en-US" dirty="0" smtClean="0"/>
              <a:t>Automatically (self invoked)</a:t>
            </a:r>
          </a:p>
          <a:p>
            <a:pPr>
              <a:buNone/>
            </a:pPr>
            <a:r>
              <a:rPr lang="en-US" dirty="0" smtClean="0">
                <a:solidFill>
                  <a:srgbClr val="00B050"/>
                </a:solidFill>
              </a:rPr>
              <a:t>Function Return</a:t>
            </a:r>
          </a:p>
          <a:p>
            <a:pPr>
              <a:buNone/>
            </a:pPr>
            <a:r>
              <a:rPr lang="en-US" dirty="0" smtClean="0"/>
              <a:t>Functions often compute a </a:t>
            </a:r>
            <a:r>
              <a:rPr lang="en-US" b="1" dirty="0" smtClean="0"/>
              <a:t>return value</a:t>
            </a:r>
            <a:r>
              <a:rPr lang="en-US" dirty="0" smtClean="0"/>
              <a:t>. The return value is "returned" back to the "caller“</a:t>
            </a:r>
          </a:p>
          <a:p>
            <a:pPr>
              <a:buNone/>
            </a:pPr>
            <a:endParaRPr lang="en-US" dirty="0" smtClean="0">
              <a:solidFill>
                <a:srgbClr val="00B050"/>
              </a:solidFill>
            </a:endParaRPr>
          </a:p>
          <a:p>
            <a:endParaRPr lang="en-US" dirty="0">
              <a:solidFill>
                <a:srgbClr val="00B05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Functions</a:t>
            </a:r>
            <a:endParaRPr lang="en-US" dirty="0"/>
          </a:p>
        </p:txBody>
      </p:sp>
      <p:sp>
        <p:nvSpPr>
          <p:cNvPr id="3" name="Content Placeholder 2"/>
          <p:cNvSpPr>
            <a:spLocks noGrp="1"/>
          </p:cNvSpPr>
          <p:nvPr>
            <p:ph idx="1"/>
          </p:nvPr>
        </p:nvSpPr>
        <p:spPr/>
        <p:txBody>
          <a:bodyPr/>
          <a:lstStyle/>
          <a:p>
            <a:pPr>
              <a:buNone/>
            </a:pPr>
            <a:r>
              <a:rPr lang="en-US" dirty="0" smtClean="0"/>
              <a:t>function </a:t>
            </a:r>
            <a:r>
              <a:rPr lang="en-US" i="1" dirty="0" smtClean="0"/>
              <a:t>name</a:t>
            </a:r>
            <a:r>
              <a:rPr lang="en-US" dirty="0" smtClean="0"/>
              <a:t>(</a:t>
            </a:r>
            <a:r>
              <a:rPr lang="en-US" i="1" dirty="0" smtClean="0"/>
              <a:t>parameter1, parameter2, parameter3</a:t>
            </a:r>
            <a:r>
              <a:rPr lang="en-US" dirty="0" smtClean="0"/>
              <a:t>) {</a:t>
            </a:r>
            <a:br>
              <a:rPr lang="en-US" dirty="0" smtClean="0"/>
            </a:br>
            <a:r>
              <a:rPr lang="en-US" dirty="0" smtClean="0"/>
              <a:t>    </a:t>
            </a:r>
            <a:r>
              <a:rPr lang="en-US" i="1" dirty="0" smtClean="0"/>
              <a:t>code to be executed</a:t>
            </a:r>
            <a:r>
              <a:rPr lang="en-US" dirty="0" smtClean="0"/>
              <a:t/>
            </a:r>
            <a:br>
              <a:rPr lang="en-US" dirty="0" smtClean="0"/>
            </a:br>
            <a:r>
              <a:rPr lang="en-US" dirty="0" smtClean="0"/>
              <a: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Functions?</a:t>
            </a:r>
            <a:endParaRPr lang="en-US" dirty="0"/>
          </a:p>
        </p:txBody>
      </p:sp>
      <p:sp>
        <p:nvSpPr>
          <p:cNvPr id="3" name="Content Placeholder 2"/>
          <p:cNvSpPr>
            <a:spLocks noGrp="1"/>
          </p:cNvSpPr>
          <p:nvPr>
            <p:ph idx="1"/>
          </p:nvPr>
        </p:nvSpPr>
        <p:spPr/>
        <p:txBody>
          <a:bodyPr>
            <a:normAutofit fontScale="40000" lnSpcReduction="20000"/>
          </a:bodyPr>
          <a:lstStyle/>
          <a:p>
            <a:pPr>
              <a:buNone/>
            </a:pPr>
            <a:r>
              <a:rPr lang="en-US" sz="4500" dirty="0" smtClean="0">
                <a:solidFill>
                  <a:srgbClr val="00B050"/>
                </a:solidFill>
              </a:rPr>
              <a:t>You can reuse code: Define the code once, and use it many times.</a:t>
            </a:r>
          </a:p>
          <a:p>
            <a:pPr>
              <a:buNone/>
            </a:pPr>
            <a:r>
              <a:rPr lang="en-US" sz="4500" dirty="0" smtClean="0">
                <a:solidFill>
                  <a:srgbClr val="00B050"/>
                </a:solidFill>
              </a:rPr>
              <a:t>You can use the same code many times with different arguments, to produce different results.</a:t>
            </a:r>
          </a:p>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&lt;h2&gt;JavaScript Functions&lt;/h2&gt;</a:t>
            </a:r>
          </a:p>
          <a:p>
            <a:pPr>
              <a:buNone/>
            </a:pPr>
            <a:endParaRPr lang="en-US" dirty="0" smtClean="0"/>
          </a:p>
          <a:p>
            <a:pPr>
              <a:buNone/>
            </a:pPr>
            <a:r>
              <a:rPr lang="en-US" dirty="0" smtClean="0"/>
              <a:t>&lt;p&gt;This example calls a function to convert from Fahrenheit to Celsius:&lt;/p&gt;</a:t>
            </a:r>
          </a:p>
          <a:p>
            <a:pPr>
              <a:buNone/>
            </a:pPr>
            <a:r>
              <a:rPr lang="en-US" dirty="0" smtClean="0"/>
              <a:t>&lt;p id="demo"&gt;&lt;/p&gt;</a:t>
            </a:r>
          </a:p>
          <a:p>
            <a:pPr>
              <a:buNone/>
            </a:pPr>
            <a:endParaRPr lang="en-US" dirty="0" smtClean="0"/>
          </a:p>
          <a:p>
            <a:pPr>
              <a:buNone/>
            </a:pPr>
            <a:r>
              <a:rPr lang="en-US" dirty="0" smtClean="0"/>
              <a:t>&lt;script&gt;</a:t>
            </a:r>
          </a:p>
          <a:p>
            <a:pPr>
              <a:buNone/>
            </a:pPr>
            <a:r>
              <a:rPr lang="en-US" dirty="0" smtClean="0"/>
              <a:t>function </a:t>
            </a:r>
            <a:r>
              <a:rPr lang="en-US" dirty="0" err="1" smtClean="0"/>
              <a:t>toCelsius</a:t>
            </a:r>
            <a:r>
              <a:rPr lang="en-US" dirty="0" smtClean="0"/>
              <a:t>(f) {</a:t>
            </a:r>
          </a:p>
          <a:p>
            <a:pPr>
              <a:buNone/>
            </a:pPr>
            <a:r>
              <a:rPr lang="en-US" dirty="0" smtClean="0"/>
              <a:t>    return (5/9) * (f-32);</a:t>
            </a:r>
          </a:p>
          <a:p>
            <a:pPr>
              <a:buNone/>
            </a:pPr>
            <a:r>
              <a:rPr lang="en-US" dirty="0" smtClean="0"/>
              <a:t>}</a:t>
            </a:r>
          </a:p>
          <a:p>
            <a:pPr>
              <a:buNone/>
            </a:pPr>
            <a:r>
              <a:rPr lang="en-US" dirty="0" err="1" smtClean="0"/>
              <a:t>document.getElementById</a:t>
            </a:r>
            <a:r>
              <a:rPr lang="en-US" dirty="0" smtClean="0"/>
              <a:t>("demo").</a:t>
            </a:r>
            <a:r>
              <a:rPr lang="en-US" dirty="0" err="1" smtClean="0"/>
              <a:t>innerHTML</a:t>
            </a:r>
            <a:r>
              <a:rPr lang="en-US" dirty="0" smtClean="0"/>
              <a:t> = </a:t>
            </a:r>
            <a:r>
              <a:rPr lang="en-US" dirty="0" err="1" smtClean="0"/>
              <a:t>toCelsius</a:t>
            </a:r>
            <a:r>
              <a:rPr lang="en-US" dirty="0" smtClean="0"/>
              <a:t>(100);</a:t>
            </a:r>
          </a:p>
          <a:p>
            <a:pPr>
              <a:buNone/>
            </a:pPr>
            <a:r>
              <a:rPr lang="en-US" dirty="0" smtClean="0"/>
              <a:t>&lt;/script&gt;</a:t>
            </a:r>
          </a:p>
          <a:p>
            <a:pPr>
              <a:buNone/>
            </a:pPr>
            <a:endParaRPr lang="en-US" dirty="0" smtClean="0"/>
          </a:p>
          <a:p>
            <a:pPr>
              <a:buNone/>
            </a:pPr>
            <a:r>
              <a:rPr lang="en-US" dirty="0" smtClean="0"/>
              <a:t>&lt;/body&gt;</a:t>
            </a:r>
          </a:p>
          <a:p>
            <a:pPr>
              <a:buNone/>
            </a:pPr>
            <a:r>
              <a:rPr lang="en-US" dirty="0" smtClean="0"/>
              <a:t>&lt;/html&gt;</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Functions</a:t>
            </a:r>
            <a:br>
              <a:rPr lang="en-US" b="1" dirty="0" smtClean="0"/>
            </a:b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sz="3800" dirty="0" smtClean="0"/>
              <a:t>&lt;!DOCTYPE html</a:t>
            </a:r>
            <a:r>
              <a:rPr lang="en-US" sz="3800" dirty="0" smtClean="0"/>
              <a:t>&gt;&lt;</a:t>
            </a:r>
            <a:r>
              <a:rPr lang="en-US" sz="3800" dirty="0" smtClean="0"/>
              <a:t>html</a:t>
            </a:r>
            <a:r>
              <a:rPr lang="en-US" sz="3800" dirty="0" smtClean="0"/>
              <a:t>&gt;&lt;</a:t>
            </a:r>
            <a:r>
              <a:rPr lang="en-US" sz="3800" dirty="0" smtClean="0"/>
              <a:t>body</a:t>
            </a:r>
            <a:r>
              <a:rPr lang="en-US" sz="3800" dirty="0" smtClean="0"/>
              <a:t>&gt;</a:t>
            </a:r>
            <a:endParaRPr lang="en-US" sz="3800" dirty="0" smtClean="0"/>
          </a:p>
          <a:p>
            <a:pPr>
              <a:buNone/>
            </a:pPr>
            <a:r>
              <a:rPr lang="en-US" sz="3800" dirty="0" smtClean="0"/>
              <a:t>&lt;h2&gt;JavaScript Functions&lt;/h2</a:t>
            </a:r>
            <a:r>
              <a:rPr lang="en-US" sz="3800" dirty="0" smtClean="0"/>
              <a:t>&gt;</a:t>
            </a:r>
            <a:endParaRPr lang="en-US" sz="3800" dirty="0" smtClean="0"/>
          </a:p>
          <a:p>
            <a:pPr>
              <a:buNone/>
            </a:pPr>
            <a:r>
              <a:rPr lang="en-US" sz="3800" dirty="0" smtClean="0"/>
              <a:t>&lt;p&gt;This example calls a function which performs a calculation, and returns the result:&lt;/p&gt;</a:t>
            </a:r>
          </a:p>
          <a:p>
            <a:pPr>
              <a:buNone/>
            </a:pPr>
            <a:r>
              <a:rPr lang="en-US" sz="3800" dirty="0" smtClean="0"/>
              <a:t>&lt;</a:t>
            </a:r>
            <a:r>
              <a:rPr lang="en-US" sz="3800" dirty="0" smtClean="0"/>
              <a:t>p id="demo"&gt;&lt;/p&gt;</a:t>
            </a:r>
          </a:p>
          <a:p>
            <a:pPr>
              <a:buNone/>
            </a:pPr>
            <a:r>
              <a:rPr lang="en-US" sz="3800" dirty="0" smtClean="0"/>
              <a:t>&lt;script&gt;</a:t>
            </a:r>
          </a:p>
          <a:p>
            <a:pPr>
              <a:buNone/>
            </a:pPr>
            <a:r>
              <a:rPr lang="en-US" sz="3800" dirty="0" smtClean="0"/>
              <a:t>function </a:t>
            </a:r>
            <a:r>
              <a:rPr lang="en-US" sz="3800" dirty="0" err="1" smtClean="0"/>
              <a:t>myFunction</a:t>
            </a:r>
            <a:r>
              <a:rPr lang="en-US" sz="3800" dirty="0" smtClean="0"/>
              <a:t>(x, y)</a:t>
            </a:r>
            <a:endParaRPr lang="en-US" sz="3800" dirty="0" smtClean="0"/>
          </a:p>
          <a:p>
            <a:pPr>
              <a:buNone/>
            </a:pPr>
            <a:r>
              <a:rPr lang="en-US" sz="3800" dirty="0" smtClean="0"/>
              <a:t>{</a:t>
            </a:r>
            <a:endParaRPr lang="en-US" sz="3800" dirty="0" smtClean="0"/>
          </a:p>
          <a:p>
            <a:pPr>
              <a:buNone/>
            </a:pPr>
            <a:r>
              <a:rPr lang="en-US" sz="3800" dirty="0" smtClean="0"/>
              <a:t>    return </a:t>
            </a:r>
            <a:r>
              <a:rPr lang="en-US" sz="3800" dirty="0" smtClean="0"/>
              <a:t>x * y;</a:t>
            </a:r>
            <a:endParaRPr lang="en-US" sz="3800" dirty="0" smtClean="0"/>
          </a:p>
          <a:p>
            <a:pPr>
              <a:buNone/>
            </a:pPr>
            <a:r>
              <a:rPr lang="en-US" sz="3800" dirty="0" smtClean="0"/>
              <a:t>}</a:t>
            </a:r>
          </a:p>
          <a:p>
            <a:pPr>
              <a:buNone/>
            </a:pPr>
            <a:r>
              <a:rPr lang="en-US" sz="3800" dirty="0" err="1" smtClean="0"/>
              <a:t>document.getElementById</a:t>
            </a:r>
            <a:r>
              <a:rPr lang="en-US" sz="3800" dirty="0" smtClean="0"/>
              <a:t>("demo").</a:t>
            </a:r>
            <a:r>
              <a:rPr lang="en-US" sz="3800" dirty="0" err="1" smtClean="0"/>
              <a:t>innerHTML</a:t>
            </a:r>
            <a:r>
              <a:rPr lang="en-US" sz="3800" dirty="0" smtClean="0"/>
              <a:t> </a:t>
            </a:r>
            <a:r>
              <a:rPr lang="en-US" sz="3800" dirty="0" smtClean="0"/>
              <a:t>= </a:t>
            </a:r>
            <a:r>
              <a:rPr lang="en-US" sz="3800" dirty="0" err="1" smtClean="0"/>
              <a:t>myFunction</a:t>
            </a:r>
            <a:r>
              <a:rPr lang="en-US" sz="3800" dirty="0" smtClean="0"/>
              <a:t>(3, 4);</a:t>
            </a:r>
          </a:p>
          <a:p>
            <a:pPr>
              <a:buNone/>
            </a:pPr>
            <a:r>
              <a:rPr lang="en-US" sz="3800" dirty="0" smtClean="0"/>
              <a:t>&lt;/script</a:t>
            </a:r>
            <a:r>
              <a:rPr lang="en-US" sz="3800" dirty="0" smtClean="0"/>
              <a:t>&gt;</a:t>
            </a:r>
            <a:endParaRPr lang="en-US" sz="3800" dirty="0" smtClean="0"/>
          </a:p>
          <a:p>
            <a:pPr>
              <a:buNone/>
            </a:pPr>
            <a:r>
              <a:rPr lang="en-US" sz="3800" dirty="0" smtClean="0"/>
              <a:t>&lt;/body&gt;</a:t>
            </a:r>
          </a:p>
          <a:p>
            <a:pPr>
              <a:buNone/>
            </a:pPr>
            <a:r>
              <a:rPr lang="en-US" sz="3800" dirty="0" smtClean="0"/>
              <a:t>&lt;/html&gt;</a:t>
            </a:r>
          </a:p>
          <a:p>
            <a:pPr>
              <a:buNone/>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 Return</a:t>
            </a:r>
            <a:endParaRPr lang="en-US" dirty="0"/>
          </a:p>
        </p:txBody>
      </p:sp>
      <p:sp>
        <p:nvSpPr>
          <p:cNvPr id="3" name="Content Placeholder 2"/>
          <p:cNvSpPr>
            <a:spLocks noGrp="1"/>
          </p:cNvSpPr>
          <p:nvPr>
            <p:ph idx="1"/>
          </p:nvPr>
        </p:nvSpPr>
        <p:spPr/>
        <p:txBody>
          <a:bodyPr/>
          <a:lstStyle/>
          <a:p>
            <a:r>
              <a:rPr lang="en-US" dirty="0" smtClean="0"/>
              <a:t>When JavaScript reaches a </a:t>
            </a:r>
            <a:r>
              <a:rPr lang="en-US" b="1" dirty="0" smtClean="0"/>
              <a:t>return statement</a:t>
            </a:r>
            <a:r>
              <a:rPr lang="en-US" dirty="0" smtClean="0"/>
              <a:t>, the function will stop executing.</a:t>
            </a:r>
          </a:p>
          <a:p>
            <a:r>
              <a:rPr lang="en-US" dirty="0" smtClean="0"/>
              <a:t>If the function was invoked from a statement, JavaScript will "return" to execute the code after the invoking statement.</a:t>
            </a:r>
          </a:p>
          <a:p>
            <a:r>
              <a:rPr lang="en-US" dirty="0" smtClean="0"/>
              <a:t>Functions often compute a </a:t>
            </a:r>
            <a:r>
              <a:rPr lang="en-US" b="1" dirty="0" smtClean="0"/>
              <a:t>return value</a:t>
            </a:r>
            <a:r>
              <a:rPr lang="en-US" dirty="0" smtClean="0"/>
              <a:t>. The return value is "returned" back to the "caller":</a:t>
            </a:r>
          </a:p>
          <a:p>
            <a:pPr>
              <a:buNone/>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Objects, Properties, and Methods</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Object : </a:t>
            </a:r>
            <a:r>
              <a:rPr lang="en-US" b="1" dirty="0" smtClean="0">
                <a:solidFill>
                  <a:srgbClr val="00B050"/>
                </a:solidFill>
              </a:rPr>
              <a:t>Car</a:t>
            </a:r>
          </a:p>
          <a:p>
            <a:r>
              <a:rPr lang="en-US" b="1" dirty="0" smtClean="0"/>
              <a:t>Properties:</a:t>
            </a:r>
          </a:p>
          <a:p>
            <a:pPr>
              <a:buNone/>
            </a:pPr>
            <a:r>
              <a:rPr lang="en-US" dirty="0" smtClean="0"/>
              <a:t>	car.name = Fiat</a:t>
            </a:r>
            <a:br>
              <a:rPr lang="en-US" dirty="0" smtClean="0"/>
            </a:br>
            <a:r>
              <a:rPr lang="en-US" dirty="0" smtClean="0"/>
              <a:t/>
            </a:r>
            <a:br>
              <a:rPr lang="en-US" dirty="0" smtClean="0"/>
            </a:br>
            <a:r>
              <a:rPr lang="en-US" dirty="0" err="1" smtClean="0"/>
              <a:t>car.model</a:t>
            </a:r>
            <a:r>
              <a:rPr lang="en-US" dirty="0" smtClean="0"/>
              <a:t> = 500</a:t>
            </a:r>
            <a:br>
              <a:rPr lang="en-US" dirty="0" smtClean="0"/>
            </a:br>
            <a:r>
              <a:rPr lang="en-US" dirty="0" smtClean="0"/>
              <a:t/>
            </a:r>
            <a:br>
              <a:rPr lang="en-US" dirty="0" smtClean="0"/>
            </a:br>
            <a:r>
              <a:rPr lang="en-US" dirty="0" err="1" smtClean="0"/>
              <a:t>car.weight</a:t>
            </a:r>
            <a:r>
              <a:rPr lang="en-US" dirty="0" smtClean="0"/>
              <a:t> = 850kg</a:t>
            </a:r>
            <a:br>
              <a:rPr lang="en-US" dirty="0" smtClean="0"/>
            </a:br>
            <a:r>
              <a:rPr lang="en-US" dirty="0" smtClean="0"/>
              <a:t/>
            </a:r>
            <a:br>
              <a:rPr lang="en-US" dirty="0" smtClean="0"/>
            </a:br>
            <a:r>
              <a:rPr lang="en-US" dirty="0" err="1" smtClean="0"/>
              <a:t>car.color</a:t>
            </a:r>
            <a:r>
              <a:rPr lang="en-US" dirty="0" smtClean="0"/>
              <a:t> = white</a:t>
            </a:r>
          </a:p>
          <a:p>
            <a:r>
              <a:rPr lang="en-US" b="1" dirty="0" smtClean="0"/>
              <a:t>Methods</a:t>
            </a:r>
          </a:p>
          <a:p>
            <a:pPr>
              <a:buNone/>
            </a:pPr>
            <a:r>
              <a:rPr lang="en-US" dirty="0" smtClean="0"/>
              <a:t>	</a:t>
            </a:r>
            <a:r>
              <a:rPr lang="en-US" dirty="0" err="1" smtClean="0"/>
              <a:t>car.start</a:t>
            </a:r>
            <a:r>
              <a:rPr lang="en-US" dirty="0" smtClean="0"/>
              <a:t>()</a:t>
            </a:r>
            <a:br>
              <a:rPr lang="en-US" dirty="0" smtClean="0"/>
            </a:br>
            <a:r>
              <a:rPr lang="en-US" dirty="0" smtClean="0"/>
              <a:t/>
            </a:r>
            <a:br>
              <a:rPr lang="en-US" dirty="0" smtClean="0"/>
            </a:br>
            <a:r>
              <a:rPr lang="en-US" dirty="0" err="1" smtClean="0"/>
              <a:t>car.drive</a:t>
            </a:r>
            <a:r>
              <a:rPr lang="en-US" dirty="0" smtClean="0"/>
              <a:t>()</a:t>
            </a:r>
            <a:br>
              <a:rPr lang="en-US" dirty="0" smtClean="0"/>
            </a:br>
            <a:r>
              <a:rPr lang="en-US" dirty="0" smtClean="0"/>
              <a:t/>
            </a:r>
            <a:br>
              <a:rPr lang="en-US" dirty="0" smtClean="0"/>
            </a:br>
            <a:r>
              <a:rPr lang="en-US" dirty="0" err="1" smtClean="0"/>
              <a:t>car.brake</a:t>
            </a:r>
            <a:r>
              <a:rPr lang="en-US" dirty="0" smtClean="0"/>
              <a:t>() </a:t>
            </a:r>
            <a:br>
              <a:rPr lang="en-US" dirty="0" smtClean="0"/>
            </a:br>
            <a:r>
              <a:rPr lang="en-US" dirty="0" smtClean="0"/>
              <a:t/>
            </a:r>
            <a:br>
              <a:rPr lang="en-US" dirty="0" smtClean="0"/>
            </a:br>
            <a:r>
              <a:rPr lang="en-US" dirty="0" err="1" smtClean="0"/>
              <a:t>car.stop</a:t>
            </a:r>
            <a:r>
              <a:rPr lang="en-US" dirty="0" smtClean="0"/>
              <a: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a:t>
            </a:r>
            <a:r>
              <a:rPr lang="en-US" smtClean="0"/>
              <a:t> Example</a:t>
            </a:r>
            <a:endParaRPr lang="en-US"/>
          </a:p>
        </p:txBody>
      </p:sp>
      <p:sp>
        <p:nvSpPr>
          <p:cNvPr id="3" name="Content Placeholder 2"/>
          <p:cNvSpPr>
            <a:spLocks noGrp="1"/>
          </p:cNvSpPr>
          <p:nvPr>
            <p:ph idx="1"/>
          </p:nvPr>
        </p:nvSpPr>
        <p:spPr/>
        <p:txBody>
          <a:bodyPr>
            <a:normAutofit fontScale="47500" lnSpcReduction="20000"/>
          </a:bodyPr>
          <a:lstStyle/>
          <a:p>
            <a:pPr>
              <a:buNone/>
            </a:pPr>
            <a:r>
              <a:rPr lang="en-US" dirty="0" err="1" smtClean="0">
                <a:solidFill>
                  <a:srgbClr val="00B050"/>
                </a:solidFill>
              </a:rPr>
              <a:t>var</a:t>
            </a:r>
            <a:r>
              <a:rPr lang="en-US" dirty="0" smtClean="0">
                <a:solidFill>
                  <a:srgbClr val="00B050"/>
                </a:solidFill>
              </a:rPr>
              <a:t> person = {</a:t>
            </a:r>
            <a:r>
              <a:rPr lang="en-US" dirty="0" err="1" smtClean="0">
                <a:solidFill>
                  <a:srgbClr val="00B050"/>
                </a:solidFill>
              </a:rPr>
              <a:t>firstName</a:t>
            </a:r>
            <a:r>
              <a:rPr lang="en-US" dirty="0" smtClean="0">
                <a:solidFill>
                  <a:srgbClr val="00B050"/>
                </a:solidFill>
              </a:rPr>
              <a:t>:"John", </a:t>
            </a:r>
            <a:r>
              <a:rPr lang="en-US" dirty="0" err="1" smtClean="0">
                <a:solidFill>
                  <a:srgbClr val="00B050"/>
                </a:solidFill>
              </a:rPr>
              <a:t>lastName</a:t>
            </a:r>
            <a:r>
              <a:rPr lang="en-US" dirty="0" smtClean="0">
                <a:solidFill>
                  <a:srgbClr val="00B050"/>
                </a:solidFill>
              </a:rPr>
              <a:t>:"Doe", age:50, </a:t>
            </a:r>
            <a:r>
              <a:rPr lang="en-US" dirty="0" err="1" smtClean="0">
                <a:solidFill>
                  <a:srgbClr val="00B050"/>
                </a:solidFill>
              </a:rPr>
              <a:t>eyeColor</a:t>
            </a:r>
            <a:r>
              <a:rPr lang="en-US" dirty="0" smtClean="0">
                <a:solidFill>
                  <a:srgbClr val="00B050"/>
                </a:solidFill>
              </a:rPr>
              <a:t>:"blue"};</a:t>
            </a:r>
          </a:p>
          <a:p>
            <a:pPr>
              <a:buNone/>
            </a:pPr>
            <a:r>
              <a:rPr lang="en-US" dirty="0" smtClean="0">
                <a:solidFill>
                  <a:srgbClr val="00B050"/>
                </a:solidFill>
              </a:rPr>
              <a:t>Example</a:t>
            </a:r>
          </a:p>
          <a:p>
            <a:pPr>
              <a:buNone/>
            </a:pPr>
            <a:r>
              <a:rPr lang="en-US" dirty="0" smtClean="0"/>
              <a:t>&lt;!DOCTYPE html&gt;</a:t>
            </a:r>
          </a:p>
          <a:p>
            <a:pPr>
              <a:buNone/>
            </a:pPr>
            <a:r>
              <a:rPr lang="en-US" dirty="0" smtClean="0"/>
              <a:t>&lt;html&gt;</a:t>
            </a:r>
          </a:p>
          <a:p>
            <a:pPr>
              <a:buNone/>
            </a:pPr>
            <a:r>
              <a:rPr lang="en-US" dirty="0" smtClean="0"/>
              <a:t>&lt;body</a:t>
            </a:r>
            <a:r>
              <a:rPr lang="en-US" dirty="0" smtClean="0"/>
              <a:t>&gt;&lt;</a:t>
            </a:r>
            <a:r>
              <a:rPr lang="en-US" dirty="0" smtClean="0"/>
              <a:t>p&gt;Creating a JavaScript Object.&lt;/p&gt;</a:t>
            </a:r>
          </a:p>
          <a:p>
            <a:pPr>
              <a:buNone/>
            </a:pPr>
            <a:r>
              <a:rPr lang="en-US" dirty="0" smtClean="0"/>
              <a:t>&lt;</a:t>
            </a:r>
            <a:r>
              <a:rPr lang="en-US" dirty="0" smtClean="0"/>
              <a:t>p id="demo"&gt;&lt;/p&gt;</a:t>
            </a:r>
          </a:p>
          <a:p>
            <a:pPr>
              <a:buNone/>
            </a:pPr>
            <a:r>
              <a:rPr lang="en-US" dirty="0" smtClean="0"/>
              <a:t>&lt;</a:t>
            </a:r>
            <a:r>
              <a:rPr lang="en-US" dirty="0" smtClean="0"/>
              <a:t>script&gt;</a:t>
            </a:r>
          </a:p>
          <a:p>
            <a:pPr>
              <a:buNone/>
            </a:pPr>
            <a:r>
              <a:rPr lang="en-US" dirty="0" err="1" smtClean="0"/>
              <a:t>var</a:t>
            </a:r>
            <a:r>
              <a:rPr lang="en-US" dirty="0" smtClean="0"/>
              <a:t> person = </a:t>
            </a:r>
            <a:r>
              <a:rPr lang="en-US" dirty="0" smtClean="0"/>
              <a:t>{</a:t>
            </a:r>
          </a:p>
          <a:p>
            <a:pPr lvl="2">
              <a:buNone/>
            </a:pPr>
            <a:r>
              <a:rPr lang="en-US" dirty="0" err="1" smtClean="0"/>
              <a:t>firstName</a:t>
            </a:r>
            <a:r>
              <a:rPr lang="en-US" dirty="0" smtClean="0"/>
              <a:t>:"John</a:t>
            </a:r>
            <a:r>
              <a:rPr lang="en-US" dirty="0" smtClean="0"/>
              <a:t>",</a:t>
            </a:r>
          </a:p>
          <a:p>
            <a:pPr lvl="2">
              <a:buNone/>
            </a:pPr>
            <a:r>
              <a:rPr lang="en-US" dirty="0" smtClean="0"/>
              <a:t> </a:t>
            </a:r>
            <a:r>
              <a:rPr lang="en-US" dirty="0" err="1" smtClean="0"/>
              <a:t>lastName</a:t>
            </a:r>
            <a:r>
              <a:rPr lang="en-US" dirty="0" smtClean="0"/>
              <a:t>:"Doe", </a:t>
            </a:r>
            <a:endParaRPr lang="en-US" dirty="0" smtClean="0"/>
          </a:p>
          <a:p>
            <a:pPr lvl="2">
              <a:buNone/>
            </a:pPr>
            <a:r>
              <a:rPr lang="en-US" dirty="0" smtClean="0"/>
              <a:t>age:50</a:t>
            </a:r>
            <a:r>
              <a:rPr lang="en-US" dirty="0" smtClean="0"/>
              <a:t>, </a:t>
            </a:r>
            <a:endParaRPr lang="en-US" dirty="0" smtClean="0"/>
          </a:p>
          <a:p>
            <a:pPr lvl="2">
              <a:buNone/>
            </a:pPr>
            <a:r>
              <a:rPr lang="en-US" dirty="0" err="1" smtClean="0"/>
              <a:t>eyeColor</a:t>
            </a:r>
            <a:r>
              <a:rPr lang="en-US" dirty="0" smtClean="0"/>
              <a:t>:"</a:t>
            </a:r>
            <a:r>
              <a:rPr lang="en-US" dirty="0" smtClean="0"/>
              <a:t>blue“</a:t>
            </a:r>
          </a:p>
          <a:p>
            <a:pPr>
              <a:buNone/>
            </a:pPr>
            <a:r>
              <a:rPr lang="en-US" dirty="0" smtClean="0"/>
              <a:t>                      };</a:t>
            </a:r>
          </a:p>
          <a:p>
            <a:pPr>
              <a:buNone/>
            </a:pPr>
            <a:endParaRPr lang="en-US" dirty="0" smtClean="0"/>
          </a:p>
          <a:p>
            <a:pPr>
              <a:buNone/>
            </a:pPr>
            <a:r>
              <a:rPr lang="en-US" dirty="0" err="1" smtClean="0"/>
              <a:t>document.getElementById</a:t>
            </a:r>
            <a:r>
              <a:rPr lang="en-US" dirty="0" smtClean="0"/>
              <a:t>("demo").</a:t>
            </a:r>
            <a:r>
              <a:rPr lang="en-US" dirty="0" err="1" smtClean="0"/>
              <a:t>innerHTML</a:t>
            </a:r>
            <a:r>
              <a:rPr lang="en-US" dirty="0" smtClean="0"/>
              <a:t> =</a:t>
            </a:r>
          </a:p>
          <a:p>
            <a:pPr>
              <a:buNone/>
            </a:pPr>
            <a:r>
              <a:rPr lang="en-US" dirty="0" err="1" smtClean="0"/>
              <a:t>person.firstName</a:t>
            </a:r>
            <a:r>
              <a:rPr lang="en-US" dirty="0" smtClean="0"/>
              <a:t> </a:t>
            </a:r>
            <a:r>
              <a:rPr lang="en-US" dirty="0" smtClean="0"/>
              <a:t>+    </a:t>
            </a:r>
            <a:r>
              <a:rPr lang="en-US" dirty="0" smtClean="0"/>
              <a:t>" is " + </a:t>
            </a:r>
            <a:r>
              <a:rPr lang="en-US" dirty="0" err="1" smtClean="0"/>
              <a:t>person.age</a:t>
            </a:r>
            <a:r>
              <a:rPr lang="en-US" dirty="0" smtClean="0"/>
              <a:t> + " years old.";</a:t>
            </a:r>
          </a:p>
          <a:p>
            <a:pPr>
              <a:buNone/>
            </a:pPr>
            <a:r>
              <a:rPr lang="en-US" dirty="0" smtClean="0"/>
              <a:t>&lt;/script&gt;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 example</a:t>
            </a:r>
            <a:endParaRPr lang="en-US" dirty="0"/>
          </a:p>
        </p:txBody>
      </p:sp>
      <p:sp>
        <p:nvSpPr>
          <p:cNvPr id="3" name="Content Placeholder 2"/>
          <p:cNvSpPr>
            <a:spLocks noGrp="1"/>
          </p:cNvSpPr>
          <p:nvPr>
            <p:ph idx="1"/>
          </p:nvPr>
        </p:nvSpPr>
        <p:spPr/>
        <p:txBody>
          <a:bodyPr>
            <a:normAutofit/>
          </a:bodyPr>
          <a:lstStyle/>
          <a:p>
            <a:pPr>
              <a:buNone/>
            </a:pPr>
            <a:r>
              <a:rPr lang="en-US" dirty="0" smtClean="0"/>
              <a:t>&lt;script type="text/</a:t>
            </a:r>
            <a:r>
              <a:rPr lang="en-US" dirty="0" err="1" smtClean="0"/>
              <a:t>javascript</a:t>
            </a:r>
            <a:r>
              <a:rPr lang="en-US" dirty="0" smtClean="0"/>
              <a:t>"&gt;</a:t>
            </a:r>
          </a:p>
          <a:p>
            <a:pPr>
              <a:buNone/>
            </a:pPr>
            <a:r>
              <a:rPr lang="en-US" dirty="0" smtClean="0"/>
              <a:t> </a:t>
            </a:r>
            <a:r>
              <a:rPr lang="en-US" dirty="0" err="1" smtClean="0"/>
              <a:t>document.write</a:t>
            </a:r>
            <a:r>
              <a:rPr lang="en-US" dirty="0" smtClean="0"/>
              <a:t>("Hello World from JavaScript!");</a:t>
            </a:r>
          </a:p>
          <a:p>
            <a:pPr>
              <a:buNone/>
            </a:pPr>
            <a:r>
              <a:rPr lang="en-US" dirty="0" smtClean="0"/>
              <a:t>&lt;/script&gt;</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JS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sz="2800" dirty="0" smtClean="0"/>
              <a:t>&lt;script </a:t>
            </a:r>
            <a:r>
              <a:rPr lang="en-US" sz="2800" dirty="0" smtClean="0">
                <a:solidFill>
                  <a:srgbClr val="FF0000"/>
                </a:solidFill>
              </a:rPr>
              <a:t>language</a:t>
            </a:r>
            <a:r>
              <a:rPr lang="en-US" sz="2800" dirty="0" smtClean="0"/>
              <a:t>="JavaScript"&gt;</a:t>
            </a:r>
          </a:p>
          <a:p>
            <a:pPr>
              <a:buNone/>
            </a:pPr>
            <a:r>
              <a:rPr lang="en-US" sz="2800" dirty="0" smtClean="0"/>
              <a:t>Script code</a:t>
            </a:r>
          </a:p>
          <a:p>
            <a:pPr>
              <a:buNone/>
            </a:pPr>
            <a:r>
              <a:rPr lang="en-US" sz="2800" dirty="0" smtClean="0"/>
              <a:t>&lt;/script&gt;</a:t>
            </a:r>
          </a:p>
          <a:p>
            <a:pPr>
              <a:buNone/>
            </a:pPr>
            <a:r>
              <a:rPr lang="en-US" sz="2800" dirty="0" smtClean="0"/>
              <a:t>////////</a:t>
            </a:r>
          </a:p>
          <a:p>
            <a:pPr>
              <a:buNone/>
            </a:pPr>
            <a:r>
              <a:rPr lang="en-US" sz="2800" dirty="0" smtClean="0"/>
              <a:t>&lt;script </a:t>
            </a:r>
            <a:r>
              <a:rPr lang="en-US" sz="2800" dirty="0" smtClean="0">
                <a:solidFill>
                  <a:srgbClr val="FF0000"/>
                </a:solidFill>
              </a:rPr>
              <a:t>type</a:t>
            </a:r>
            <a:r>
              <a:rPr lang="en-US" sz="2800" dirty="0" smtClean="0"/>
              <a:t>="text/</a:t>
            </a:r>
            <a:r>
              <a:rPr lang="en-US" sz="2800" dirty="0" err="1" smtClean="0"/>
              <a:t>javascript</a:t>
            </a:r>
            <a:r>
              <a:rPr lang="en-US" sz="2800" dirty="0" smtClean="0"/>
              <a:t>"&gt;</a:t>
            </a:r>
          </a:p>
          <a:p>
            <a:pPr>
              <a:buNone/>
            </a:pPr>
            <a:r>
              <a:rPr lang="en-US" sz="2800" dirty="0" smtClean="0"/>
              <a:t>Script code</a:t>
            </a:r>
          </a:p>
          <a:p>
            <a:pPr>
              <a:buNone/>
            </a:pPr>
            <a:r>
              <a:rPr lang="en-US" sz="2800" dirty="0" smtClean="0"/>
              <a:t>&lt;/script&gt;</a:t>
            </a:r>
          </a:p>
          <a:p>
            <a:pPr>
              <a:buNone/>
            </a:pPr>
            <a:r>
              <a:rPr lang="en-US" sz="2800" dirty="0" smtClean="0"/>
              <a:t>//////</a:t>
            </a:r>
          </a:p>
          <a:p>
            <a:pPr>
              <a:buNone/>
            </a:pPr>
            <a:r>
              <a:rPr lang="en-US" sz="2800" dirty="0" smtClean="0"/>
              <a:t>&lt;script </a:t>
            </a:r>
            <a:r>
              <a:rPr lang="en-US" sz="2800" dirty="0" err="1" smtClean="0">
                <a:solidFill>
                  <a:srgbClr val="FF0000"/>
                </a:solidFill>
              </a:rPr>
              <a:t>src</a:t>
            </a:r>
            <a:r>
              <a:rPr lang="en-US" sz="2800" dirty="0" smtClean="0"/>
              <a:t>="lib/</a:t>
            </a:r>
            <a:r>
              <a:rPr lang="en-US" sz="2800" dirty="0" err="1" smtClean="0"/>
              <a:t>tomal.js”type</a:t>
            </a:r>
            <a:r>
              <a:rPr lang="en-US" sz="2800" dirty="0" smtClean="0"/>
              <a:t>="text/</a:t>
            </a:r>
            <a:r>
              <a:rPr lang="en-US" sz="2800" dirty="0" err="1" smtClean="0"/>
              <a:t>javascript</a:t>
            </a:r>
            <a:r>
              <a:rPr lang="en-US" sz="2800" dirty="0" smtClean="0"/>
              <a:t>"&gt;&lt;/script&gt;</a:t>
            </a:r>
          </a:p>
          <a:p>
            <a:pPr>
              <a:buNone/>
            </a:pPr>
            <a:r>
              <a:rPr lang="en-US" sz="2800" dirty="0" smtClean="0">
                <a:solidFill>
                  <a:srgbClr val="FF0000"/>
                </a:solidFill>
              </a:rPr>
              <a:t>Internal like : &lt;head&gt; ,&lt;body&gt; , External ,External References</a:t>
            </a:r>
          </a:p>
          <a:p>
            <a:pPr>
              <a:buNone/>
            </a:pPr>
            <a:r>
              <a:rPr lang="en-US" sz="2800" dirty="0" smtClean="0"/>
              <a:t>&lt;script </a:t>
            </a:r>
            <a:r>
              <a:rPr lang="en-US" sz="2800" dirty="0" err="1" smtClean="0"/>
              <a:t>src</a:t>
            </a:r>
            <a:r>
              <a:rPr lang="en-US" sz="2800" dirty="0" smtClean="0"/>
              <a:t>="https://www.w3schools.com/js/myScript1.js"&gt;</a:t>
            </a:r>
          </a:p>
          <a:p>
            <a:pPr>
              <a:buNone/>
            </a:pPr>
            <a:r>
              <a:rPr lang="en-US" sz="2800" dirty="0" smtClean="0"/>
              <a:t>&lt;/script&gt;</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JavaScript Functions and Events</a:t>
            </a:r>
            <a:endParaRPr lang="en-US" dirty="0"/>
          </a:p>
        </p:txBody>
      </p:sp>
      <p:sp>
        <p:nvSpPr>
          <p:cNvPr id="3" name="Content Placeholder 2"/>
          <p:cNvSpPr>
            <a:spLocks noGrp="1"/>
          </p:cNvSpPr>
          <p:nvPr>
            <p:ph idx="1"/>
          </p:nvPr>
        </p:nvSpPr>
        <p:spPr/>
        <p:txBody>
          <a:bodyPr/>
          <a:lstStyle/>
          <a:p>
            <a:pPr>
              <a:buNone/>
            </a:pPr>
            <a:r>
              <a:rPr lang="en-US" dirty="0" smtClean="0">
                <a:solidFill>
                  <a:srgbClr val="0070C0"/>
                </a:solidFill>
              </a:rPr>
              <a:t>A JavaScript </a:t>
            </a:r>
            <a:r>
              <a:rPr lang="en-US" b="1" dirty="0" smtClean="0">
                <a:solidFill>
                  <a:srgbClr val="0070C0"/>
                </a:solidFill>
              </a:rPr>
              <a:t>function</a:t>
            </a:r>
            <a:r>
              <a:rPr lang="en-US" dirty="0" smtClean="0">
                <a:solidFill>
                  <a:srgbClr val="0070C0"/>
                </a:solidFill>
              </a:rPr>
              <a:t> is a block of JavaScript code, that can be executed when "called" </a:t>
            </a:r>
            <a:r>
              <a:rPr lang="en-US" dirty="0" smtClean="0"/>
              <a:t>for.</a:t>
            </a:r>
          </a:p>
          <a:p>
            <a:pPr>
              <a:buNone/>
            </a:pPr>
            <a:r>
              <a:rPr lang="en-US" dirty="0" smtClean="0"/>
              <a:t>like when the user clicks a button.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Event</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Onchange</a:t>
            </a:r>
            <a:r>
              <a:rPr lang="en-US" dirty="0" smtClean="0"/>
              <a:t>: An HTML element has been changed</a:t>
            </a:r>
          </a:p>
          <a:p>
            <a:r>
              <a:rPr lang="en-US" dirty="0" err="1" smtClean="0"/>
              <a:t>Onclick</a:t>
            </a:r>
            <a:r>
              <a:rPr lang="en-US" dirty="0" smtClean="0"/>
              <a:t>: The user clicks an HTML element</a:t>
            </a:r>
          </a:p>
          <a:p>
            <a:r>
              <a:rPr lang="en-US" dirty="0" err="1" smtClean="0"/>
              <a:t>Onmouseover</a:t>
            </a:r>
            <a:r>
              <a:rPr lang="en-US" dirty="0" smtClean="0"/>
              <a:t>: The user moves the mouse over an HTML element</a:t>
            </a:r>
          </a:p>
          <a:p>
            <a:r>
              <a:rPr lang="en-US" dirty="0" err="1" smtClean="0"/>
              <a:t>Onmouseout</a:t>
            </a:r>
            <a:r>
              <a:rPr lang="en-US" dirty="0" smtClean="0"/>
              <a:t>:	The user moves the mouse away from an HTML element</a:t>
            </a:r>
          </a:p>
          <a:p>
            <a:r>
              <a:rPr lang="en-US" dirty="0" err="1" smtClean="0"/>
              <a:t>Onkeydown</a:t>
            </a:r>
            <a:r>
              <a:rPr lang="en-US" dirty="0" smtClean="0"/>
              <a:t>: The user pushes a keyboard key</a:t>
            </a:r>
          </a:p>
          <a:p>
            <a:r>
              <a:rPr lang="en-US" dirty="0" err="1" smtClean="0"/>
              <a:t>Onload</a:t>
            </a:r>
            <a:r>
              <a:rPr lang="en-US" dirty="0" smtClean="0"/>
              <a:t>: The browser has finished loading the page</a:t>
            </a:r>
          </a:p>
          <a:p>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Functions </a:t>
            </a:r>
            <a:r>
              <a:rPr lang="en-US" dirty="0"/>
              <a:t>and </a:t>
            </a:r>
            <a:r>
              <a:rPr lang="en-US" dirty="0" smtClean="0"/>
              <a:t>Events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&lt;!DOCTYPE html&gt;&lt;html&gt;&lt;head&gt;</a:t>
            </a:r>
          </a:p>
          <a:p>
            <a:pPr>
              <a:buNone/>
            </a:pPr>
            <a:r>
              <a:rPr lang="en-US" dirty="0" smtClean="0"/>
              <a:t>&lt;script&gt;</a:t>
            </a:r>
          </a:p>
          <a:p>
            <a:pPr>
              <a:buNone/>
            </a:pPr>
            <a:r>
              <a:rPr lang="en-US" dirty="0" smtClean="0"/>
              <a:t>function </a:t>
            </a:r>
            <a:r>
              <a:rPr lang="en-US" dirty="0" err="1" smtClean="0"/>
              <a:t>myFunction</a:t>
            </a:r>
            <a:r>
              <a:rPr lang="en-US" dirty="0" smtClean="0"/>
              <a:t>() </a:t>
            </a:r>
          </a:p>
          <a:p>
            <a:pPr>
              <a:buNone/>
            </a:pPr>
            <a:r>
              <a:rPr lang="en-US" dirty="0" smtClean="0"/>
              <a:t>{</a:t>
            </a:r>
          </a:p>
          <a:p>
            <a:pPr>
              <a:buNone/>
            </a:pPr>
            <a:r>
              <a:rPr lang="en-US" dirty="0" err="1" smtClean="0"/>
              <a:t>document.getElementById</a:t>
            </a:r>
            <a:r>
              <a:rPr lang="en-US" dirty="0" smtClean="0"/>
              <a:t>("demo").</a:t>
            </a:r>
            <a:r>
              <a:rPr lang="en-US" dirty="0" err="1" smtClean="0"/>
              <a:t>innerHTML</a:t>
            </a:r>
            <a:r>
              <a:rPr lang="en-US" dirty="0" smtClean="0"/>
              <a:t> = </a:t>
            </a:r>
          </a:p>
          <a:p>
            <a:pPr>
              <a:buNone/>
            </a:pPr>
            <a:r>
              <a:rPr lang="en-US" dirty="0" smtClean="0"/>
              <a:t>"Paragraph changed.";</a:t>
            </a:r>
          </a:p>
          <a:p>
            <a:pPr>
              <a:buNone/>
            </a:pPr>
            <a:r>
              <a:rPr lang="en-US" dirty="0" smtClean="0"/>
              <a:t>}</a:t>
            </a:r>
          </a:p>
          <a:p>
            <a:pPr>
              <a:buNone/>
            </a:pPr>
            <a:r>
              <a:rPr lang="en-US" dirty="0" smtClean="0"/>
              <a:t>&lt;/script&gt;&lt;/head&gt;&lt;body&gt;</a:t>
            </a:r>
          </a:p>
          <a:p>
            <a:pPr>
              <a:buNone/>
            </a:pPr>
            <a:r>
              <a:rPr lang="en-US" dirty="0" smtClean="0"/>
              <a:t>&lt;h2&gt;JavaScript in Head&lt;/h2&gt;</a:t>
            </a:r>
          </a:p>
          <a:p>
            <a:pPr>
              <a:buNone/>
            </a:pPr>
            <a:r>
              <a:rPr lang="en-US" dirty="0" smtClean="0"/>
              <a:t>&lt;p id="demo"&gt;A Paragraph.&lt;/p&gt;</a:t>
            </a:r>
          </a:p>
          <a:p>
            <a:pPr>
              <a:buNone/>
            </a:pPr>
            <a:r>
              <a:rPr lang="en-US" dirty="0" smtClean="0"/>
              <a:t>&lt;button type="button" </a:t>
            </a:r>
            <a:r>
              <a:rPr lang="en-US" dirty="0" err="1" smtClean="0"/>
              <a:t>onclick</a:t>
            </a:r>
            <a:r>
              <a:rPr lang="en-US" dirty="0" smtClean="0"/>
              <a:t>="</a:t>
            </a:r>
            <a:r>
              <a:rPr lang="en-US" dirty="0" err="1" smtClean="0"/>
              <a:t>myFunction</a:t>
            </a:r>
            <a:r>
              <a:rPr lang="en-US" dirty="0" smtClean="0"/>
              <a:t>()"&gt;</a:t>
            </a:r>
          </a:p>
          <a:p>
            <a:pPr>
              <a:buNone/>
            </a:pPr>
            <a:r>
              <a:rPr lang="en-US" dirty="0" smtClean="0"/>
              <a:t>Try it&lt;/button&gt;&lt;/body&gt;&lt;/html&gt; </a:t>
            </a:r>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JS </a:t>
            </a:r>
            <a:endParaRPr lang="en-US" dirty="0"/>
          </a:p>
        </p:txBody>
      </p:sp>
      <p:sp>
        <p:nvSpPr>
          <p:cNvPr id="3" name="Content Placeholder 2"/>
          <p:cNvSpPr>
            <a:spLocks noGrp="1"/>
          </p:cNvSpPr>
          <p:nvPr>
            <p:ph idx="1"/>
          </p:nvPr>
        </p:nvSpPr>
        <p:spPr/>
        <p:txBody>
          <a:bodyPr/>
          <a:lstStyle/>
          <a:p>
            <a:r>
              <a:rPr lang="en-US" dirty="0" smtClean="0"/>
              <a:t>JavaScript in &lt;head&gt; or &lt;body&gt;</a:t>
            </a:r>
          </a:p>
          <a:p>
            <a:r>
              <a:rPr lang="en-US" dirty="0" smtClean="0"/>
              <a:t>You can place any number of scripts in an HTML document.</a:t>
            </a:r>
          </a:p>
          <a:p>
            <a:r>
              <a:rPr lang="en-US" dirty="0" smtClean="0"/>
              <a:t>Scripts can be placed in the &lt;body&gt;, or in the &lt;head&gt; section of an HTML page, or in both.</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Change </a:t>
            </a:r>
            <a:r>
              <a:rPr lang="en-US" dirty="0"/>
              <a:t>HTML </a:t>
            </a:r>
            <a:r>
              <a:rPr lang="en-US" dirty="0" smtClean="0"/>
              <a:t>Content</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&lt;!DOCTYPE html&gt;</a:t>
            </a:r>
          </a:p>
          <a:p>
            <a:pPr>
              <a:buNone/>
            </a:pPr>
            <a:r>
              <a:rPr lang="en-US" dirty="0" smtClean="0"/>
              <a:t>&lt;html&gt;</a:t>
            </a:r>
          </a:p>
          <a:p>
            <a:pPr>
              <a:buNone/>
            </a:pPr>
            <a:r>
              <a:rPr lang="en-US" dirty="0" smtClean="0"/>
              <a:t>&lt;body&gt;</a:t>
            </a:r>
          </a:p>
          <a:p>
            <a:pPr>
              <a:buNone/>
            </a:pPr>
            <a:r>
              <a:rPr lang="en-US" dirty="0" smtClean="0"/>
              <a:t>&lt;h2&gt;What Can JavaScript Do?&lt;/h2&gt;</a:t>
            </a:r>
          </a:p>
          <a:p>
            <a:pPr>
              <a:buNone/>
            </a:pPr>
            <a:r>
              <a:rPr lang="en-US" dirty="0" smtClean="0"/>
              <a:t>&lt;p id="demo"&gt;JavaScript can change HTML content.&lt;/p&gt;</a:t>
            </a:r>
          </a:p>
          <a:p>
            <a:pPr>
              <a:buNone/>
            </a:pPr>
            <a:r>
              <a:rPr lang="en-US" dirty="0" smtClean="0"/>
              <a:t>&lt;button type="button" </a:t>
            </a:r>
            <a:r>
              <a:rPr lang="en-US" dirty="0" err="1" smtClean="0"/>
              <a:t>onclick</a:t>
            </a:r>
            <a:r>
              <a:rPr lang="en-US" dirty="0" smtClean="0"/>
              <a:t>='</a:t>
            </a:r>
            <a:r>
              <a:rPr lang="en-US" dirty="0" err="1" smtClean="0"/>
              <a:t>document.getElementById</a:t>
            </a:r>
            <a:r>
              <a:rPr lang="en-US" dirty="0" smtClean="0"/>
              <a:t>("demo").</a:t>
            </a:r>
            <a:r>
              <a:rPr lang="en-US" dirty="0" err="1" smtClean="0"/>
              <a:t>innerHTML</a:t>
            </a:r>
            <a:r>
              <a:rPr lang="en-US" dirty="0" smtClean="0"/>
              <a:t> = "Hello JavaScript!"'&gt;Click Me!&lt;/button&gt;</a:t>
            </a:r>
          </a:p>
          <a:p>
            <a:pPr>
              <a:buNone/>
            </a:pPr>
            <a:r>
              <a:rPr lang="en-US" dirty="0" smtClean="0"/>
              <a:t>&lt;/body&gt;</a:t>
            </a:r>
          </a:p>
          <a:p>
            <a:pPr>
              <a:buNone/>
            </a:pPr>
            <a:r>
              <a:rPr lang="en-US" dirty="0" smtClean="0"/>
              <a:t>&lt;/html&gt;</a:t>
            </a:r>
          </a:p>
          <a:p>
            <a:pPr>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1885</TotalTime>
  <Words>1136</Words>
  <Application>Microsoft Office PowerPoint</Application>
  <PresentationFormat>On-screen Show (4:3)</PresentationFormat>
  <Paragraphs>234</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Java Script</vt:lpstr>
      <vt:lpstr>JS</vt:lpstr>
      <vt:lpstr>JS example</vt:lpstr>
      <vt:lpstr>Start JS</vt:lpstr>
      <vt:lpstr>JavaScript Functions and Events</vt:lpstr>
      <vt:lpstr>Event</vt:lpstr>
      <vt:lpstr>Example Functions and Events</vt:lpstr>
      <vt:lpstr>Where JS </vt:lpstr>
      <vt:lpstr>Example Change HTML Content</vt:lpstr>
      <vt:lpstr>Example : Can Change HTML Styles </vt:lpstr>
      <vt:lpstr>Display Possibilities</vt:lpstr>
      <vt:lpstr>innerHTML</vt:lpstr>
      <vt:lpstr>document.write</vt:lpstr>
      <vt:lpstr>document.write On click</vt:lpstr>
      <vt:lpstr>window.alert</vt:lpstr>
      <vt:lpstr>Semicolons ;</vt:lpstr>
      <vt:lpstr>PowerPoint Presentation</vt:lpstr>
      <vt:lpstr>JavaScript Can Hide HTML Elements</vt:lpstr>
      <vt:lpstr>Show HTML Elements</vt:lpstr>
      <vt:lpstr>JavaScript Operators</vt:lpstr>
      <vt:lpstr>Camel Case</vt:lpstr>
      <vt:lpstr>Var </vt:lpstr>
      <vt:lpstr>Work with Function</vt:lpstr>
      <vt:lpstr>Functions</vt:lpstr>
      <vt:lpstr>Why Functions?</vt:lpstr>
      <vt:lpstr>Functions </vt:lpstr>
      <vt:lpstr>Function Return</vt:lpstr>
      <vt:lpstr>Objects, Properties, and Methods </vt:lpstr>
      <vt:lpstr>Object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Script</dc:title>
  <dc:creator>hp</dc:creator>
  <cp:lastModifiedBy>BITM TRAINER - 401</cp:lastModifiedBy>
  <cp:revision>79</cp:revision>
  <dcterms:created xsi:type="dcterms:W3CDTF">2017-08-03T03:48:31Z</dcterms:created>
  <dcterms:modified xsi:type="dcterms:W3CDTF">2018-11-10T10:05:46Z</dcterms:modified>
</cp:coreProperties>
</file>