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5"/>
  </p:sldMasterIdLst>
  <p:notesMasterIdLst>
    <p:notesMasterId r:id="rId12"/>
  </p:notesMasterIdLst>
  <p:handoutMasterIdLst>
    <p:handoutMasterId r:id="rId13"/>
  </p:handoutMasterIdLst>
  <p:sldIdLst>
    <p:sldId id="256" r:id="rId6"/>
    <p:sldId id="259" r:id="rId7"/>
    <p:sldId id="260" r:id="rId8"/>
    <p:sldId id="262" r:id="rId9"/>
    <p:sldId id="263" r:id="rId10"/>
    <p:sldId id="264" r:id="rId11"/>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Metrix" initials="G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182"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9-30T16:48:35.088" idx="4">
    <p:pos x="5568" y="912"/>
    <p:text>Do not delete this comment
"We could possibly figure out a better way to show this image"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9-30T16:47:36.742" idx="3">
    <p:pos x="3040" y="298"/>
    <p:text>Add an O at the beggining of the text box to make the word Opportunities.</p:text>
  </p:cm>
</p: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86017-E19A-4DEB-8B44-19AF3B248EDF}" type="doc">
      <dgm:prSet loTypeId="urn:microsoft.com/office/officeart/2005/8/layout/vList5" loCatId="list" qsTypeId="urn:microsoft.com/office/officeart/2005/8/quickstyle/simple5" qsCatId="simple" csTypeId="urn:microsoft.com/office/officeart/2005/8/colors/accent5_2" csCatId="accent5"/>
      <dgm:spPr/>
      <dgm:t>
        <a:bodyPr/>
        <a:lstStyle/>
        <a:p>
          <a:endParaRPr lang="en-US"/>
        </a:p>
      </dgm:t>
    </dgm:pt>
    <dgm:pt modelId="{B229A656-D51E-4712-853C-695B4A3D978A}">
      <dgm:prSet/>
      <dgm:spPr/>
      <dgm:t>
        <a:bodyPr/>
        <a:lstStyle/>
        <a:p>
          <a:pPr rtl="0"/>
          <a:r>
            <a:rPr lang="en-US" b="1" dirty="0" smtClean="0"/>
            <a:t>Weaknesses</a:t>
          </a:r>
          <a:r>
            <a:rPr lang="en-US" dirty="0" smtClean="0"/>
            <a:t>: attributes of Fusion </a:t>
          </a:r>
          <a:r>
            <a:rPr lang="en-US" dirty="0" err="1" smtClean="0"/>
            <a:t>Tomo</a:t>
          </a:r>
          <a:r>
            <a:rPr lang="en-US" dirty="0" smtClean="0"/>
            <a:t> that are harmful to achieving our objectives here.</a:t>
          </a:r>
          <a:endParaRPr lang="en-US" dirty="0"/>
        </a:p>
      </dgm:t>
    </dgm:pt>
    <dgm:pt modelId="{1868C563-D0B5-4FA7-B471-3DE5186737F3}" type="parTrans" cxnId="{0BBB43BA-9354-4766-B207-0C434C880DEC}">
      <dgm:prSet/>
      <dgm:spPr/>
      <dgm:t>
        <a:bodyPr/>
        <a:lstStyle/>
        <a:p>
          <a:endParaRPr lang="en-US"/>
        </a:p>
      </dgm:t>
    </dgm:pt>
    <dgm:pt modelId="{924D3255-8E58-4C5D-8D10-B30337470978}" type="sibTrans" cxnId="{0BBB43BA-9354-4766-B207-0C434C880DEC}">
      <dgm:prSet/>
      <dgm:spPr/>
      <dgm:t>
        <a:bodyPr/>
        <a:lstStyle/>
        <a:p>
          <a:endParaRPr lang="en-US"/>
        </a:p>
      </dgm:t>
    </dgm:pt>
    <dgm:pt modelId="{DE8BF627-CA92-409C-A3FF-DC16BEBD9159}">
      <dgm:prSet/>
      <dgm:spPr/>
      <dgm:t>
        <a:bodyPr/>
        <a:lstStyle/>
        <a:p>
          <a:pPr rtl="0"/>
          <a:r>
            <a:rPr lang="en-US" smtClean="0"/>
            <a:t>Shortage of consultants at operating level rather than partner level</a:t>
          </a:r>
          <a:endParaRPr lang="en-US"/>
        </a:p>
      </dgm:t>
    </dgm:pt>
    <dgm:pt modelId="{A7F00386-F1EF-41CF-AC69-49A6019764A2}" type="parTrans" cxnId="{650B8E3A-12EB-457D-8BF6-DF720EA52FD0}">
      <dgm:prSet/>
      <dgm:spPr/>
      <dgm:t>
        <a:bodyPr/>
        <a:lstStyle/>
        <a:p>
          <a:endParaRPr lang="en-US"/>
        </a:p>
      </dgm:t>
    </dgm:pt>
    <dgm:pt modelId="{5644BAEE-3EA7-4B89-A067-030772043672}" type="sibTrans" cxnId="{650B8E3A-12EB-457D-8BF6-DF720EA52FD0}">
      <dgm:prSet/>
      <dgm:spPr/>
      <dgm:t>
        <a:bodyPr/>
        <a:lstStyle/>
        <a:p>
          <a:endParaRPr lang="en-US"/>
        </a:p>
      </dgm:t>
    </dgm:pt>
    <dgm:pt modelId="{82C2CC68-CC8C-460A-ACC7-6DE9DFBAAA4F}">
      <dgm:prSet/>
      <dgm:spPr/>
      <dgm:t>
        <a:bodyPr/>
        <a:lstStyle/>
        <a:p>
          <a:pPr rtl="0"/>
          <a:r>
            <a:rPr lang="en-US" dirty="0" smtClean="0"/>
            <a:t>We really need to step it up and get our consultants operating at the partner level rather then just operating level as so many are doing.</a:t>
          </a:r>
          <a:endParaRPr lang="en-US" dirty="0"/>
        </a:p>
      </dgm:t>
    </dgm:pt>
    <dgm:pt modelId="{840E7C4F-FF5B-4A32-B628-D72535FBB74C}" type="parTrans" cxnId="{B96F9083-59DC-4FA6-AB6D-97A2E453F24A}">
      <dgm:prSet/>
      <dgm:spPr/>
      <dgm:t>
        <a:bodyPr/>
        <a:lstStyle/>
        <a:p>
          <a:endParaRPr lang="en-US"/>
        </a:p>
      </dgm:t>
    </dgm:pt>
    <dgm:pt modelId="{E84D5630-5182-40C6-B649-52436BC0425D}" type="sibTrans" cxnId="{B96F9083-59DC-4FA6-AB6D-97A2E453F24A}">
      <dgm:prSet/>
      <dgm:spPr/>
      <dgm:t>
        <a:bodyPr/>
        <a:lstStyle/>
        <a:p>
          <a:endParaRPr lang="en-US"/>
        </a:p>
      </dgm:t>
    </dgm:pt>
    <dgm:pt modelId="{DFDECA12-27B6-4320-A56D-38E832A6FB6F}">
      <dgm:prSet/>
      <dgm:spPr/>
      <dgm:t>
        <a:bodyPr/>
        <a:lstStyle/>
        <a:p>
          <a:pPr rtl="0"/>
          <a:r>
            <a:rPr lang="en-US" smtClean="0"/>
            <a:t>Unable to deal with multi-disciplinary assignments because of size or lack of ability</a:t>
          </a:r>
          <a:endParaRPr lang="en-US"/>
        </a:p>
      </dgm:t>
    </dgm:pt>
    <dgm:pt modelId="{12BD2F98-66F4-48CB-9855-AEFE76576588}" type="parTrans" cxnId="{331ACCDA-DF5A-44DB-97CF-3B0CBF39AAD4}">
      <dgm:prSet/>
      <dgm:spPr/>
      <dgm:t>
        <a:bodyPr/>
        <a:lstStyle/>
        <a:p>
          <a:endParaRPr lang="en-US"/>
        </a:p>
      </dgm:t>
    </dgm:pt>
    <dgm:pt modelId="{BB9D6067-F9B3-4E5A-BC51-E3F1D015FF39}" type="sibTrans" cxnId="{331ACCDA-DF5A-44DB-97CF-3B0CBF39AAD4}">
      <dgm:prSet/>
      <dgm:spPr/>
      <dgm:t>
        <a:bodyPr/>
        <a:lstStyle/>
        <a:p>
          <a:endParaRPr lang="en-US"/>
        </a:p>
      </dgm:t>
    </dgm:pt>
    <dgm:pt modelId="{9013C581-FA6D-4E9E-8CC4-B9281799B57B}">
      <dgm:prSet/>
      <dgm:spPr/>
      <dgm:t>
        <a:bodyPr/>
        <a:lstStyle/>
        <a:p>
          <a:pPr rtl="0"/>
          <a:r>
            <a:rPr lang="en-US" smtClean="0"/>
            <a:t>We need to get everyone in the company being able to handle and deal with the multi-disciplinary assignments as they come and not continue to fall behind as we see the company doing.</a:t>
          </a:r>
          <a:endParaRPr lang="en-US"/>
        </a:p>
      </dgm:t>
    </dgm:pt>
    <dgm:pt modelId="{A2570835-89D5-4EB6-9460-11A39C823133}" type="parTrans" cxnId="{4952705F-C3F1-466A-BF4C-1D9C59065DE6}">
      <dgm:prSet/>
      <dgm:spPr/>
      <dgm:t>
        <a:bodyPr/>
        <a:lstStyle/>
        <a:p>
          <a:endParaRPr lang="en-US"/>
        </a:p>
      </dgm:t>
    </dgm:pt>
    <dgm:pt modelId="{0C012EC3-7A49-4344-BAF9-C50C47D41233}" type="sibTrans" cxnId="{4952705F-C3F1-466A-BF4C-1D9C59065DE6}">
      <dgm:prSet/>
      <dgm:spPr/>
      <dgm:t>
        <a:bodyPr/>
        <a:lstStyle/>
        <a:p>
          <a:endParaRPr lang="en-US"/>
        </a:p>
      </dgm:t>
    </dgm:pt>
    <dgm:pt modelId="{8951E262-1268-4BAA-9677-8856FC4FC261}" type="pres">
      <dgm:prSet presAssocID="{50286017-E19A-4DEB-8B44-19AF3B248EDF}" presName="Name0" presStyleCnt="0">
        <dgm:presLayoutVars>
          <dgm:dir/>
          <dgm:animLvl val="lvl"/>
          <dgm:resizeHandles val="exact"/>
        </dgm:presLayoutVars>
      </dgm:prSet>
      <dgm:spPr/>
      <dgm:t>
        <a:bodyPr/>
        <a:lstStyle/>
        <a:p>
          <a:endParaRPr lang="en-US"/>
        </a:p>
      </dgm:t>
    </dgm:pt>
    <dgm:pt modelId="{4274F7CE-395E-4969-80C7-11C7E775F75C}" type="pres">
      <dgm:prSet presAssocID="{B229A656-D51E-4712-853C-695B4A3D978A}" presName="linNode" presStyleCnt="0"/>
      <dgm:spPr/>
    </dgm:pt>
    <dgm:pt modelId="{6E58A139-DB91-4630-9619-2665F3DE5C45}" type="pres">
      <dgm:prSet presAssocID="{B229A656-D51E-4712-853C-695B4A3D978A}" presName="parentText" presStyleLbl="node1" presStyleIdx="0" presStyleCnt="1">
        <dgm:presLayoutVars>
          <dgm:chMax val="1"/>
          <dgm:bulletEnabled val="1"/>
        </dgm:presLayoutVars>
      </dgm:prSet>
      <dgm:spPr/>
      <dgm:t>
        <a:bodyPr/>
        <a:lstStyle/>
        <a:p>
          <a:endParaRPr lang="en-US"/>
        </a:p>
      </dgm:t>
    </dgm:pt>
    <dgm:pt modelId="{A75CF469-E7D7-41D5-94EC-084CA224010B}" type="pres">
      <dgm:prSet presAssocID="{B229A656-D51E-4712-853C-695B4A3D978A}" presName="descendantText" presStyleLbl="alignAccFollowNode1" presStyleIdx="0" presStyleCnt="1">
        <dgm:presLayoutVars>
          <dgm:bulletEnabled val="1"/>
        </dgm:presLayoutVars>
      </dgm:prSet>
      <dgm:spPr/>
      <dgm:t>
        <a:bodyPr/>
        <a:lstStyle/>
        <a:p>
          <a:endParaRPr lang="en-US"/>
        </a:p>
      </dgm:t>
    </dgm:pt>
  </dgm:ptLst>
  <dgm:cxnLst>
    <dgm:cxn modelId="{4952705F-C3F1-466A-BF4C-1D9C59065DE6}" srcId="{DFDECA12-27B6-4320-A56D-38E832A6FB6F}" destId="{9013C581-FA6D-4E9E-8CC4-B9281799B57B}" srcOrd="0" destOrd="0" parTransId="{A2570835-89D5-4EB6-9460-11A39C823133}" sibTransId="{0C012EC3-7A49-4344-BAF9-C50C47D41233}"/>
    <dgm:cxn modelId="{626FED8A-F6EB-4143-AC03-D4BEFFD30F63}" type="presOf" srcId="{B229A656-D51E-4712-853C-695B4A3D978A}" destId="{6E58A139-DB91-4630-9619-2665F3DE5C45}" srcOrd="0" destOrd="0" presId="urn:microsoft.com/office/officeart/2005/8/layout/vList5"/>
    <dgm:cxn modelId="{07EB7211-4E30-439C-96BE-FA1F520F2CBB}" type="presOf" srcId="{DE8BF627-CA92-409C-A3FF-DC16BEBD9159}" destId="{A75CF469-E7D7-41D5-94EC-084CA224010B}" srcOrd="0" destOrd="0" presId="urn:microsoft.com/office/officeart/2005/8/layout/vList5"/>
    <dgm:cxn modelId="{EC4C7CC3-46F0-425C-B9CD-AF778C0D7438}" type="presOf" srcId="{50286017-E19A-4DEB-8B44-19AF3B248EDF}" destId="{8951E262-1268-4BAA-9677-8856FC4FC261}" srcOrd="0" destOrd="0" presId="urn:microsoft.com/office/officeart/2005/8/layout/vList5"/>
    <dgm:cxn modelId="{650B8E3A-12EB-457D-8BF6-DF720EA52FD0}" srcId="{B229A656-D51E-4712-853C-695B4A3D978A}" destId="{DE8BF627-CA92-409C-A3FF-DC16BEBD9159}" srcOrd="0" destOrd="0" parTransId="{A7F00386-F1EF-41CF-AC69-49A6019764A2}" sibTransId="{5644BAEE-3EA7-4B89-A067-030772043672}"/>
    <dgm:cxn modelId="{0BBB43BA-9354-4766-B207-0C434C880DEC}" srcId="{50286017-E19A-4DEB-8B44-19AF3B248EDF}" destId="{B229A656-D51E-4712-853C-695B4A3D978A}" srcOrd="0" destOrd="0" parTransId="{1868C563-D0B5-4FA7-B471-3DE5186737F3}" sibTransId="{924D3255-8E58-4C5D-8D10-B30337470978}"/>
    <dgm:cxn modelId="{4E77A194-012E-4CB6-9566-431FE19FB74B}" type="presOf" srcId="{9013C581-FA6D-4E9E-8CC4-B9281799B57B}" destId="{A75CF469-E7D7-41D5-94EC-084CA224010B}" srcOrd="0" destOrd="3" presId="urn:microsoft.com/office/officeart/2005/8/layout/vList5"/>
    <dgm:cxn modelId="{331ACCDA-DF5A-44DB-97CF-3B0CBF39AAD4}" srcId="{B229A656-D51E-4712-853C-695B4A3D978A}" destId="{DFDECA12-27B6-4320-A56D-38E832A6FB6F}" srcOrd="1" destOrd="0" parTransId="{12BD2F98-66F4-48CB-9855-AEFE76576588}" sibTransId="{BB9D6067-F9B3-4E5A-BC51-E3F1D015FF39}"/>
    <dgm:cxn modelId="{B96F9083-59DC-4FA6-AB6D-97A2E453F24A}" srcId="{DE8BF627-CA92-409C-A3FF-DC16BEBD9159}" destId="{82C2CC68-CC8C-460A-ACC7-6DE9DFBAAA4F}" srcOrd="0" destOrd="0" parTransId="{840E7C4F-FF5B-4A32-B628-D72535FBB74C}" sibTransId="{E84D5630-5182-40C6-B649-52436BC0425D}"/>
    <dgm:cxn modelId="{8B6EC8FE-CB1A-484F-B5EC-416E608F1E5F}" type="presOf" srcId="{DFDECA12-27B6-4320-A56D-38E832A6FB6F}" destId="{A75CF469-E7D7-41D5-94EC-084CA224010B}" srcOrd="0" destOrd="2" presId="urn:microsoft.com/office/officeart/2005/8/layout/vList5"/>
    <dgm:cxn modelId="{F68120A3-9E60-4765-993F-C31A1B02D898}" type="presOf" srcId="{82C2CC68-CC8C-460A-ACC7-6DE9DFBAAA4F}" destId="{A75CF469-E7D7-41D5-94EC-084CA224010B}" srcOrd="0" destOrd="1" presId="urn:microsoft.com/office/officeart/2005/8/layout/vList5"/>
    <dgm:cxn modelId="{B10B2722-743F-4F87-A0E4-46617BB93E61}" type="presParOf" srcId="{8951E262-1268-4BAA-9677-8856FC4FC261}" destId="{4274F7CE-395E-4969-80C7-11C7E775F75C}" srcOrd="0" destOrd="0" presId="urn:microsoft.com/office/officeart/2005/8/layout/vList5"/>
    <dgm:cxn modelId="{8629E58D-3ACD-4EDB-B6A1-208AA7A8B1BC}" type="presParOf" srcId="{4274F7CE-395E-4969-80C7-11C7E775F75C}" destId="{6E58A139-DB91-4630-9619-2665F3DE5C45}" srcOrd="0" destOrd="0" presId="urn:microsoft.com/office/officeart/2005/8/layout/vList5"/>
    <dgm:cxn modelId="{8DE8E6C9-AF05-4713-A8ED-8B9D7620B765}" type="presParOf" srcId="{4274F7CE-395E-4969-80C7-11C7E775F75C}" destId="{A75CF469-E7D7-41D5-94EC-084CA22401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96B192-F1CE-4506-BE67-2A5A008CC1ED}" type="doc">
      <dgm:prSet loTypeId="urn:microsoft.com/office/officeart/2005/8/layout/vList5" loCatId="list" qsTypeId="urn:microsoft.com/office/officeart/2005/8/quickstyle/3d1" qsCatId="3D" csTypeId="urn:microsoft.com/office/officeart/2005/8/colors/accent1_3" csCatId="accent1"/>
      <dgm:spPr/>
      <dgm:t>
        <a:bodyPr/>
        <a:lstStyle/>
        <a:p>
          <a:endParaRPr lang="en-US"/>
        </a:p>
      </dgm:t>
    </dgm:pt>
    <dgm:pt modelId="{282EA1A8-D928-4EAB-AC0F-EFC1256F8A2A}">
      <dgm:prSet custT="1"/>
      <dgm:spPr/>
      <dgm:t>
        <a:bodyPr/>
        <a:lstStyle/>
        <a:p>
          <a:pPr rtl="0"/>
          <a:r>
            <a:rPr lang="en-US" sz="2400" b="1" dirty="0" smtClean="0"/>
            <a:t>Threats</a:t>
          </a:r>
          <a:r>
            <a:rPr lang="en-US" sz="2400" dirty="0" smtClean="0"/>
            <a:t>: </a:t>
          </a:r>
          <a:r>
            <a:rPr lang="en-US" sz="2400" i="1" dirty="0" smtClean="0"/>
            <a:t>external</a:t>
          </a:r>
          <a:r>
            <a:rPr lang="en-US" sz="2400" dirty="0" smtClean="0"/>
            <a:t> conditions which could do damage to the objectives here.</a:t>
          </a:r>
          <a:endParaRPr lang="en-US" sz="2400" dirty="0"/>
        </a:p>
      </dgm:t>
    </dgm:pt>
    <dgm:pt modelId="{1F00C1C9-A3DD-4CDA-9100-90664A0A05D1}" type="parTrans" cxnId="{B2CDDC02-FB20-4AC6-9866-D9B60034E302}">
      <dgm:prSet/>
      <dgm:spPr/>
      <dgm:t>
        <a:bodyPr/>
        <a:lstStyle/>
        <a:p>
          <a:endParaRPr lang="en-US"/>
        </a:p>
      </dgm:t>
    </dgm:pt>
    <dgm:pt modelId="{D826D381-DF85-4CBE-B989-3184A7BFA9A6}" type="sibTrans" cxnId="{B2CDDC02-FB20-4AC6-9866-D9B60034E302}">
      <dgm:prSet/>
      <dgm:spPr/>
      <dgm:t>
        <a:bodyPr/>
        <a:lstStyle/>
        <a:p>
          <a:endParaRPr lang="en-US"/>
        </a:p>
      </dgm:t>
    </dgm:pt>
    <dgm:pt modelId="{BF30A4E7-5ED3-4011-8657-A21BF5505815}">
      <dgm:prSet/>
      <dgm:spPr/>
      <dgm:t>
        <a:bodyPr/>
        <a:lstStyle/>
        <a:p>
          <a:pPr rtl="0"/>
          <a:r>
            <a:rPr lang="en-US" smtClean="0"/>
            <a:t>Large consultancies operating at a minor level</a:t>
          </a:r>
          <a:endParaRPr lang="en-US"/>
        </a:p>
      </dgm:t>
    </dgm:pt>
    <dgm:pt modelId="{D06E3D0F-41EC-43EE-B861-666EF8A25DCE}" type="parTrans" cxnId="{CFAF09E8-D086-4895-917E-2096D7CEC754}">
      <dgm:prSet/>
      <dgm:spPr/>
      <dgm:t>
        <a:bodyPr/>
        <a:lstStyle/>
        <a:p>
          <a:endParaRPr lang="en-US"/>
        </a:p>
      </dgm:t>
    </dgm:pt>
    <dgm:pt modelId="{329C6B8D-5075-45F1-BAFC-66846DE416F4}" type="sibTrans" cxnId="{CFAF09E8-D086-4895-917E-2096D7CEC754}">
      <dgm:prSet/>
      <dgm:spPr/>
      <dgm:t>
        <a:bodyPr/>
        <a:lstStyle/>
        <a:p>
          <a:endParaRPr lang="en-US"/>
        </a:p>
      </dgm:t>
    </dgm:pt>
    <dgm:pt modelId="{DA81F775-9FAF-4DFB-8D61-60019CF7534A}">
      <dgm:prSet/>
      <dgm:spPr/>
      <dgm:t>
        <a:bodyPr/>
        <a:lstStyle/>
        <a:p>
          <a:pPr rtl="0"/>
          <a:r>
            <a:rPr lang="en-US" smtClean="0"/>
            <a:t>We see these companies springing up all over, let’s figure out how we can weather the storm and come out on top. We can still be the best at what we do and overcome consultancies that come our way.</a:t>
          </a:r>
          <a:endParaRPr lang="en-US"/>
        </a:p>
      </dgm:t>
    </dgm:pt>
    <dgm:pt modelId="{FC63DDF1-9E40-4BA6-8FC1-04EF57632C3C}" type="parTrans" cxnId="{61C114B6-CEC0-4A10-8BFD-1F5C6C821B90}">
      <dgm:prSet/>
      <dgm:spPr/>
      <dgm:t>
        <a:bodyPr/>
        <a:lstStyle/>
        <a:p>
          <a:endParaRPr lang="en-US"/>
        </a:p>
      </dgm:t>
    </dgm:pt>
    <dgm:pt modelId="{23AB2FB8-A2A7-4C44-B3B9-B8FB9760293D}" type="sibTrans" cxnId="{61C114B6-CEC0-4A10-8BFD-1F5C6C821B90}">
      <dgm:prSet/>
      <dgm:spPr/>
      <dgm:t>
        <a:bodyPr/>
        <a:lstStyle/>
        <a:p>
          <a:endParaRPr lang="en-US"/>
        </a:p>
      </dgm:t>
    </dgm:pt>
    <dgm:pt modelId="{D197E55B-EBFD-4089-B01E-ED92367CFFEE}">
      <dgm:prSet/>
      <dgm:spPr/>
      <dgm:t>
        <a:bodyPr/>
        <a:lstStyle/>
        <a:p>
          <a:pPr rtl="0"/>
          <a:r>
            <a:rPr lang="en-US" smtClean="0"/>
            <a:t>Other small consultancies looking to invade the marketplace</a:t>
          </a:r>
          <a:endParaRPr lang="en-US"/>
        </a:p>
      </dgm:t>
    </dgm:pt>
    <dgm:pt modelId="{132C9995-5A44-4915-A23D-99A87FE4854C}" type="parTrans" cxnId="{94A32760-FAC2-4698-B206-5E40A89E4690}">
      <dgm:prSet/>
      <dgm:spPr/>
      <dgm:t>
        <a:bodyPr/>
        <a:lstStyle/>
        <a:p>
          <a:endParaRPr lang="en-US"/>
        </a:p>
      </dgm:t>
    </dgm:pt>
    <dgm:pt modelId="{54AC427D-BF98-4700-8929-C38EBA970BDF}" type="sibTrans" cxnId="{94A32760-FAC2-4698-B206-5E40A89E4690}">
      <dgm:prSet/>
      <dgm:spPr/>
      <dgm:t>
        <a:bodyPr/>
        <a:lstStyle/>
        <a:p>
          <a:endParaRPr lang="en-US"/>
        </a:p>
      </dgm:t>
    </dgm:pt>
    <dgm:pt modelId="{42947888-4579-460B-AB20-55B17735CE4B}">
      <dgm:prSet/>
      <dgm:spPr/>
      <dgm:t>
        <a:bodyPr/>
        <a:lstStyle/>
        <a:p>
          <a:pPr rtl="0"/>
          <a:r>
            <a:rPr lang="en-US" smtClean="0"/>
            <a:t>There are always going to be companies that want to invade as often as they want and instead of being afraid let’s welcome the competition and still be the best and not let them overcome us.</a:t>
          </a:r>
          <a:endParaRPr lang="en-US"/>
        </a:p>
      </dgm:t>
    </dgm:pt>
    <dgm:pt modelId="{95BD65B5-2E65-42EE-8170-04056B53E875}" type="parTrans" cxnId="{793694CB-D8E7-447A-9D64-7E9CDEB269D9}">
      <dgm:prSet/>
      <dgm:spPr/>
      <dgm:t>
        <a:bodyPr/>
        <a:lstStyle/>
        <a:p>
          <a:endParaRPr lang="en-US"/>
        </a:p>
      </dgm:t>
    </dgm:pt>
    <dgm:pt modelId="{1F3A01D4-9158-4FF4-9AF1-1AE4E956CFA9}" type="sibTrans" cxnId="{793694CB-D8E7-447A-9D64-7E9CDEB269D9}">
      <dgm:prSet/>
      <dgm:spPr/>
      <dgm:t>
        <a:bodyPr/>
        <a:lstStyle/>
        <a:p>
          <a:endParaRPr lang="en-US"/>
        </a:p>
      </dgm:t>
    </dgm:pt>
    <dgm:pt modelId="{3B3F18B0-154D-4FCA-B08B-268D66DB81BF}" type="pres">
      <dgm:prSet presAssocID="{1496B192-F1CE-4506-BE67-2A5A008CC1ED}" presName="Name0" presStyleCnt="0">
        <dgm:presLayoutVars>
          <dgm:dir/>
          <dgm:animLvl val="lvl"/>
          <dgm:resizeHandles val="exact"/>
        </dgm:presLayoutVars>
      </dgm:prSet>
      <dgm:spPr/>
    </dgm:pt>
    <dgm:pt modelId="{78F394D8-F19B-4D35-B3E7-92BAB760B4EA}" type="pres">
      <dgm:prSet presAssocID="{282EA1A8-D928-4EAB-AC0F-EFC1256F8A2A}" presName="linNode" presStyleCnt="0"/>
      <dgm:spPr/>
    </dgm:pt>
    <dgm:pt modelId="{AE68F0AD-F1DB-4B3C-BA44-23820034E907}" type="pres">
      <dgm:prSet presAssocID="{282EA1A8-D928-4EAB-AC0F-EFC1256F8A2A}" presName="parentText" presStyleLbl="node1" presStyleIdx="0" presStyleCnt="1">
        <dgm:presLayoutVars>
          <dgm:chMax val="1"/>
          <dgm:bulletEnabled val="1"/>
        </dgm:presLayoutVars>
      </dgm:prSet>
      <dgm:spPr/>
    </dgm:pt>
    <dgm:pt modelId="{48B41D5A-F298-473E-B698-74F61D2DB5F2}" type="pres">
      <dgm:prSet presAssocID="{282EA1A8-D928-4EAB-AC0F-EFC1256F8A2A}" presName="descendantText" presStyleLbl="alignAccFollowNode1" presStyleIdx="0" presStyleCnt="1">
        <dgm:presLayoutVars>
          <dgm:bulletEnabled val="1"/>
        </dgm:presLayoutVars>
      </dgm:prSet>
      <dgm:spPr/>
    </dgm:pt>
  </dgm:ptLst>
  <dgm:cxnLst>
    <dgm:cxn modelId="{CFAF09E8-D086-4895-917E-2096D7CEC754}" srcId="{282EA1A8-D928-4EAB-AC0F-EFC1256F8A2A}" destId="{BF30A4E7-5ED3-4011-8657-A21BF5505815}" srcOrd="0" destOrd="0" parTransId="{D06E3D0F-41EC-43EE-B861-666EF8A25DCE}" sibTransId="{329C6B8D-5075-45F1-BAFC-66846DE416F4}"/>
    <dgm:cxn modelId="{61C114B6-CEC0-4A10-8BFD-1F5C6C821B90}" srcId="{BF30A4E7-5ED3-4011-8657-A21BF5505815}" destId="{DA81F775-9FAF-4DFB-8D61-60019CF7534A}" srcOrd="0" destOrd="0" parTransId="{FC63DDF1-9E40-4BA6-8FC1-04EF57632C3C}" sibTransId="{23AB2FB8-A2A7-4C44-B3B9-B8FB9760293D}"/>
    <dgm:cxn modelId="{94A32760-FAC2-4698-B206-5E40A89E4690}" srcId="{282EA1A8-D928-4EAB-AC0F-EFC1256F8A2A}" destId="{D197E55B-EBFD-4089-B01E-ED92367CFFEE}" srcOrd="1" destOrd="0" parTransId="{132C9995-5A44-4915-A23D-99A87FE4854C}" sibTransId="{54AC427D-BF98-4700-8929-C38EBA970BDF}"/>
    <dgm:cxn modelId="{C4177755-BC87-4EDC-BD64-A72CB0974AAC}" type="presOf" srcId="{BF30A4E7-5ED3-4011-8657-A21BF5505815}" destId="{48B41D5A-F298-473E-B698-74F61D2DB5F2}" srcOrd="0" destOrd="0" presId="urn:microsoft.com/office/officeart/2005/8/layout/vList5"/>
    <dgm:cxn modelId="{AE857709-55A8-432D-89DF-FA07BC27CB66}" type="presOf" srcId="{282EA1A8-D928-4EAB-AC0F-EFC1256F8A2A}" destId="{AE68F0AD-F1DB-4B3C-BA44-23820034E907}" srcOrd="0" destOrd="0" presId="urn:microsoft.com/office/officeart/2005/8/layout/vList5"/>
    <dgm:cxn modelId="{793694CB-D8E7-447A-9D64-7E9CDEB269D9}" srcId="{D197E55B-EBFD-4089-B01E-ED92367CFFEE}" destId="{42947888-4579-460B-AB20-55B17735CE4B}" srcOrd="0" destOrd="0" parTransId="{95BD65B5-2E65-42EE-8170-04056B53E875}" sibTransId="{1F3A01D4-9158-4FF4-9AF1-1AE4E956CFA9}"/>
    <dgm:cxn modelId="{C96682D6-21A1-4443-9DA2-FE80C8AA5E10}" type="presOf" srcId="{D197E55B-EBFD-4089-B01E-ED92367CFFEE}" destId="{48B41D5A-F298-473E-B698-74F61D2DB5F2}" srcOrd="0" destOrd="2" presId="urn:microsoft.com/office/officeart/2005/8/layout/vList5"/>
    <dgm:cxn modelId="{B2CDDC02-FB20-4AC6-9866-D9B60034E302}" srcId="{1496B192-F1CE-4506-BE67-2A5A008CC1ED}" destId="{282EA1A8-D928-4EAB-AC0F-EFC1256F8A2A}" srcOrd="0" destOrd="0" parTransId="{1F00C1C9-A3DD-4CDA-9100-90664A0A05D1}" sibTransId="{D826D381-DF85-4CBE-B989-3184A7BFA9A6}"/>
    <dgm:cxn modelId="{1066B3DD-F8B6-4718-9A64-C5CC172D1901}" type="presOf" srcId="{1496B192-F1CE-4506-BE67-2A5A008CC1ED}" destId="{3B3F18B0-154D-4FCA-B08B-268D66DB81BF}" srcOrd="0" destOrd="0" presId="urn:microsoft.com/office/officeart/2005/8/layout/vList5"/>
    <dgm:cxn modelId="{CD8768CB-4235-4456-B613-D7619403135E}" type="presOf" srcId="{DA81F775-9FAF-4DFB-8D61-60019CF7534A}" destId="{48B41D5A-F298-473E-B698-74F61D2DB5F2}" srcOrd="0" destOrd="1" presId="urn:microsoft.com/office/officeart/2005/8/layout/vList5"/>
    <dgm:cxn modelId="{DF62C3ED-D05A-44B4-994E-5A09C91AFC79}" type="presOf" srcId="{42947888-4579-460B-AB20-55B17735CE4B}" destId="{48B41D5A-F298-473E-B698-74F61D2DB5F2}" srcOrd="0" destOrd="3" presId="urn:microsoft.com/office/officeart/2005/8/layout/vList5"/>
    <dgm:cxn modelId="{0246F162-595C-4F67-AEF3-0395B716C505}" type="presParOf" srcId="{3B3F18B0-154D-4FCA-B08B-268D66DB81BF}" destId="{78F394D8-F19B-4D35-B3E7-92BAB760B4EA}" srcOrd="0" destOrd="0" presId="urn:microsoft.com/office/officeart/2005/8/layout/vList5"/>
    <dgm:cxn modelId="{52D100CA-6C06-4C84-8B0D-207A7C81B49C}" type="presParOf" srcId="{78F394D8-F19B-4D35-B3E7-92BAB760B4EA}" destId="{AE68F0AD-F1DB-4B3C-BA44-23820034E907}" srcOrd="0" destOrd="0" presId="urn:microsoft.com/office/officeart/2005/8/layout/vList5"/>
    <dgm:cxn modelId="{49938BD7-432E-4245-8754-1B8B057A38C4}" type="presParOf" srcId="{78F394D8-F19B-4D35-B3E7-92BAB760B4EA}" destId="{48B41D5A-F298-473E-B698-74F61D2DB5F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CF469-E7D7-41D5-94EC-084CA224010B}">
      <dsp:nvSpPr>
        <dsp:cNvPr id="0" name=""/>
        <dsp:cNvSpPr/>
      </dsp:nvSpPr>
      <dsp:spPr>
        <a:xfrm rot="5400000">
          <a:off x="2855976" y="105155"/>
          <a:ext cx="3718560" cy="4437888"/>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Shortage of consultants at operating level rather than partner level</a:t>
          </a:r>
          <a:endParaRPr lang="en-US" sz="1600" kern="1200"/>
        </a:p>
        <a:p>
          <a:pPr marL="342900" lvl="2" indent="-171450" algn="l" defTabSz="711200" rtl="0">
            <a:lnSpc>
              <a:spcPct val="90000"/>
            </a:lnSpc>
            <a:spcBef>
              <a:spcPct val="0"/>
            </a:spcBef>
            <a:spcAft>
              <a:spcPct val="15000"/>
            </a:spcAft>
            <a:buChar char="••"/>
          </a:pPr>
          <a:r>
            <a:rPr lang="en-US" sz="1600" kern="1200" dirty="0" smtClean="0"/>
            <a:t>We really need to step it up and get our consultants operating at the partner level rather then just operating level as so many are doing.</a:t>
          </a:r>
          <a:endParaRPr lang="en-US" sz="1600" kern="1200" dirty="0"/>
        </a:p>
        <a:p>
          <a:pPr marL="171450" lvl="1" indent="-171450" algn="l" defTabSz="711200" rtl="0">
            <a:lnSpc>
              <a:spcPct val="90000"/>
            </a:lnSpc>
            <a:spcBef>
              <a:spcPct val="0"/>
            </a:spcBef>
            <a:spcAft>
              <a:spcPct val="15000"/>
            </a:spcAft>
            <a:buChar char="••"/>
          </a:pPr>
          <a:r>
            <a:rPr lang="en-US" sz="1600" kern="1200" smtClean="0"/>
            <a:t>Unable to deal with multi-disciplinary assignments because of size or lack of ability</a:t>
          </a:r>
          <a:endParaRPr lang="en-US" sz="1600" kern="1200"/>
        </a:p>
        <a:p>
          <a:pPr marL="342900" lvl="2" indent="-171450" algn="l" defTabSz="711200" rtl="0">
            <a:lnSpc>
              <a:spcPct val="90000"/>
            </a:lnSpc>
            <a:spcBef>
              <a:spcPct val="0"/>
            </a:spcBef>
            <a:spcAft>
              <a:spcPct val="15000"/>
            </a:spcAft>
            <a:buChar char="••"/>
          </a:pPr>
          <a:r>
            <a:rPr lang="en-US" sz="1600" kern="1200" smtClean="0"/>
            <a:t>We need to get everyone in the company being able to handle and deal with the multi-disciplinary assignments as they come and not continue to fall behind as we see the company doing.</a:t>
          </a:r>
          <a:endParaRPr lang="en-US" sz="1600" kern="1200"/>
        </a:p>
      </dsp:txBody>
      <dsp:txXfrm rot="-5400000">
        <a:off x="2496313" y="646344"/>
        <a:ext cx="4256363" cy="3355510"/>
      </dsp:txXfrm>
    </dsp:sp>
    <dsp:sp modelId="{6E58A139-DB91-4630-9619-2665F3DE5C45}">
      <dsp:nvSpPr>
        <dsp:cNvPr id="0" name=""/>
        <dsp:cNvSpPr/>
      </dsp:nvSpPr>
      <dsp:spPr>
        <a:xfrm>
          <a:off x="0" y="0"/>
          <a:ext cx="2496312" cy="46482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Weaknesses</a:t>
          </a:r>
          <a:r>
            <a:rPr lang="en-US" sz="2400" kern="1200" dirty="0" smtClean="0"/>
            <a:t>: attributes of Fusion </a:t>
          </a:r>
          <a:r>
            <a:rPr lang="en-US" sz="2400" kern="1200" dirty="0" err="1" smtClean="0"/>
            <a:t>Tomo</a:t>
          </a:r>
          <a:r>
            <a:rPr lang="en-US" sz="2400" kern="1200" dirty="0" smtClean="0"/>
            <a:t> that are harmful to achieving our objectives here.</a:t>
          </a:r>
          <a:endParaRPr lang="en-US" sz="2400" kern="1200" dirty="0"/>
        </a:p>
      </dsp:txBody>
      <dsp:txXfrm>
        <a:off x="121860" y="121860"/>
        <a:ext cx="2252592" cy="440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41D5A-F298-473E-B698-74F61D2DB5F2}">
      <dsp:nvSpPr>
        <dsp:cNvPr id="0" name=""/>
        <dsp:cNvSpPr/>
      </dsp:nvSpPr>
      <dsp:spPr>
        <a:xfrm rot="5400000">
          <a:off x="2855976" y="105155"/>
          <a:ext cx="3718560" cy="4437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Large consultancies operating at a minor level</a:t>
          </a:r>
          <a:endParaRPr lang="en-US" sz="1500" kern="1200"/>
        </a:p>
        <a:p>
          <a:pPr marL="228600" lvl="2" indent="-114300" algn="l" defTabSz="666750" rtl="0">
            <a:lnSpc>
              <a:spcPct val="90000"/>
            </a:lnSpc>
            <a:spcBef>
              <a:spcPct val="0"/>
            </a:spcBef>
            <a:spcAft>
              <a:spcPct val="15000"/>
            </a:spcAft>
            <a:buChar char="••"/>
          </a:pPr>
          <a:r>
            <a:rPr lang="en-US" sz="1500" kern="1200" smtClean="0"/>
            <a:t>We see these companies springing up all over, let’s figure out how we can weather the storm and come out on top. We can still be the best at what we do and overcome consultancies that come our way.</a:t>
          </a:r>
          <a:endParaRPr lang="en-US" sz="1500" kern="1200"/>
        </a:p>
        <a:p>
          <a:pPr marL="114300" lvl="1" indent="-114300" algn="l" defTabSz="666750" rtl="0">
            <a:lnSpc>
              <a:spcPct val="90000"/>
            </a:lnSpc>
            <a:spcBef>
              <a:spcPct val="0"/>
            </a:spcBef>
            <a:spcAft>
              <a:spcPct val="15000"/>
            </a:spcAft>
            <a:buChar char="••"/>
          </a:pPr>
          <a:r>
            <a:rPr lang="en-US" sz="1500" kern="1200" smtClean="0"/>
            <a:t>Other small consultancies looking to invade the marketplace</a:t>
          </a:r>
          <a:endParaRPr lang="en-US" sz="1500" kern="1200"/>
        </a:p>
        <a:p>
          <a:pPr marL="228600" lvl="2" indent="-114300" algn="l" defTabSz="666750" rtl="0">
            <a:lnSpc>
              <a:spcPct val="90000"/>
            </a:lnSpc>
            <a:spcBef>
              <a:spcPct val="0"/>
            </a:spcBef>
            <a:spcAft>
              <a:spcPct val="15000"/>
            </a:spcAft>
            <a:buChar char="••"/>
          </a:pPr>
          <a:r>
            <a:rPr lang="en-US" sz="1500" kern="1200" smtClean="0"/>
            <a:t>There are always going to be companies that want to invade as often as they want and instead of being afraid let’s welcome the competition and still be the best and not let them overcome us.</a:t>
          </a:r>
          <a:endParaRPr lang="en-US" sz="1500" kern="1200"/>
        </a:p>
      </dsp:txBody>
      <dsp:txXfrm rot="-5400000">
        <a:off x="2496313" y="646344"/>
        <a:ext cx="4256363" cy="3355510"/>
      </dsp:txXfrm>
    </dsp:sp>
    <dsp:sp modelId="{AE68F0AD-F1DB-4B3C-BA44-23820034E907}">
      <dsp:nvSpPr>
        <dsp:cNvPr id="0" name=""/>
        <dsp:cNvSpPr/>
      </dsp:nvSpPr>
      <dsp:spPr>
        <a:xfrm>
          <a:off x="0" y="0"/>
          <a:ext cx="2496312" cy="46482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Threats</a:t>
          </a:r>
          <a:r>
            <a:rPr lang="en-US" sz="2400" kern="1200" dirty="0" smtClean="0"/>
            <a:t>: </a:t>
          </a:r>
          <a:r>
            <a:rPr lang="en-US" sz="2400" i="1" kern="1200" dirty="0" smtClean="0"/>
            <a:t>external</a:t>
          </a:r>
          <a:r>
            <a:rPr lang="en-US" sz="2400" kern="1200" dirty="0" smtClean="0"/>
            <a:t> conditions which could do damage to the objectives here.</a:t>
          </a:r>
          <a:endParaRPr lang="en-US" sz="2400" kern="1200" dirty="0"/>
        </a:p>
      </dsp:txBody>
      <dsp:txXfrm>
        <a:off x="121860" y="121860"/>
        <a:ext cx="2252592" cy="44044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endParaRPr lang="en-US"/>
          </a:p>
        </p:txBody>
      </p:sp>
      <p:sp>
        <p:nvSpPr>
          <p:cNvPr id="31747"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endParaRPr lang="en-US"/>
          </a:p>
        </p:txBody>
      </p:sp>
      <p:sp>
        <p:nvSpPr>
          <p:cNvPr id="31748"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endParaRPr lang="en-US"/>
          </a:p>
        </p:txBody>
      </p:sp>
      <p:sp>
        <p:nvSpPr>
          <p:cNvPr id="31749"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fld id="{D5C066CE-2050-48D6-98C6-21E6038E831E}" type="slidenum">
              <a:rPr lang="en-US"/>
              <a:pPr/>
              <a:t>‹#›</a:t>
            </a:fld>
            <a:endParaRPr lang="en-US"/>
          </a:p>
        </p:txBody>
      </p:sp>
    </p:spTree>
    <p:extLst>
      <p:ext uri="{BB962C8B-B14F-4D97-AF65-F5344CB8AC3E}">
        <p14:creationId xmlns:p14="http://schemas.microsoft.com/office/powerpoint/2010/main" val="1076447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endParaRPr lang="en-US"/>
          </a:p>
        </p:txBody>
      </p:sp>
      <p:sp>
        <p:nvSpPr>
          <p:cNvPr id="33795"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endParaRPr lang="en-US"/>
          </a:p>
        </p:txBody>
      </p:sp>
      <p:sp>
        <p:nvSpPr>
          <p:cNvPr id="3379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8"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endParaRPr lang="en-US"/>
          </a:p>
        </p:txBody>
      </p:sp>
      <p:sp>
        <p:nvSpPr>
          <p:cNvPr id="33799"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fld id="{F1684BC2-7672-4B73-80C3-A34A92E4518C}" type="slidenum">
              <a:rPr lang="en-US"/>
              <a:pPr/>
              <a:t>‹#›</a:t>
            </a:fld>
            <a:endParaRPr lang="en-US"/>
          </a:p>
        </p:txBody>
      </p:sp>
    </p:spTree>
    <p:extLst>
      <p:ext uri="{BB962C8B-B14F-4D97-AF65-F5344CB8AC3E}">
        <p14:creationId xmlns:p14="http://schemas.microsoft.com/office/powerpoint/2010/main" val="2409800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733800" y="2135188"/>
            <a:ext cx="5181600" cy="1827212"/>
          </a:xfrm>
        </p:spPr>
        <p:txBody>
          <a:bodyPr anchor="b"/>
          <a:lstStyle>
            <a:lvl1pPr>
              <a:defRPr/>
            </a:lvl1pPr>
          </a:lstStyle>
          <a:p>
            <a:pPr lvl="0"/>
            <a:r>
              <a:rPr lang="en-US" noProof="0" smtClean="0"/>
              <a:t>Click to edit Master title style</a:t>
            </a:r>
          </a:p>
        </p:txBody>
      </p:sp>
      <p:sp>
        <p:nvSpPr>
          <p:cNvPr id="58371" name="Rectangle 3"/>
          <p:cNvSpPr>
            <a:spLocks noGrp="1" noChangeArrowheads="1"/>
          </p:cNvSpPr>
          <p:nvPr>
            <p:ph type="subTitle" idx="1"/>
          </p:nvPr>
        </p:nvSpPr>
        <p:spPr>
          <a:xfrm>
            <a:off x="3733800" y="4038600"/>
            <a:ext cx="5176838" cy="1066800"/>
          </a:xfrm>
        </p:spPr>
        <p:txBody>
          <a:bodyPr/>
          <a:lstStyle>
            <a:lvl1pPr marL="0" indent="0" algn="ctr">
              <a:buFontTx/>
              <a:buNone/>
              <a:defRPr>
                <a:solidFill>
                  <a:srgbClr val="000000"/>
                </a:solidFill>
              </a:defRPr>
            </a:lvl1pPr>
          </a:lstStyle>
          <a:p>
            <a:pPr lvl="0"/>
            <a:r>
              <a:rPr lang="en-US" noProof="0" smtClean="0"/>
              <a:t>Click to edit Master subtitle style</a:t>
            </a:r>
          </a:p>
        </p:txBody>
      </p:sp>
      <p:sp>
        <p:nvSpPr>
          <p:cNvPr id="58372" name="Rectangle 4"/>
          <p:cNvSpPr>
            <a:spLocks noGrp="1" noChangeArrowheads="1"/>
          </p:cNvSpPr>
          <p:nvPr>
            <p:ph type="dt" sz="half" idx="2"/>
          </p:nvPr>
        </p:nvSpPr>
        <p:spPr>
          <a:xfrm>
            <a:off x="228600" y="6248400"/>
            <a:ext cx="1905000" cy="457200"/>
          </a:xfrm>
        </p:spPr>
        <p:txBody>
          <a:bodyPr/>
          <a:lstStyle>
            <a:lvl1pPr>
              <a:defRPr sz="800">
                <a:solidFill>
                  <a:srgbClr val="000000"/>
                </a:solidFill>
              </a:defRPr>
            </a:lvl1pPr>
          </a:lstStyle>
          <a:p>
            <a:endParaRPr lang="en-US"/>
          </a:p>
        </p:txBody>
      </p:sp>
      <p:sp>
        <p:nvSpPr>
          <p:cNvPr id="58373" name="Rectangle 5"/>
          <p:cNvSpPr>
            <a:spLocks noGrp="1" noChangeArrowheads="1"/>
          </p:cNvSpPr>
          <p:nvPr>
            <p:ph type="ftr" sz="quarter" idx="3"/>
          </p:nvPr>
        </p:nvSpPr>
        <p:spPr>
          <a:xfrm>
            <a:off x="2362200" y="6248400"/>
            <a:ext cx="4343400" cy="457200"/>
          </a:xfrm>
        </p:spPr>
        <p:txBody>
          <a:bodyPr/>
          <a:lstStyle>
            <a:lvl1pPr>
              <a:defRPr sz="800"/>
            </a:lvl1pPr>
          </a:lstStyle>
          <a:p>
            <a:endParaRPr lang="en-US"/>
          </a:p>
        </p:txBody>
      </p:sp>
      <p:sp>
        <p:nvSpPr>
          <p:cNvPr id="58374" name="Rectangle 6"/>
          <p:cNvSpPr>
            <a:spLocks noGrp="1" noChangeArrowheads="1"/>
          </p:cNvSpPr>
          <p:nvPr>
            <p:ph type="sldNum" sz="quarter" idx="4"/>
          </p:nvPr>
        </p:nvSpPr>
        <p:spPr>
          <a:xfrm>
            <a:off x="7010400" y="6248400"/>
            <a:ext cx="1905000" cy="457200"/>
          </a:xfrm>
        </p:spPr>
        <p:txBody>
          <a:bodyPr/>
          <a:lstStyle>
            <a:lvl1pPr>
              <a:defRPr sz="800"/>
            </a:lvl1pPr>
          </a:lstStyle>
          <a:p>
            <a:fld id="{4C831129-F86F-4CC3-9717-36422402218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E3E6F6-3630-4C92-B5BB-0B14AFB9EE61}" type="slidenum">
              <a:rPr lang="en-US"/>
              <a:pPr/>
              <a:t>‹#›</a:t>
            </a:fld>
            <a:endParaRPr lang="en-US"/>
          </a:p>
        </p:txBody>
      </p:sp>
    </p:spTree>
    <p:extLst>
      <p:ext uri="{BB962C8B-B14F-4D97-AF65-F5344CB8AC3E}">
        <p14:creationId xmlns:p14="http://schemas.microsoft.com/office/powerpoint/2010/main" val="40939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228600"/>
            <a:ext cx="1733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228600"/>
            <a:ext cx="5048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D25CB0-B1FD-46DA-86F3-02797B2250EF}" type="slidenum">
              <a:rPr lang="en-US"/>
              <a:pPr/>
              <a:t>‹#›</a:t>
            </a:fld>
            <a:endParaRPr lang="en-US"/>
          </a:p>
        </p:txBody>
      </p:sp>
    </p:spTree>
    <p:extLst>
      <p:ext uri="{BB962C8B-B14F-4D97-AF65-F5344CB8AC3E}">
        <p14:creationId xmlns:p14="http://schemas.microsoft.com/office/powerpoint/2010/main" val="83898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77EE2D-9B79-4BE5-B9E3-7A160E23BA8C}" type="slidenum">
              <a:rPr lang="en-US"/>
              <a:pPr/>
              <a:t>‹#›</a:t>
            </a:fld>
            <a:endParaRPr lang="en-US"/>
          </a:p>
        </p:txBody>
      </p:sp>
    </p:spTree>
    <p:extLst>
      <p:ext uri="{BB962C8B-B14F-4D97-AF65-F5344CB8AC3E}">
        <p14:creationId xmlns:p14="http://schemas.microsoft.com/office/powerpoint/2010/main" val="292460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F89340-0BAF-4EC4-863A-008A4E7E74FE}" type="slidenum">
              <a:rPr lang="en-US"/>
              <a:pPr/>
              <a:t>‹#›</a:t>
            </a:fld>
            <a:endParaRPr lang="en-US"/>
          </a:p>
        </p:txBody>
      </p:sp>
    </p:spTree>
    <p:extLst>
      <p:ext uri="{BB962C8B-B14F-4D97-AF65-F5344CB8AC3E}">
        <p14:creationId xmlns:p14="http://schemas.microsoft.com/office/powerpoint/2010/main" val="41678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483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C5EE3A-D152-4470-B15A-A94EF09286F3}" type="slidenum">
              <a:rPr lang="en-US"/>
              <a:pPr/>
              <a:t>‹#›</a:t>
            </a:fld>
            <a:endParaRPr lang="en-US"/>
          </a:p>
        </p:txBody>
      </p:sp>
    </p:spTree>
    <p:extLst>
      <p:ext uri="{BB962C8B-B14F-4D97-AF65-F5344CB8AC3E}">
        <p14:creationId xmlns:p14="http://schemas.microsoft.com/office/powerpoint/2010/main" val="70401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23040B3-CB5F-4D72-A1A7-A3522FE292C0}" type="slidenum">
              <a:rPr lang="en-US"/>
              <a:pPr/>
              <a:t>‹#›</a:t>
            </a:fld>
            <a:endParaRPr lang="en-US"/>
          </a:p>
        </p:txBody>
      </p:sp>
    </p:spTree>
    <p:extLst>
      <p:ext uri="{BB962C8B-B14F-4D97-AF65-F5344CB8AC3E}">
        <p14:creationId xmlns:p14="http://schemas.microsoft.com/office/powerpoint/2010/main" val="184598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85BB75B-5CF9-465C-AA73-40CAD6AE1D7C}" type="slidenum">
              <a:rPr lang="en-US"/>
              <a:pPr/>
              <a:t>‹#›</a:t>
            </a:fld>
            <a:endParaRPr lang="en-US"/>
          </a:p>
        </p:txBody>
      </p:sp>
    </p:spTree>
    <p:extLst>
      <p:ext uri="{BB962C8B-B14F-4D97-AF65-F5344CB8AC3E}">
        <p14:creationId xmlns:p14="http://schemas.microsoft.com/office/powerpoint/2010/main" val="74356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27EE26E-930F-48DA-9BEC-91537676FBC5}" type="slidenum">
              <a:rPr lang="en-US"/>
              <a:pPr/>
              <a:t>‹#›</a:t>
            </a:fld>
            <a:endParaRPr lang="en-US"/>
          </a:p>
        </p:txBody>
      </p:sp>
    </p:spTree>
    <p:extLst>
      <p:ext uri="{BB962C8B-B14F-4D97-AF65-F5344CB8AC3E}">
        <p14:creationId xmlns:p14="http://schemas.microsoft.com/office/powerpoint/2010/main" val="119492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7191141-7B6F-4600-8C54-8145F6D63E3A}" type="slidenum">
              <a:rPr lang="en-US"/>
              <a:pPr/>
              <a:t>‹#›</a:t>
            </a:fld>
            <a:endParaRPr lang="en-US"/>
          </a:p>
        </p:txBody>
      </p:sp>
    </p:spTree>
    <p:extLst>
      <p:ext uri="{BB962C8B-B14F-4D97-AF65-F5344CB8AC3E}">
        <p14:creationId xmlns:p14="http://schemas.microsoft.com/office/powerpoint/2010/main" val="82643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414A69-ECA7-43AD-9D18-D712534F40E4}" type="slidenum">
              <a:rPr lang="en-US"/>
              <a:pPr/>
              <a:t>‹#›</a:t>
            </a:fld>
            <a:endParaRPr lang="en-US"/>
          </a:p>
        </p:txBody>
      </p:sp>
    </p:spTree>
    <p:extLst>
      <p:ext uri="{BB962C8B-B14F-4D97-AF65-F5344CB8AC3E}">
        <p14:creationId xmlns:p14="http://schemas.microsoft.com/office/powerpoint/2010/main" val="222203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1905000" y="228600"/>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47" name="Rectangle 3"/>
          <p:cNvSpPr>
            <a:spLocks noGrp="1" noChangeArrowheads="1"/>
          </p:cNvSpPr>
          <p:nvPr>
            <p:ph type="body" idx="1"/>
          </p:nvPr>
        </p:nvSpPr>
        <p:spPr bwMode="auto">
          <a:xfrm>
            <a:off x="1905000" y="1447800"/>
            <a:ext cx="6934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48" name="Rectangle 4"/>
          <p:cNvSpPr>
            <a:spLocks noGrp="1" noChangeArrowheads="1"/>
          </p:cNvSpPr>
          <p:nvPr>
            <p:ph type="dt" sz="half" idx="2"/>
          </p:nvPr>
        </p:nvSpPr>
        <p:spPr bwMode="auto">
          <a:xfrm>
            <a:off x="3048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endParaRPr lang="en-US"/>
          </a:p>
        </p:txBody>
      </p:sp>
      <p:sp>
        <p:nvSpPr>
          <p:cNvPr id="57349" name="Rectangle 5"/>
          <p:cNvSpPr>
            <a:spLocks noGrp="1" noChangeArrowheads="1"/>
          </p:cNvSpPr>
          <p:nvPr>
            <p:ph type="ftr" sz="quarter" idx="3"/>
          </p:nvPr>
        </p:nvSpPr>
        <p:spPr bwMode="auto">
          <a:xfrm>
            <a:off x="4495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endParaRPr lang="en-US"/>
          </a:p>
        </p:txBody>
      </p:sp>
      <p:sp>
        <p:nvSpPr>
          <p:cNvPr id="57350" name="Rectangle 6"/>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fld id="{4E00E5E2-1A1D-421D-99ED-51B60A88F1F7}"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Tahoma" pitchFamily="34" charset="0"/>
        </a:defRPr>
      </a:lvl2pPr>
      <a:lvl3pPr algn="l" rtl="0" eaLnBrk="1" fontAlgn="base" hangingPunct="1">
        <a:spcBef>
          <a:spcPct val="0"/>
        </a:spcBef>
        <a:spcAft>
          <a:spcPct val="0"/>
        </a:spcAft>
        <a:defRPr sz="3800">
          <a:solidFill>
            <a:schemeClr val="tx2"/>
          </a:solidFill>
          <a:latin typeface="Tahoma" pitchFamily="34" charset="0"/>
        </a:defRPr>
      </a:lvl3pPr>
      <a:lvl4pPr algn="l" rtl="0" eaLnBrk="1" fontAlgn="base" hangingPunct="1">
        <a:spcBef>
          <a:spcPct val="0"/>
        </a:spcBef>
        <a:spcAft>
          <a:spcPct val="0"/>
        </a:spcAft>
        <a:defRPr sz="3800">
          <a:solidFill>
            <a:schemeClr val="tx2"/>
          </a:solidFill>
          <a:latin typeface="Tahoma" pitchFamily="34" charset="0"/>
        </a:defRPr>
      </a:lvl4pPr>
      <a:lvl5pPr algn="l" rtl="0" eaLnBrk="1" fontAlgn="base" hangingPunct="1">
        <a:spcBef>
          <a:spcPct val="0"/>
        </a:spcBef>
        <a:spcAft>
          <a:spcPct val="0"/>
        </a:spcAft>
        <a:defRPr sz="3800">
          <a:solidFill>
            <a:schemeClr val="tx2"/>
          </a:solidFill>
          <a:latin typeface="Tahoma"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Char char="•"/>
        <a:defRPr sz="2000">
          <a:solidFill>
            <a:schemeClr val="tx1"/>
          </a:solidFill>
          <a:latin typeface="+mn-lt"/>
          <a:ea typeface="+mn-ea"/>
          <a:cs typeface="+mn-cs"/>
        </a:defRPr>
      </a:lvl1pPr>
      <a:lvl2pPr marL="742950" indent="-285750" algn="l" rtl="0" eaLnBrk="1" fontAlgn="base" hangingPunct="1">
        <a:lnSpc>
          <a:spcPts val="2400"/>
        </a:lnSpc>
        <a:spcBef>
          <a:spcPts val="1600"/>
        </a:spcBef>
        <a:spcAft>
          <a:spcPct val="0"/>
        </a:spcAft>
        <a:buChar char="–"/>
        <a:defRPr sz="2000">
          <a:solidFill>
            <a:schemeClr val="tx1"/>
          </a:solidFill>
          <a:latin typeface="+mn-lt"/>
        </a:defRPr>
      </a:lvl2pPr>
      <a:lvl3pPr marL="1143000" indent="-228600" algn="l" rtl="0" eaLnBrk="1" fontAlgn="base" hangingPunct="1">
        <a:lnSpc>
          <a:spcPts val="2400"/>
        </a:lnSpc>
        <a:spcBef>
          <a:spcPts val="1600"/>
        </a:spcBef>
        <a:spcAft>
          <a:spcPct val="0"/>
        </a:spcAft>
        <a:buChar char="•"/>
        <a:defRPr sz="2000">
          <a:solidFill>
            <a:schemeClr val="tx1"/>
          </a:solidFill>
          <a:latin typeface="+mn-lt"/>
        </a:defRPr>
      </a:lvl3pPr>
      <a:lvl4pPr marL="1600200" indent="-228600" algn="l" rtl="0" eaLnBrk="1" fontAlgn="base" hangingPunct="1">
        <a:lnSpc>
          <a:spcPts val="2400"/>
        </a:lnSpc>
        <a:spcBef>
          <a:spcPts val="1600"/>
        </a:spcBef>
        <a:spcAft>
          <a:spcPct val="0"/>
        </a:spcAft>
        <a:buChar char="–"/>
        <a:defRPr sz="2000">
          <a:solidFill>
            <a:schemeClr val="tx1"/>
          </a:solidFill>
          <a:latin typeface="+mn-lt"/>
        </a:defRPr>
      </a:lvl4pPr>
      <a:lvl5pPr marL="2057400" indent="-228600" algn="l" rtl="0" eaLnBrk="1" fontAlgn="base" hangingPunct="1">
        <a:lnSpc>
          <a:spcPts val="2400"/>
        </a:lnSpc>
        <a:spcBef>
          <a:spcPts val="1600"/>
        </a:spcBef>
        <a:spcAft>
          <a:spcPct val="0"/>
        </a:spcAft>
        <a:buChar char="»"/>
        <a:defRPr sz="2000">
          <a:solidFill>
            <a:schemeClr val="tx1"/>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C:\Users\Chip\Desktop\Matt\Flash%20Videos%20Made\PP%20Fla%20Fusion%20Tomo.sw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r>
              <a:rPr lang="en-US" dirty="0" smtClean="0"/>
              <a:t>Fusion </a:t>
            </a:r>
            <a:r>
              <a:rPr lang="en-US" dirty="0" err="1" smtClean="0"/>
              <a:t>Tomo</a:t>
            </a:r>
            <a:endParaRPr lang="en-US" dirty="0"/>
          </a:p>
        </p:txBody>
      </p:sp>
      <p:sp>
        <p:nvSpPr>
          <p:cNvPr id="16387" name="Rectangle 3"/>
          <p:cNvSpPr>
            <a:spLocks noGrp="1" noChangeArrowheads="1"/>
          </p:cNvSpPr>
          <p:nvPr>
            <p:ph type="subTitle" idx="1"/>
          </p:nvPr>
        </p:nvSpPr>
        <p:spPr/>
        <p:txBody>
          <a:bodyPr/>
          <a:lstStyle/>
          <a:p>
            <a:r>
              <a:rPr lang="en-US" dirty="0" smtClean="0"/>
              <a:t>Our SWOT Analysis</a:t>
            </a:r>
            <a:endParaRPr lang="en-US" dirty="0"/>
          </a:p>
        </p:txBody>
      </p:sp>
      <p:pic>
        <p:nvPicPr>
          <p:cNvPr id="16390" name="Picture 6" descr="Logo placeho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225" y="5940425"/>
            <a:ext cx="855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circle(in)">
                                      <p:cBhvr>
                                        <p:cTn id="14" dur="20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Fusion </a:t>
            </a:r>
            <a:r>
              <a:rPr lang="en-US" dirty="0" err="1" smtClean="0"/>
              <a:t>Tomo</a:t>
            </a:r>
            <a:r>
              <a:rPr lang="en-US" dirty="0" smtClean="0"/>
              <a:t> SWOT Video</a:t>
            </a:r>
            <a:endParaRPr lang="en-US" dirty="0"/>
          </a:p>
        </p:txBody>
      </p:sp>
      <p:pic>
        <p:nvPicPr>
          <p:cNvPr id="4" name="PP Fla Fusion Tomo.swf"/>
          <p:cNvPicPr>
            <a:picLocks noRot="1" noChangeAspect="1"/>
          </p:cNvPicPr>
          <p:nvPr>
            <a:videoFile r:link="rId1"/>
          </p:nvPr>
        </p:nvPicPr>
        <p:blipFill>
          <a:blip r:embed="rId3"/>
          <a:stretch>
            <a:fillRect/>
          </a:stretch>
        </p:blipFill>
        <p:spPr>
          <a:xfrm>
            <a:off x="1828800" y="1143000"/>
            <a:ext cx="7188200" cy="563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Strengths</a:t>
            </a:r>
            <a:endParaRPr lang="en-US" dirty="0"/>
          </a:p>
        </p:txBody>
      </p:sp>
      <p:sp>
        <p:nvSpPr>
          <p:cNvPr id="20483" name="Rectangle 3"/>
          <p:cNvSpPr>
            <a:spLocks noGrp="1" noChangeArrowheads="1"/>
          </p:cNvSpPr>
          <p:nvPr>
            <p:ph type="body" idx="1"/>
          </p:nvPr>
        </p:nvSpPr>
        <p:spPr/>
        <p:txBody>
          <a:bodyPr/>
          <a:lstStyle/>
          <a:p>
            <a:pPr>
              <a:lnSpc>
                <a:spcPct val="100000"/>
              </a:lnSpc>
            </a:pPr>
            <a:r>
              <a:rPr lang="en-US" b="1" dirty="0" smtClean="0"/>
              <a:t>Strengths</a:t>
            </a:r>
            <a:r>
              <a:rPr lang="en-US" dirty="0" smtClean="0"/>
              <a:t>: attributes of Fusion </a:t>
            </a:r>
            <a:r>
              <a:rPr lang="en-US" dirty="0" err="1" smtClean="0"/>
              <a:t>Tomo</a:t>
            </a:r>
            <a:r>
              <a:rPr lang="en-US" dirty="0" smtClean="0"/>
              <a:t> that are helpful to achieving our objectives here.</a:t>
            </a:r>
          </a:p>
          <a:p>
            <a:pPr lvl="1"/>
            <a:r>
              <a:rPr lang="en-US" dirty="0" smtClean="0"/>
              <a:t>Our Reputation in the Marketplace</a:t>
            </a:r>
          </a:p>
          <a:p>
            <a:pPr lvl="2"/>
            <a:r>
              <a:rPr lang="en-US" dirty="0" smtClean="0"/>
              <a:t>We have built a reputation over the years which has set us apart from the other competitors. With our reputation we can achieve almost anything.</a:t>
            </a:r>
          </a:p>
          <a:p>
            <a:pPr lvl="1"/>
            <a:r>
              <a:rPr lang="en-US" dirty="0" smtClean="0"/>
              <a:t>Expertise at partner level in consultancy</a:t>
            </a:r>
          </a:p>
          <a:p>
            <a:pPr lvl="2"/>
            <a:r>
              <a:rPr lang="en-US" dirty="0" smtClean="0"/>
              <a:t>Being well connected with being a consultant with the companies and the ones we are partnered with and the network we have built really sets us apart from the other companies still trying to find a network to attach themselves to.</a:t>
            </a:r>
            <a:endParaRPr lang="en-US" dirty="0"/>
          </a:p>
        </p:txBody>
      </p:sp>
      <p:pic>
        <p:nvPicPr>
          <p:cNvPr id="1026" name="Picture 2" descr="C:\Program Files\Microsoft Office\MEDIA\CAGCAT10\j03029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86" y="-1"/>
            <a:ext cx="1741714" cy="21211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Weaknesses</a:t>
            </a:r>
            <a:endParaRPr lang="en-US" dirty="0"/>
          </a:p>
        </p:txBody>
      </p:sp>
      <p:graphicFrame>
        <p:nvGraphicFramePr>
          <p:cNvPr id="7" name="Diagram 6"/>
          <p:cNvGraphicFramePr/>
          <p:nvPr>
            <p:extLst>
              <p:ext uri="{D42A27DB-BD31-4B8C-83A1-F6EECF244321}">
                <p14:modId xmlns:p14="http://schemas.microsoft.com/office/powerpoint/2010/main" val="1216801391"/>
              </p:ext>
            </p:extLst>
          </p:nvPr>
        </p:nvGraphicFramePr>
        <p:xfrm>
          <a:off x="1905000" y="1447800"/>
          <a:ext cx="69342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228600"/>
            <a:ext cx="6629399" cy="1066800"/>
          </a:xfrm>
        </p:spPr>
        <p:txBody>
          <a:bodyPr/>
          <a:lstStyle/>
          <a:p>
            <a:r>
              <a:rPr lang="en-US" dirty="0" err="1" smtClean="0"/>
              <a:t>pportunities</a:t>
            </a:r>
            <a:endParaRPr lang="en-US" dirty="0"/>
          </a:p>
        </p:txBody>
      </p:sp>
      <p:sp>
        <p:nvSpPr>
          <p:cNvPr id="23555" name="Rectangle 3"/>
          <p:cNvSpPr>
            <a:spLocks noGrp="1" noChangeArrowheads="1"/>
          </p:cNvSpPr>
          <p:nvPr>
            <p:ph type="body" idx="1"/>
          </p:nvPr>
        </p:nvSpPr>
        <p:spPr/>
        <p:txBody>
          <a:bodyPr/>
          <a:lstStyle/>
          <a:p>
            <a:pPr>
              <a:lnSpc>
                <a:spcPct val="100000"/>
              </a:lnSpc>
            </a:pPr>
            <a:r>
              <a:rPr lang="en-US" b="1" dirty="0" smtClean="0"/>
              <a:t>Opportunities</a:t>
            </a:r>
            <a:r>
              <a:rPr lang="en-US" dirty="0" smtClean="0"/>
              <a:t>: </a:t>
            </a:r>
            <a:r>
              <a:rPr lang="en-US" i="1" dirty="0" smtClean="0"/>
              <a:t>external</a:t>
            </a:r>
            <a:r>
              <a:rPr lang="en-US" dirty="0" smtClean="0"/>
              <a:t> conditions that are helpful to achieving the objectives here.</a:t>
            </a:r>
          </a:p>
          <a:p>
            <a:pPr lvl="1"/>
            <a:r>
              <a:rPr lang="en-US" dirty="0" smtClean="0"/>
              <a:t>Well established position with a well defined market niche</a:t>
            </a:r>
          </a:p>
          <a:p>
            <a:pPr lvl="2"/>
            <a:r>
              <a:rPr lang="en-US" dirty="0" smtClean="0"/>
              <a:t>We have come a long way to build within the niche that we have, let’s continue to work as well as we have establishing our connect within this market niche as we have over the years.</a:t>
            </a:r>
          </a:p>
          <a:p>
            <a:pPr lvl="1"/>
            <a:r>
              <a:rPr lang="en-US" dirty="0" smtClean="0"/>
              <a:t>Identified market for consultancy in areas</a:t>
            </a:r>
          </a:p>
          <a:p>
            <a:pPr lvl="2"/>
            <a:r>
              <a:rPr lang="en-US" dirty="0" smtClean="0"/>
              <a:t>Our consultants are great at Human Resources and other areas. Lets continue to build this opportunity as we have been. Great work.</a:t>
            </a:r>
            <a:endParaRPr lang="en-US" dirty="0"/>
          </a:p>
        </p:txBody>
      </p:sp>
      <p:pic>
        <p:nvPicPr>
          <p:cNvPr id="2050" name="Picture 2"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288"/>
            <a:ext cx="1234571" cy="1297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3.06358E-6 L 1.24584 -0.02613 L 0.34427 0.83399 L 1.23768 0.84717 L 0.45729 0.02405 " pathEditMode="relative" ptsTypes="AAAAA">
                                      <p:cBhvr>
                                        <p:cTn id="6" dur="2000" fill="hold"/>
                                        <p:tgtEl>
                                          <p:spTgt spid="20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Threats</a:t>
            </a:r>
            <a:endParaRPr lang="en-US" dirty="0"/>
          </a:p>
        </p:txBody>
      </p:sp>
      <p:graphicFrame>
        <p:nvGraphicFramePr>
          <p:cNvPr id="3" name="Diagram 2"/>
          <p:cNvGraphicFramePr/>
          <p:nvPr>
            <p:extLst>
              <p:ext uri="{D42A27DB-BD31-4B8C-83A1-F6EECF244321}">
                <p14:modId xmlns:p14="http://schemas.microsoft.com/office/powerpoint/2010/main" val="3600608521"/>
              </p:ext>
            </p:extLst>
          </p:nvPr>
        </p:nvGraphicFramePr>
        <p:xfrm>
          <a:off x="1905000" y="1447800"/>
          <a:ext cx="69342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S001017510">
  <a:themeElements>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fontScheme name="Black and White Pushpins Desig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en-us</Markets>
    <AppVer xmlns="145c5697-5eb5-440b-b2f1-a8273fb59250" xsi:nil="true"/>
    <AuthoringAssetId xmlns="145c5697-5eb5-440b-b2f1-a8273fb59250">TP001017510</AuthoringAssetId>
    <AssetId xmlns="145c5697-5eb5-440b-b2f1-a8273fb59250">TS001017510</AssetId>
  </documentManagement>
</p:properties>
</file>

<file path=customXml/itemProps1.xml><?xml version="1.0" encoding="utf-8"?>
<ds:datastoreItem xmlns:ds="http://schemas.openxmlformats.org/officeDocument/2006/customXml" ds:itemID="{3A3A8476-2534-400C-BB7E-286C7B64B72C}">
  <ds:schemaRefs>
    <ds:schemaRef ds:uri="http://schemas.microsoft.com/sharepoint/v3/contenttype/forms"/>
  </ds:schemaRefs>
</ds:datastoreItem>
</file>

<file path=customXml/itemProps2.xml><?xml version="1.0" encoding="utf-8"?>
<ds:datastoreItem xmlns:ds="http://schemas.openxmlformats.org/officeDocument/2006/customXml" ds:itemID="{C1222343-A37A-4777-8165-455301114A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DBF0F4F-3687-46BA-9128-EA8986404A0E}">
  <ds:schemaRefs>
    <ds:schemaRef ds:uri="http://schemas.microsoft.com/office/2006/metadata/longProperties"/>
  </ds:schemaRefs>
</ds:datastoreItem>
</file>

<file path=customXml/itemProps4.xml><?xml version="1.0" encoding="utf-8"?>
<ds:datastoreItem xmlns:ds="http://schemas.openxmlformats.org/officeDocument/2006/customXml" ds:itemID="{EB2ACF3D-4971-46FB-874B-EA9CC5CBC6C5}">
  <ds:schemaRefs>
    <ds:schemaRef ds:uri="http://purl.org/dc/dcmitype/"/>
    <ds:schemaRef ds:uri="http://purl.org/dc/elements/1.1/"/>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145c5697-5eb5-440b-b2f1-a8273fb59250"/>
    <ds:schemaRef ds:uri="http://purl.org/dc/terms/"/>
  </ds:schemaRefs>
</ds:datastoreItem>
</file>

<file path=docProps/app.xml><?xml version="1.0" encoding="utf-8"?>
<Properties xmlns="http://schemas.openxmlformats.org/officeDocument/2006/extended-properties" xmlns:vt="http://schemas.openxmlformats.org/officeDocument/2006/docPropsVTypes">
  <Template>TS001017510</Template>
  <TotalTime>192</TotalTime>
  <Words>405</Words>
  <Application>Microsoft Office PowerPoint</Application>
  <PresentationFormat>On-screen Show (4:3)</PresentationFormat>
  <Paragraphs>27</Paragraphs>
  <Slides>6</Slides>
  <Notes>0</Notes>
  <HiddenSlides>0</HiddenSlides>
  <MMClips>1</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TS001017510</vt:lpstr>
      <vt:lpstr>Fusion Tomo</vt:lpstr>
      <vt:lpstr>Fusion Tomo SWOT Video</vt:lpstr>
      <vt:lpstr>Strengths</vt:lpstr>
      <vt:lpstr>Weaknesses</vt:lpstr>
      <vt:lpstr>pportunities</vt:lpstr>
      <vt:lpstr>Threats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GMetrix</dc:creator>
  <cp:lastModifiedBy>GMetrix</cp:lastModifiedBy>
  <cp:revision>21</cp:revision>
  <cp:lastPrinted>1601-01-01T00:00:00Z</cp:lastPrinted>
  <dcterms:created xsi:type="dcterms:W3CDTF">2010-09-29T21:25:16Z</dcterms:created>
  <dcterms:modified xsi:type="dcterms:W3CDTF">2010-10-01T21:31:04Z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TC010175101033</vt:lpwstr>
  </property>
  <property fmtid="{D5CDD505-2E9C-101B-9397-08002B2CF9AE}" pid="3" name="Markets">
    <vt:lpwstr>en-us</vt:lpwstr>
  </property>
  <property fmtid="{D5CDD505-2E9C-101B-9397-08002B2CF9AE}" pid="4" name="AssetType">
    <vt:lpwstr>TP</vt:lpwstr>
  </property>
  <property fmtid="{D5CDD505-2E9C-101B-9397-08002B2CF9AE}" pid="5" name="BugNumber">
    <vt:lpwstr>GTM: 2/13. GTM Batch 1. 485569L</vt:lpwstr>
  </property>
  <property fmtid="{D5CDD505-2E9C-101B-9397-08002B2CF9AE}" pid="6" name="TPInstallLocation">
    <vt:lpwstr>{My Templates}</vt:lpwstr>
  </property>
  <property fmtid="{D5CDD505-2E9C-101B-9397-08002B2CF9AE}" pid="7" name="PrimaryImageGen">
    <vt:lpwstr>1</vt:lpwstr>
  </property>
  <property fmtid="{D5CDD505-2E9C-101B-9397-08002B2CF9AE}" pid="8" name="display_urn:schemas-microsoft-com:office:office#APAuthor">
    <vt:lpwstr>REDMOND\cynvey</vt:lpwstr>
  </property>
  <property fmtid="{D5CDD505-2E9C-101B-9397-08002B2CF9AE}" pid="9" name="APAuthor">
    <vt:lpwstr>191</vt:lpwstr>
  </property>
  <property fmtid="{D5CDD505-2E9C-101B-9397-08002B2CF9AE}" pid="10" name="Milestone">
    <vt:lpwstr>Continuous</vt:lpwstr>
  </property>
  <property fmtid="{D5CDD505-2E9C-101B-9397-08002B2CF9AE}" pid="11" name="TPAppVersion">
    <vt:lpwstr>11</vt:lpwstr>
  </property>
  <property fmtid="{D5CDD505-2E9C-101B-9397-08002B2CF9AE}" pid="12" name="TPCommandLine">
    <vt:lpwstr>{PP} /n {FilePath}</vt:lpwstr>
  </property>
  <property fmtid="{D5CDD505-2E9C-101B-9397-08002B2CF9AE}" pid="13" name="AssetId">
    <vt:lpwstr>TS001017510</vt:lpwstr>
  </property>
  <property fmtid="{D5CDD505-2E9C-101B-9397-08002B2CF9AE}" pid="14" name="IsSearchable">
    <vt:lpwstr>0</vt:lpwstr>
  </property>
  <property fmtid="{D5CDD505-2E9C-101B-9397-08002B2CF9AE}" pid="15" name="NumericId">
    <vt:lpwstr>-1.00000000000000</vt:lpwstr>
  </property>
  <property fmtid="{D5CDD505-2E9C-101B-9397-08002B2CF9AE}" pid="16" name="PublishTargets">
    <vt:lpwstr>OfficeOnline</vt:lpwstr>
  </property>
  <property fmtid="{D5CDD505-2E9C-101B-9397-08002B2CF9AE}" pid="17" name="TPLaunchHelpLinkType">
    <vt:lpwstr>Template</vt:lpwstr>
  </property>
  <property fmtid="{D5CDD505-2E9C-101B-9397-08002B2CF9AE}" pid="18" name="TPFriendlyName">
    <vt:lpwstr>Business plan presentation</vt:lpwstr>
  </property>
  <property fmtid="{D5CDD505-2E9C-101B-9397-08002B2CF9AE}" pid="19" name="display_urn:schemas-microsoft-com:office:office#APEditor">
    <vt:lpwstr>REDMOND\v-luannv</vt:lpwstr>
  </property>
  <property fmtid="{D5CDD505-2E9C-101B-9397-08002B2CF9AE}" pid="20" name="APEditor">
    <vt:lpwstr>92</vt:lpwstr>
  </property>
  <property fmtid="{D5CDD505-2E9C-101B-9397-08002B2CF9AE}" pid="21" name="Provider">
    <vt:lpwstr>EY006220130</vt:lpwstr>
  </property>
  <property fmtid="{D5CDD505-2E9C-101B-9397-08002B2CF9AE}" pid="22" name="SourceTitle">
    <vt:lpwstr>Business plan presentation</vt:lpwstr>
  </property>
  <property fmtid="{D5CDD505-2E9C-101B-9397-08002B2CF9AE}" pid="23" name="TPApplication">
    <vt:lpwstr>PowerPoint</vt:lpwstr>
  </property>
  <property fmtid="{D5CDD505-2E9C-101B-9397-08002B2CF9AE}" pid="24" name="TPLaunchHelpLink">
    <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UALocComments">
    <vt:lpwstr>retrofitted content (updated designs)</vt:lpwstr>
  </property>
  <property fmtid="{D5CDD505-2E9C-101B-9397-08002B2CF9AE}" pid="29" name="Applications">
    <vt:lpwstr>182;#Office XP;#65;#Microsoft Office PowerPoint 2007;#184;#Office 2000;#64;#PowerPoint 2003;#79;#Template 12</vt:lpwstr>
  </property>
  <property fmtid="{D5CDD505-2E9C-101B-9397-08002B2CF9AE}" pid="30" name="TemplateStatus">
    <vt:lpwstr>Complete</vt:lpwstr>
  </property>
  <property fmtid="{D5CDD505-2E9C-101B-9397-08002B2CF9AE}" pid="31" name="ContentTypeId">
    <vt:lpwstr>0x0101006025706CF4CD034688BEBAE97A2E701D020200C3831ACA17D8814887A164412888521E</vt:lpwstr>
  </property>
  <property fmtid="{D5CDD505-2E9C-101B-9397-08002B2CF9AE}" pid="32" name="IsDeleted">
    <vt:lpwstr>0</vt:lpwstr>
  </property>
  <property fmtid="{D5CDD505-2E9C-101B-9397-08002B2CF9AE}" pid="33" name="ShowIn">
    <vt:lpwstr>Show everywhere</vt:lpwstr>
  </property>
  <property fmtid="{D5CDD505-2E9C-101B-9397-08002B2CF9AE}" pid="34" name="UANotes">
    <vt:lpwstr>389015L. LEGACY FROM TOW. SEO Pilot 2008</vt:lpwstr>
  </property>
  <property fmtid="{D5CDD505-2E9C-101B-9397-08002B2CF9AE}" pid="35" name="PublishStatusLookup">
    <vt:lpwstr>258404</vt:lpwstr>
  </property>
  <property fmtid="{D5CDD505-2E9C-101B-9397-08002B2CF9AE}" pid="36" name="TPComponent">
    <vt:lpwstr>PPTFiles</vt:lpwstr>
  </property>
  <property fmtid="{D5CDD505-2E9C-101B-9397-08002B2CF9AE}" pid="37" name="TPNamespace">
    <vt:lpwstr>POWERPNT</vt:lpwstr>
  </property>
  <property fmtid="{D5CDD505-2E9C-101B-9397-08002B2CF9AE}" pid="38" name="TPClientViewer">
    <vt:lpwstr>Microsoft Office PowerPoint</vt:lpwstr>
  </property>
  <property fmtid="{D5CDD505-2E9C-101B-9397-08002B2CF9AE}" pid="39" name="APTrustLevel">
    <vt:lpwstr>1.00000000000000</vt:lpwstr>
  </property>
  <property fmtid="{D5CDD505-2E9C-101B-9397-08002B2CF9AE}" pid="40" name="TrustLevel">
    <vt:lpwstr>Microsoft Managed Content</vt:lpwstr>
  </property>
  <property fmtid="{D5CDD505-2E9C-101B-9397-08002B2CF9AE}" pid="41" name="Content Type">
    <vt:lpwstr>OOFile</vt:lpwstr>
  </property>
  <property fmtid="{D5CDD505-2E9C-101B-9397-08002B2CF9AE}" pid="42" name="AuthoringAssetId">
    <vt:lpwstr>TP001017510</vt:lpwstr>
  </property>
  <property fmtid="{D5CDD505-2E9C-101B-9397-08002B2CF9AE}" pid="43" name="NumericAssetId">
    <vt:lpwstr/>
  </property>
  <property fmtid="{D5CDD505-2E9C-101B-9397-08002B2CF9AE}" pid="44" name="AppVer">
    <vt:lpwstr/>
  </property>
</Properties>
</file>