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 id="257" r:id="rId7"/>
    <p:sldId id="258" r:id="rId8"/>
    <p:sldId id="259" r:id="rId9"/>
    <p:sldId id="260"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50"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solidFill>
                  <a:schemeClr val="bg1">
                    <a:lumMod val="10000"/>
                  </a:schemeClr>
                </a:solidFill>
                <a:effectLst/>
              </a:defRPr>
            </a:pPr>
            <a:r>
              <a:rPr lang="en-US" dirty="0" smtClean="0">
                <a:solidFill>
                  <a:schemeClr val="bg1">
                    <a:lumMod val="10000"/>
                  </a:schemeClr>
                </a:solidFill>
                <a:effectLst/>
              </a:rPr>
              <a:t>Competition</a:t>
            </a:r>
            <a:endParaRPr lang="en-US" dirty="0">
              <a:solidFill>
                <a:schemeClr val="bg1">
                  <a:lumMod val="10000"/>
                </a:schemeClr>
              </a:solidFill>
              <a:effectLst/>
            </a:endParaRPr>
          </a:p>
        </c:rich>
      </c:tx>
      <c:layout/>
      <c:overlay val="0"/>
    </c:title>
    <c:autoTitleDeleted val="0"/>
    <c:plotArea>
      <c:layout/>
      <c:pieChart>
        <c:varyColors val="1"/>
        <c:ser>
          <c:idx val="0"/>
          <c:order val="0"/>
          <c:tx>
            <c:strRef>
              <c:f>Sheet1!$B$1</c:f>
              <c:strCache>
                <c:ptCount val="1"/>
                <c:pt idx="0">
                  <c:v>Percentage of Competition</c:v>
                </c:pt>
              </c:strCache>
            </c:strRef>
          </c:tx>
          <c:cat>
            <c:strRef>
              <c:f>Sheet1!$A$2:$A$5</c:f>
              <c:strCache>
                <c:ptCount val="4"/>
                <c:pt idx="0">
                  <c:v>Competitive Dance</c:v>
                </c:pt>
                <c:pt idx="1">
                  <c:v>Open Competitions</c:v>
                </c:pt>
                <c:pt idx="2">
                  <c:v>Dancesport</c:v>
                </c:pt>
                <c:pt idx="3">
                  <c:v>Single-style</c:v>
                </c:pt>
              </c:strCache>
            </c:strRef>
          </c:cat>
          <c:val>
            <c:numRef>
              <c:f>Sheet1!$B$2:$B$5</c:f>
              <c:numCache>
                <c:formatCode>0.00%</c:formatCode>
                <c:ptCount val="4"/>
                <c:pt idx="0">
                  <c:v>0.42499999999999999</c:v>
                </c:pt>
                <c:pt idx="1">
                  <c:v>0.23250000000000001</c:v>
                </c:pt>
                <c:pt idx="2">
                  <c:v>0.1925</c:v>
                </c:pt>
                <c:pt idx="3">
                  <c:v>0.15</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8142759119518383"/>
          <c:y val="0.40254805987089454"/>
          <c:w val="0.34185724088048164"/>
          <c:h val="0.34731361282542383"/>
        </c:manualLayout>
      </c:layout>
      <c:overlay val="0"/>
      <c:txPr>
        <a:bodyPr/>
        <a:lstStyle/>
        <a:p>
          <a:pPr>
            <a:defRPr sz="1200">
              <a:solidFill>
                <a:schemeClr val="bg1">
                  <a:lumMod val="10000"/>
                </a:schemeClr>
              </a:soli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EA342A79-C120-4783-B718-59F02C126C1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DCF37C-EBF1-4835-89B5-4115E3EF3507}" type="slidenum">
              <a:rPr lang="en-US"/>
              <a:pPr/>
              <a:t>‹#›</a:t>
            </a:fld>
            <a:endParaRPr lang="en-US"/>
          </a:p>
        </p:txBody>
      </p:sp>
    </p:spTree>
    <p:extLst>
      <p:ext uri="{BB962C8B-B14F-4D97-AF65-F5344CB8AC3E}">
        <p14:creationId xmlns:p14="http://schemas.microsoft.com/office/powerpoint/2010/main" val="2976166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E37874-F85F-44E4-BF30-695DEA495DDA}" type="slidenum">
              <a:rPr lang="en-US"/>
              <a:pPr/>
              <a:t>‹#›</a:t>
            </a:fld>
            <a:endParaRPr lang="en-US"/>
          </a:p>
        </p:txBody>
      </p:sp>
    </p:spTree>
    <p:extLst>
      <p:ext uri="{BB962C8B-B14F-4D97-AF65-F5344CB8AC3E}">
        <p14:creationId xmlns:p14="http://schemas.microsoft.com/office/powerpoint/2010/main" val="23240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9E0270-8521-4632-A08B-9348E65CFCBD}" type="slidenum">
              <a:rPr lang="en-US"/>
              <a:pPr/>
              <a:t>‹#›</a:t>
            </a:fld>
            <a:endParaRPr lang="en-US"/>
          </a:p>
        </p:txBody>
      </p:sp>
    </p:spTree>
    <p:extLst>
      <p:ext uri="{BB962C8B-B14F-4D97-AF65-F5344CB8AC3E}">
        <p14:creationId xmlns:p14="http://schemas.microsoft.com/office/powerpoint/2010/main" val="290838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F52656-D5A0-44D9-A599-CB2F02A989F6}" type="slidenum">
              <a:rPr lang="en-US"/>
              <a:pPr/>
              <a:t>‹#›</a:t>
            </a:fld>
            <a:endParaRPr lang="en-US"/>
          </a:p>
        </p:txBody>
      </p:sp>
    </p:spTree>
    <p:extLst>
      <p:ext uri="{BB962C8B-B14F-4D97-AF65-F5344CB8AC3E}">
        <p14:creationId xmlns:p14="http://schemas.microsoft.com/office/powerpoint/2010/main" val="164212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9E00594-222B-4C33-9103-62A25BDB9076}" type="slidenum">
              <a:rPr lang="en-US"/>
              <a:pPr/>
              <a:t>‹#›</a:t>
            </a:fld>
            <a:endParaRPr lang="en-US"/>
          </a:p>
        </p:txBody>
      </p:sp>
    </p:spTree>
    <p:extLst>
      <p:ext uri="{BB962C8B-B14F-4D97-AF65-F5344CB8AC3E}">
        <p14:creationId xmlns:p14="http://schemas.microsoft.com/office/powerpoint/2010/main" val="418162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0A6CCD-118B-48F9-B19E-6441D3156D19}" type="slidenum">
              <a:rPr lang="en-US"/>
              <a:pPr/>
              <a:t>‹#›</a:t>
            </a:fld>
            <a:endParaRPr lang="en-US"/>
          </a:p>
        </p:txBody>
      </p:sp>
    </p:spTree>
    <p:extLst>
      <p:ext uri="{BB962C8B-B14F-4D97-AF65-F5344CB8AC3E}">
        <p14:creationId xmlns:p14="http://schemas.microsoft.com/office/powerpoint/2010/main" val="332513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FE76B80-E057-4CC9-A79E-D692841CEB5E}" type="slidenum">
              <a:rPr lang="en-US"/>
              <a:pPr/>
              <a:t>‹#›</a:t>
            </a:fld>
            <a:endParaRPr lang="en-US"/>
          </a:p>
        </p:txBody>
      </p:sp>
    </p:spTree>
    <p:extLst>
      <p:ext uri="{BB962C8B-B14F-4D97-AF65-F5344CB8AC3E}">
        <p14:creationId xmlns:p14="http://schemas.microsoft.com/office/powerpoint/2010/main" val="246533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6CAD6E7-144C-44E2-8A50-3C528E8093D8}" type="slidenum">
              <a:rPr lang="en-US"/>
              <a:pPr/>
              <a:t>‹#›</a:t>
            </a:fld>
            <a:endParaRPr lang="en-US"/>
          </a:p>
        </p:txBody>
      </p:sp>
    </p:spTree>
    <p:extLst>
      <p:ext uri="{BB962C8B-B14F-4D97-AF65-F5344CB8AC3E}">
        <p14:creationId xmlns:p14="http://schemas.microsoft.com/office/powerpoint/2010/main" val="387692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60911F3-5942-45FA-837F-644A89775EEC}" type="slidenum">
              <a:rPr lang="en-US"/>
              <a:pPr/>
              <a:t>‹#›</a:t>
            </a:fld>
            <a:endParaRPr lang="en-US"/>
          </a:p>
        </p:txBody>
      </p:sp>
    </p:spTree>
    <p:extLst>
      <p:ext uri="{BB962C8B-B14F-4D97-AF65-F5344CB8AC3E}">
        <p14:creationId xmlns:p14="http://schemas.microsoft.com/office/powerpoint/2010/main" val="255644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9FF356-F15B-45BE-AA89-9D249026BCC7}" type="slidenum">
              <a:rPr lang="en-US"/>
              <a:pPr/>
              <a:t>‹#›</a:t>
            </a:fld>
            <a:endParaRPr lang="en-US"/>
          </a:p>
        </p:txBody>
      </p:sp>
    </p:spTree>
    <p:extLst>
      <p:ext uri="{BB962C8B-B14F-4D97-AF65-F5344CB8AC3E}">
        <p14:creationId xmlns:p14="http://schemas.microsoft.com/office/powerpoint/2010/main" val="256848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4908BB1-F659-4888-813E-02B784D0B12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lumMod val="10000"/>
                  </a:schemeClr>
                </a:solidFill>
              </a:rPr>
              <a:t>Dance Around the World</a:t>
            </a:r>
            <a:endParaRPr lang="en-US" dirty="0">
              <a:solidFill>
                <a:schemeClr val="bg1">
                  <a:lumMod val="10000"/>
                </a:schemeClr>
              </a:solidFill>
            </a:endParaRPr>
          </a:p>
        </p:txBody>
      </p:sp>
      <p:sp>
        <p:nvSpPr>
          <p:cNvPr id="3" name="Subtitle 2"/>
          <p:cNvSpPr>
            <a:spLocks noGrp="1"/>
          </p:cNvSpPr>
          <p:nvPr>
            <p:ph type="subTitle" idx="1"/>
          </p:nvPr>
        </p:nvSpPr>
        <p:spPr/>
        <p:txBody>
          <a:bodyPr/>
          <a:lstStyle/>
          <a:p>
            <a:endParaRPr lang="en-US" dirty="0">
              <a:solidFill>
                <a:schemeClr val="bg1">
                  <a:lumMod val="1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800" advTm="2735">
        <p:circle/>
      </p:transition>
    </mc:Choice>
    <mc:Fallback xmlns="">
      <p:transition spd="slow" advTm="2735">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What is Dance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lstStyle/>
          <a:p>
            <a:pPr marL="0" indent="0">
              <a:buNone/>
            </a:pPr>
            <a:r>
              <a:rPr lang="en-US" sz="1550" b="1" dirty="0" smtClean="0">
                <a:solidFill>
                  <a:schemeClr val="bg1">
                    <a:lumMod val="10000"/>
                  </a:schemeClr>
                </a:solidFill>
              </a:rPr>
              <a:t>Dance</a:t>
            </a:r>
            <a:r>
              <a:rPr lang="en-US" sz="1550" dirty="0" smtClean="0">
                <a:solidFill>
                  <a:schemeClr val="bg1">
                    <a:lumMod val="10000"/>
                  </a:schemeClr>
                </a:solidFill>
              </a:rPr>
              <a:t> is an art form that generally refers to movement of the body, usually rhythmic and to music,</a:t>
            </a:r>
            <a:r>
              <a:rPr lang="en-US" sz="1550" baseline="30000" dirty="0">
                <a:solidFill>
                  <a:schemeClr val="bg1">
                    <a:lumMod val="10000"/>
                  </a:schemeClr>
                </a:solidFill>
              </a:rPr>
              <a:t> </a:t>
            </a:r>
            <a:r>
              <a:rPr lang="en-US" sz="1550" dirty="0" smtClean="0">
                <a:solidFill>
                  <a:schemeClr val="bg1">
                    <a:lumMod val="10000"/>
                  </a:schemeClr>
                </a:solidFill>
              </a:rPr>
              <a:t>used as a form of expression, social interaction or presented in a spiritual or performance setting.</a:t>
            </a:r>
          </a:p>
          <a:p>
            <a:pPr marL="0" indent="0">
              <a:buNone/>
            </a:pPr>
            <a:endParaRPr lang="en-US" sz="1550" dirty="0" smtClean="0">
              <a:solidFill>
                <a:schemeClr val="bg1">
                  <a:lumMod val="10000"/>
                </a:schemeClr>
              </a:solidFill>
            </a:endParaRPr>
          </a:p>
          <a:p>
            <a:pPr marL="0" indent="0">
              <a:buNone/>
            </a:pPr>
            <a:r>
              <a:rPr lang="en-US" sz="1550" dirty="0" smtClean="0">
                <a:solidFill>
                  <a:schemeClr val="bg1">
                    <a:lumMod val="10000"/>
                  </a:schemeClr>
                </a:solidFill>
              </a:rPr>
              <a:t>Dance may also be regarded as a form of nonverbal communication between humans, and is also performed by other animals (bee dance, patterns of behavior such as a mating dance). </a:t>
            </a:r>
            <a:endParaRPr lang="en-US" sz="1550" dirty="0" smtClean="0">
              <a:solidFill>
                <a:schemeClr val="bg1">
                  <a:lumMod val="10000"/>
                </a:schemeClr>
              </a:solidFill>
            </a:endParaRPr>
          </a:p>
          <a:p>
            <a:pPr marL="0" indent="0">
              <a:buNone/>
            </a:pPr>
            <a:endParaRPr lang="en-US" sz="1550" dirty="0" smtClean="0">
              <a:solidFill>
                <a:schemeClr val="bg1">
                  <a:lumMod val="10000"/>
                </a:schemeClr>
              </a:solidFill>
            </a:endParaRPr>
          </a:p>
          <a:p>
            <a:pPr marL="0" indent="0">
              <a:buNone/>
            </a:pPr>
            <a:r>
              <a:rPr lang="en-US" sz="1550" dirty="0" smtClean="0">
                <a:solidFill>
                  <a:schemeClr val="bg1">
                    <a:lumMod val="10000"/>
                  </a:schemeClr>
                </a:solidFill>
              </a:rPr>
              <a:t>Dancing has evolved many styles. Breakdancing and </a:t>
            </a:r>
            <a:r>
              <a:rPr lang="en-US" sz="1550" dirty="0" err="1" smtClean="0">
                <a:solidFill>
                  <a:schemeClr val="bg1">
                    <a:lumMod val="10000"/>
                  </a:schemeClr>
                </a:solidFill>
              </a:rPr>
              <a:t>Krumping</a:t>
            </a:r>
            <a:r>
              <a:rPr lang="en-US" sz="1550" dirty="0" smtClean="0">
                <a:solidFill>
                  <a:schemeClr val="bg1">
                    <a:lumMod val="10000"/>
                  </a:schemeClr>
                </a:solidFill>
              </a:rPr>
              <a:t> are related to the hip hop culture. African dance is interpretive. Ballet, Ballroom, Waltz, and Tango are classical styles of dance while Square and the Electric Slide are forms of step dances.</a:t>
            </a:r>
          </a:p>
          <a:p>
            <a:pPr marL="0" indent="0">
              <a:buNone/>
            </a:pPr>
            <a:endParaRPr lang="en-US" sz="1550" dirty="0" smtClean="0">
              <a:solidFill>
                <a:schemeClr val="bg1">
                  <a:lumMod val="10000"/>
                </a:schemeClr>
              </a:solidFill>
            </a:endParaRPr>
          </a:p>
          <a:p>
            <a:pPr marL="0" indent="0">
              <a:buNone/>
            </a:pPr>
            <a:r>
              <a:rPr lang="en-US" sz="1550" dirty="0" smtClean="0">
                <a:solidFill>
                  <a:schemeClr val="bg1">
                    <a:lumMod val="10000"/>
                  </a:schemeClr>
                </a:solidFill>
              </a:rPr>
              <a:t>Every dance, no matter what style, has something in common. It not only involves flexibility and body movement, but also physics. If the proper physics is not taken into consideration, injuries may occur.</a:t>
            </a:r>
          </a:p>
          <a:p>
            <a:pPr marL="0" indent="0">
              <a:buNone/>
            </a:pPr>
            <a:endParaRPr lang="en-US" sz="1550" dirty="0" smtClean="0">
              <a:solidFill>
                <a:schemeClr val="bg1">
                  <a:lumMod val="10000"/>
                </a:schemeClr>
              </a:solidFill>
            </a:endParaRPr>
          </a:p>
          <a:p>
            <a:pPr marL="0" indent="0">
              <a:buNone/>
            </a:pPr>
            <a:r>
              <a:rPr lang="en-US" sz="1550" dirty="0" smtClean="0">
                <a:solidFill>
                  <a:schemeClr val="bg1">
                    <a:lumMod val="10000"/>
                  </a:schemeClr>
                </a:solidFill>
              </a:rPr>
              <a:t>Choreography is the art of creating dances. The person who creates (i.e., choreographs) a dance is known as the choreographer.</a:t>
            </a:r>
          </a:p>
          <a:p>
            <a:pPr marL="0" indent="0">
              <a:buNone/>
            </a:pPr>
            <a:endParaRPr lang="en-US" sz="1550" dirty="0">
              <a:solidFill>
                <a:schemeClr val="bg1">
                  <a:lumMod val="10000"/>
                </a:schemeClr>
              </a:solidFill>
            </a:endParaRPr>
          </a:p>
        </p:txBody>
      </p:sp>
    </p:spTree>
    <p:extLst>
      <p:ext uri="{BB962C8B-B14F-4D97-AF65-F5344CB8AC3E}">
        <p14:creationId xmlns:p14="http://schemas.microsoft.com/office/powerpoint/2010/main" val="4228523578"/>
      </p:ext>
    </p:extLst>
  </p:cSld>
  <p:clrMapOvr>
    <a:masterClrMapping/>
  </p:clrMapOvr>
  <mc:AlternateContent xmlns:mc="http://schemas.openxmlformats.org/markup-compatibility/2006" xmlns:p14="http://schemas.microsoft.com/office/powerpoint/2010/main">
    <mc:Choice Requires="p14">
      <p:transition spd="slow" p14:dur="2000" advTm="3046"/>
    </mc:Choice>
    <mc:Fallback xmlns="">
      <p:transition spd="slow" advTm="304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effectLst>
                  <a:outerShdw blurRad="38100" dist="38100" dir="2700000" algn="tl">
                    <a:srgbClr val="000000">
                      <a:alpha val="43137"/>
                    </a:srgbClr>
                  </a:outerShdw>
                </a:effectLst>
              </a:rPr>
              <a:t>Competition in Dance</a:t>
            </a:r>
            <a:endParaRPr lang="en-US" dirty="0">
              <a:effectLst>
                <a:outerShdw blurRad="38100" dist="38100" dir="2700000" algn="tl">
                  <a:srgbClr val="000000">
                    <a:alpha val="43137"/>
                  </a:srgbClr>
                </a:outerShdw>
              </a:effectLst>
            </a:endParaRPr>
          </a:p>
        </p:txBody>
      </p:sp>
      <p:sp>
        <p:nvSpPr>
          <p:cNvPr id="7" name="Content Placeholder 6"/>
          <p:cNvSpPr>
            <a:spLocks noGrp="1"/>
          </p:cNvSpPr>
          <p:nvPr>
            <p:ph idx="1"/>
          </p:nvPr>
        </p:nvSpPr>
        <p:spPr>
          <a:xfrm>
            <a:off x="4495800" y="1265237"/>
            <a:ext cx="4572000" cy="4525963"/>
          </a:xfrm>
        </p:spPr>
        <p:txBody>
          <a:bodyPr/>
          <a:lstStyle/>
          <a:p>
            <a:r>
              <a:rPr lang="en-US" sz="1200" dirty="0" smtClean="0">
                <a:solidFill>
                  <a:schemeClr val="bg1">
                    <a:lumMod val="10000"/>
                  </a:schemeClr>
                </a:solidFill>
              </a:rPr>
              <a:t>A </a:t>
            </a:r>
            <a:r>
              <a:rPr lang="en-US" sz="1200" b="1" dirty="0" smtClean="0">
                <a:solidFill>
                  <a:schemeClr val="bg1">
                    <a:lumMod val="10000"/>
                  </a:schemeClr>
                </a:solidFill>
              </a:rPr>
              <a:t>dance competition</a:t>
            </a:r>
            <a:r>
              <a:rPr lang="en-US" sz="1200" dirty="0" smtClean="0">
                <a:solidFill>
                  <a:schemeClr val="bg1">
                    <a:lumMod val="10000"/>
                  </a:schemeClr>
                </a:solidFill>
              </a:rPr>
              <a:t> is an organized event in which contestants perform dances before a judge or judges for awards and, in some cases, monetary prizes. There are several major types of dance competitions, distinguished primarily by the style or styles of dances performed. Major types of dance competitions include:</a:t>
            </a:r>
          </a:p>
          <a:p>
            <a:endParaRPr lang="en-US" sz="1200" b="1" dirty="0" smtClean="0">
              <a:solidFill>
                <a:schemeClr val="bg1">
                  <a:lumMod val="10000"/>
                </a:schemeClr>
              </a:solidFill>
            </a:endParaRPr>
          </a:p>
          <a:p>
            <a:r>
              <a:rPr lang="en-US" sz="1200" b="1" dirty="0" smtClean="0">
                <a:solidFill>
                  <a:schemeClr val="bg1">
                    <a:lumMod val="10000"/>
                  </a:schemeClr>
                </a:solidFill>
              </a:rPr>
              <a:t>Competitive dance</a:t>
            </a:r>
            <a:r>
              <a:rPr lang="en-US" sz="1200" dirty="0" smtClean="0">
                <a:solidFill>
                  <a:schemeClr val="bg1">
                    <a:lumMod val="10000"/>
                  </a:schemeClr>
                </a:solidFill>
              </a:rPr>
              <a:t>, in which a variety of theater dance styles—such as </a:t>
            </a:r>
            <a:r>
              <a:rPr lang="en-US" sz="1200" dirty="0" err="1" smtClean="0">
                <a:solidFill>
                  <a:schemeClr val="bg1">
                    <a:lumMod val="10000"/>
                  </a:schemeClr>
                </a:solidFill>
              </a:rPr>
              <a:t>acro</a:t>
            </a:r>
            <a:r>
              <a:rPr lang="en-US" sz="1200" dirty="0">
                <a:solidFill>
                  <a:schemeClr val="bg1">
                    <a:lumMod val="10000"/>
                  </a:schemeClr>
                </a:solidFill>
              </a:rPr>
              <a:t>-</a:t>
            </a:r>
            <a:r>
              <a:rPr lang="en-US" sz="1200" dirty="0" smtClean="0">
                <a:solidFill>
                  <a:schemeClr val="bg1">
                    <a:lumMod val="10000"/>
                  </a:schemeClr>
                </a:solidFill>
              </a:rPr>
              <a:t>ballet, ballet, jazz, hip-hop, lyrical, and tap—are permitted.</a:t>
            </a:r>
          </a:p>
          <a:p>
            <a:endParaRPr lang="en-US" sz="1200" b="1" dirty="0" smtClean="0">
              <a:solidFill>
                <a:schemeClr val="bg1">
                  <a:lumMod val="10000"/>
                </a:schemeClr>
              </a:solidFill>
            </a:endParaRPr>
          </a:p>
          <a:p>
            <a:r>
              <a:rPr lang="en-US" sz="1200" b="1" dirty="0" smtClean="0">
                <a:solidFill>
                  <a:schemeClr val="bg1">
                    <a:lumMod val="10000"/>
                  </a:schemeClr>
                </a:solidFill>
              </a:rPr>
              <a:t>Open</a:t>
            </a:r>
            <a:r>
              <a:rPr lang="en-US" sz="1200" dirty="0" smtClean="0">
                <a:solidFill>
                  <a:schemeClr val="bg1">
                    <a:lumMod val="10000"/>
                  </a:schemeClr>
                </a:solidFill>
              </a:rPr>
              <a:t> competitions, which permit a wide variety of dance styles. A popular example of this is the TV program So You Think You Can Dance.</a:t>
            </a:r>
          </a:p>
          <a:p>
            <a:endParaRPr lang="en-US" sz="1200" b="1" dirty="0" smtClean="0">
              <a:solidFill>
                <a:schemeClr val="bg1">
                  <a:lumMod val="10000"/>
                </a:schemeClr>
              </a:solidFill>
            </a:endParaRPr>
          </a:p>
          <a:p>
            <a:r>
              <a:rPr lang="en-US" sz="1200" b="1" dirty="0" smtClean="0">
                <a:solidFill>
                  <a:schemeClr val="bg1">
                    <a:lumMod val="10000"/>
                  </a:schemeClr>
                </a:solidFill>
              </a:rPr>
              <a:t>Dancesport</a:t>
            </a:r>
            <a:r>
              <a:rPr lang="en-US" sz="1200" dirty="0" smtClean="0">
                <a:solidFill>
                  <a:schemeClr val="bg1">
                    <a:lumMod val="10000"/>
                  </a:schemeClr>
                </a:solidFill>
              </a:rPr>
              <a:t>, which is focused exclusively on ballroom and </a:t>
            </a:r>
            <a:r>
              <a:rPr lang="en-US" sz="1200" dirty="0">
                <a:solidFill>
                  <a:schemeClr val="bg1">
                    <a:lumMod val="10000"/>
                  </a:schemeClr>
                </a:solidFill>
              </a:rPr>
              <a:t>L</a:t>
            </a:r>
            <a:r>
              <a:rPr lang="en-US" sz="1200" dirty="0" smtClean="0">
                <a:solidFill>
                  <a:schemeClr val="bg1">
                    <a:lumMod val="10000"/>
                  </a:schemeClr>
                </a:solidFill>
              </a:rPr>
              <a:t>atin dance. Popular examples of this are TV programs Dancing with the Stars and Strictly Come Dancing.</a:t>
            </a:r>
          </a:p>
          <a:p>
            <a:endParaRPr lang="en-US" sz="1200" b="1" dirty="0" smtClean="0">
              <a:solidFill>
                <a:schemeClr val="bg1">
                  <a:lumMod val="10000"/>
                </a:schemeClr>
              </a:solidFill>
            </a:endParaRPr>
          </a:p>
          <a:p>
            <a:r>
              <a:rPr lang="en-US" sz="1200" b="1" dirty="0" smtClean="0">
                <a:solidFill>
                  <a:schemeClr val="bg1">
                    <a:lumMod val="10000"/>
                  </a:schemeClr>
                </a:solidFill>
              </a:rPr>
              <a:t>Single-style</a:t>
            </a:r>
            <a:r>
              <a:rPr lang="en-US" sz="1200" dirty="0" smtClean="0">
                <a:solidFill>
                  <a:schemeClr val="bg1">
                    <a:lumMod val="10000"/>
                  </a:schemeClr>
                </a:solidFill>
              </a:rPr>
              <a:t> competitions, such as highland dance, dance team, and Irish dance, which only permit a single dance style.</a:t>
            </a:r>
          </a:p>
          <a:p>
            <a:endParaRPr lang="en-US" sz="1200" dirty="0" smtClean="0">
              <a:solidFill>
                <a:schemeClr val="bg1">
                  <a:lumMod val="10000"/>
                </a:schemeClr>
              </a:solidFill>
            </a:endParaRPr>
          </a:p>
          <a:p>
            <a:r>
              <a:rPr lang="en-US" sz="1200" dirty="0" smtClean="0">
                <a:solidFill>
                  <a:schemeClr val="bg1">
                    <a:lumMod val="10000"/>
                  </a:schemeClr>
                </a:solidFill>
              </a:rPr>
              <a:t>Today, there are various dances and dance show competitions on Television and the Internet:</a:t>
            </a:r>
          </a:p>
          <a:p>
            <a:pPr lvl="1"/>
            <a:r>
              <a:rPr lang="en-US" sz="1200" dirty="0" smtClean="0">
                <a:solidFill>
                  <a:schemeClr val="bg1">
                    <a:lumMod val="10000"/>
                  </a:schemeClr>
                </a:solidFill>
              </a:rPr>
              <a:t>Dancing with the Stars.</a:t>
            </a:r>
          </a:p>
          <a:p>
            <a:pPr lvl="1"/>
            <a:r>
              <a:rPr lang="en-US" sz="1200" dirty="0" smtClean="0">
                <a:solidFill>
                  <a:schemeClr val="bg1">
                    <a:lumMod val="10000"/>
                  </a:schemeClr>
                </a:solidFill>
              </a:rPr>
              <a:t>So you think you can Dance.</a:t>
            </a:r>
          </a:p>
        </p:txBody>
      </p:sp>
      <p:graphicFrame>
        <p:nvGraphicFramePr>
          <p:cNvPr id="8" name="Chart 7"/>
          <p:cNvGraphicFramePr/>
          <p:nvPr>
            <p:extLst>
              <p:ext uri="{D42A27DB-BD31-4B8C-83A1-F6EECF244321}">
                <p14:modId xmlns:p14="http://schemas.microsoft.com/office/powerpoint/2010/main" val="871340763"/>
              </p:ext>
            </p:extLst>
          </p:nvPr>
        </p:nvGraphicFramePr>
        <p:xfrm>
          <a:off x="0" y="2209800"/>
          <a:ext cx="4469781" cy="281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3835417"/>
      </p:ext>
    </p:extLst>
  </p:cSld>
  <p:clrMapOvr>
    <a:masterClrMapping/>
  </p:clrMapOvr>
  <mc:AlternateContent xmlns:mc="http://schemas.openxmlformats.org/markup-compatibility/2006" xmlns:p14="http://schemas.microsoft.com/office/powerpoint/2010/main">
    <mc:Choice Requires="p14">
      <p:transition spd="slow" p14:dur="2000" advTm="2552"/>
    </mc:Choice>
    <mc:Fallback xmlns="">
      <p:transition spd="slow" advTm="255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Dance Occupations</a:t>
            </a:r>
            <a:endParaRPr lang="en-US" dirty="0">
              <a:effectLst>
                <a:outerShdw blurRad="38100" dist="38100" dir="2700000" algn="tl">
                  <a:srgbClr val="000000">
                    <a:alpha val="43137"/>
                  </a:srgbClr>
                </a:outerShdw>
              </a:effectLst>
            </a:endParaRPr>
          </a:p>
        </p:txBody>
      </p:sp>
      <p:pic>
        <p:nvPicPr>
          <p:cNvPr id="5122" name="Picture 2" descr="C:\Users\Chip\AppData\Local\Microsoft\Windows\Temporary Internet Files\Content.IE5\1KUP3ANW\MC900310094[1].wm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7174" y="228600"/>
            <a:ext cx="1424026" cy="1306439"/>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557174" y="1752600"/>
            <a:ext cx="8154754" cy="1981200"/>
            <a:chOff x="0" y="455267"/>
            <a:chExt cx="6096000" cy="1367100"/>
          </a:xfrm>
        </p:grpSpPr>
        <p:sp>
          <p:nvSpPr>
            <p:cNvPr id="41" name="Rectangle 40"/>
            <p:cNvSpPr/>
            <p:nvPr/>
          </p:nvSpPr>
          <p:spPr>
            <a:xfrm>
              <a:off x="0" y="455267"/>
              <a:ext cx="6096000" cy="1367100"/>
            </a:xfrm>
            <a:prstGeom prst="rect">
              <a:avLst/>
            </a:prstGeom>
          </p:spPr>
          <p:style>
            <a:lnRef idx="2">
              <a:schemeClr val="dk1">
                <a:shade val="50000"/>
              </a:schemeClr>
            </a:lnRef>
            <a:fillRef idx="1">
              <a:schemeClr val="dk1"/>
            </a:fillRef>
            <a:effectRef idx="0">
              <a:schemeClr val="dk1"/>
            </a:effectRef>
            <a:fontRef idx="minor">
              <a:schemeClr val="lt1"/>
            </a:fontRef>
          </p:style>
        </p:sp>
        <p:sp>
          <p:nvSpPr>
            <p:cNvPr id="42" name="Rectangle 41"/>
            <p:cNvSpPr/>
            <p:nvPr/>
          </p:nvSpPr>
          <p:spPr>
            <a:xfrm>
              <a:off x="0" y="455267"/>
              <a:ext cx="6096000" cy="13671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473117" tIns="145796" rIns="473117" bIns="49784" numCol="1" spcCol="1270" anchor="t" anchorCtr="0">
              <a:noAutofit/>
            </a:bodyPr>
            <a:lstStyle/>
            <a:p>
              <a:pPr marL="0" lvl="1" algn="l" defTabSz="311150">
                <a:lnSpc>
                  <a:spcPct val="90000"/>
                </a:lnSpc>
                <a:spcBef>
                  <a:spcPct val="0"/>
                </a:spcBef>
                <a:spcAft>
                  <a:spcPct val="15000"/>
                </a:spcAft>
              </a:pPr>
              <a:r>
                <a:rPr lang="en-US" sz="1000" kern="1200" dirty="0" smtClean="0">
                  <a:solidFill>
                    <a:schemeClr val="accent1"/>
                  </a:solidFill>
                </a:rPr>
                <a:t>Dance training differs depending on the dance form. There are university programs and schools associated with professional dance companies for specialized training in classical dance (e.g. Ballet) and modern dance. There are also smaller, privately owned dance studios where students may train in a variety of dance forms including competitive dance forms (e.g. Latin dance, ballroom dance, etc.) as well as ethnic/traditional dance forms.</a:t>
              </a:r>
              <a:endParaRPr lang="en-US" sz="1000" kern="1200" dirty="0">
                <a:solidFill>
                  <a:schemeClr val="accent1"/>
                </a:solidFill>
              </a:endParaRPr>
            </a:p>
            <a:p>
              <a:pPr marL="0" lvl="1" algn="l" defTabSz="311150">
                <a:lnSpc>
                  <a:spcPct val="90000"/>
                </a:lnSpc>
                <a:spcBef>
                  <a:spcPct val="0"/>
                </a:spcBef>
                <a:spcAft>
                  <a:spcPct val="15000"/>
                </a:spcAft>
              </a:pPr>
              <a:endParaRPr lang="en-US" sz="1000" kern="1200" dirty="0" smtClean="0">
                <a:solidFill>
                  <a:schemeClr val="accent1"/>
                </a:solidFill>
              </a:endParaRPr>
            </a:p>
            <a:p>
              <a:pPr marL="0" lvl="1" algn="l" defTabSz="311150">
                <a:lnSpc>
                  <a:spcPct val="90000"/>
                </a:lnSpc>
                <a:spcBef>
                  <a:spcPct val="0"/>
                </a:spcBef>
                <a:spcAft>
                  <a:spcPct val="15000"/>
                </a:spcAft>
              </a:pPr>
              <a:r>
                <a:rPr lang="en-US" sz="1000" kern="1200" dirty="0" smtClean="0">
                  <a:solidFill>
                    <a:schemeClr val="accent1"/>
                  </a:solidFill>
                </a:rPr>
                <a:t>Professional dancers are usually employed on contract or for particular performances/productions. The professional life of a dancer is generally one of constantly changing work situations, strong competition pressure and low pay. Professional dancers often need to supplement their income, either in dance related roles (e.g., dance teaching, dance sport coaches, yoga) or Pilates instruction to achieve financial stability. </a:t>
              </a:r>
            </a:p>
            <a:p>
              <a:pPr marL="0" lvl="1" algn="l" defTabSz="311150">
                <a:lnSpc>
                  <a:spcPct val="90000"/>
                </a:lnSpc>
                <a:spcBef>
                  <a:spcPct val="0"/>
                </a:spcBef>
                <a:spcAft>
                  <a:spcPct val="15000"/>
                </a:spcAft>
              </a:pPr>
              <a:endParaRPr lang="en-US" sz="1000" kern="1200" dirty="0" smtClean="0">
                <a:solidFill>
                  <a:schemeClr val="accent1"/>
                </a:solidFill>
              </a:endParaRPr>
            </a:p>
            <a:p>
              <a:pPr marL="0" lvl="1" algn="l" defTabSz="311150">
                <a:lnSpc>
                  <a:spcPct val="90000"/>
                </a:lnSpc>
                <a:spcBef>
                  <a:spcPct val="0"/>
                </a:spcBef>
                <a:spcAft>
                  <a:spcPct val="15000"/>
                </a:spcAft>
              </a:pPr>
              <a:r>
                <a:rPr lang="en-US" sz="1000" kern="1200" dirty="0" smtClean="0">
                  <a:solidFill>
                    <a:schemeClr val="accent1"/>
                  </a:solidFill>
                </a:rPr>
                <a:t>In the U.S. many professional dancers are members of unions such as the American Guild of Musical Artists, the Screen Actors Guild and Actors' Equity Association. The unions help determine working conditions and minimum salaries for their members.</a:t>
              </a:r>
            </a:p>
          </p:txBody>
        </p:sp>
      </p:grpSp>
      <p:grpSp>
        <p:nvGrpSpPr>
          <p:cNvPr id="38" name="Group 37"/>
          <p:cNvGrpSpPr/>
          <p:nvPr/>
        </p:nvGrpSpPr>
        <p:grpSpPr>
          <a:xfrm>
            <a:off x="861974" y="1649280"/>
            <a:ext cx="4267200" cy="206640"/>
            <a:chOff x="304800" y="351947"/>
            <a:chExt cx="4267200" cy="206640"/>
          </a:xfrm>
        </p:grpSpPr>
        <p:sp>
          <p:nvSpPr>
            <p:cNvPr id="39" name="Rounded Rectangle 38"/>
            <p:cNvSpPr/>
            <p:nvPr/>
          </p:nvSpPr>
          <p:spPr>
            <a:xfrm>
              <a:off x="304800" y="351947"/>
              <a:ext cx="4267200" cy="2066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300" dirty="0">
                <a:effectLst>
                  <a:outerShdw blurRad="38100" dist="38100" dir="2700000" algn="tl">
                    <a:srgbClr val="000000">
                      <a:alpha val="43137"/>
                    </a:srgbClr>
                  </a:outerShdw>
                </a:effectLst>
              </a:endParaRPr>
            </a:p>
          </p:txBody>
        </p:sp>
        <p:sp>
          <p:nvSpPr>
            <p:cNvPr id="40" name="Rounded Rectangle 6"/>
            <p:cNvSpPr/>
            <p:nvPr/>
          </p:nvSpPr>
          <p:spPr>
            <a:xfrm>
              <a:off x="314887" y="362034"/>
              <a:ext cx="4247026" cy="1864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161290" tIns="0" rIns="161290" bIns="0" numCol="1" spcCol="1270" anchor="ctr" anchorCtr="0">
              <a:noAutofit/>
            </a:bodyPr>
            <a:lstStyle/>
            <a:p>
              <a:pPr lvl="0" algn="l" defTabSz="311150">
                <a:lnSpc>
                  <a:spcPct val="90000"/>
                </a:lnSpc>
                <a:spcBef>
                  <a:spcPct val="0"/>
                </a:spcBef>
                <a:spcAft>
                  <a:spcPct val="35000"/>
                </a:spcAft>
              </a:pPr>
              <a:r>
                <a:rPr lang="en-US" sz="1300" b="1" kern="1200" dirty="0" smtClean="0">
                  <a:solidFill>
                    <a:schemeClr val="bg1">
                      <a:lumMod val="10000"/>
                    </a:schemeClr>
                  </a:solidFill>
                </a:rPr>
                <a:t>Dancer</a:t>
              </a:r>
              <a:endParaRPr lang="en-US" sz="1300" b="1" kern="1200" dirty="0">
                <a:solidFill>
                  <a:schemeClr val="bg1">
                    <a:lumMod val="10000"/>
                  </a:schemeClr>
                </a:solidFill>
              </a:endParaRPr>
            </a:p>
          </p:txBody>
        </p:sp>
      </p:grpSp>
      <p:grpSp>
        <p:nvGrpSpPr>
          <p:cNvPr id="43" name="Group 42"/>
          <p:cNvGrpSpPr/>
          <p:nvPr/>
        </p:nvGrpSpPr>
        <p:grpSpPr>
          <a:xfrm>
            <a:off x="557174" y="4141920"/>
            <a:ext cx="8154754" cy="506280"/>
            <a:chOff x="0" y="1963487"/>
            <a:chExt cx="6096000" cy="595350"/>
          </a:xfrm>
        </p:grpSpPr>
        <p:sp>
          <p:nvSpPr>
            <p:cNvPr id="47" name="Rectangle 46"/>
            <p:cNvSpPr/>
            <p:nvPr/>
          </p:nvSpPr>
          <p:spPr>
            <a:xfrm>
              <a:off x="0" y="1963487"/>
              <a:ext cx="6096000" cy="595350"/>
            </a:xfrm>
            <a:prstGeom prst="rect">
              <a:avLst/>
            </a:prstGeom>
          </p:spPr>
          <p:style>
            <a:lnRef idx="2">
              <a:schemeClr val="dk1">
                <a:shade val="50000"/>
              </a:schemeClr>
            </a:lnRef>
            <a:fillRef idx="1">
              <a:schemeClr val="dk1"/>
            </a:fillRef>
            <a:effectRef idx="0">
              <a:schemeClr val="dk1"/>
            </a:effectRef>
            <a:fontRef idx="minor">
              <a:schemeClr val="lt1"/>
            </a:fontRef>
          </p:style>
        </p:sp>
        <p:sp>
          <p:nvSpPr>
            <p:cNvPr id="48" name="Rectangle 47"/>
            <p:cNvSpPr/>
            <p:nvPr/>
          </p:nvSpPr>
          <p:spPr>
            <a:xfrm>
              <a:off x="0" y="1963487"/>
              <a:ext cx="6096000" cy="59535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473117" tIns="145796" rIns="473117" bIns="49784" numCol="1" spcCol="1270" anchor="t" anchorCtr="0">
              <a:noAutofit/>
            </a:bodyPr>
            <a:lstStyle/>
            <a:p>
              <a:pPr marL="0" lvl="1" algn="l" defTabSz="311150">
                <a:lnSpc>
                  <a:spcPct val="90000"/>
                </a:lnSpc>
                <a:spcBef>
                  <a:spcPct val="0"/>
                </a:spcBef>
                <a:spcAft>
                  <a:spcPct val="15000"/>
                </a:spcAft>
              </a:pPr>
              <a:r>
                <a:rPr lang="en-US" sz="1000" kern="1200" dirty="0" smtClean="0">
                  <a:solidFill>
                    <a:schemeClr val="accent1"/>
                  </a:solidFill>
                </a:rPr>
                <a:t>Dance teacher and operators of dance schools rely on reputation and marketing. For dance forms without an association structure such as Salsa or Tango </a:t>
              </a:r>
              <a:r>
                <a:rPr lang="en-US" sz="1000" kern="1200" dirty="0" err="1" smtClean="0">
                  <a:solidFill>
                    <a:schemeClr val="accent1"/>
                  </a:solidFill>
                </a:rPr>
                <a:t>Argentino</a:t>
              </a:r>
              <a:r>
                <a:rPr lang="en-US" sz="1000" kern="1200" dirty="0" smtClean="0">
                  <a:solidFill>
                    <a:schemeClr val="accent1"/>
                  </a:solidFill>
                </a:rPr>
                <a:t> they may not have formal training. Most dance teachers are self employed.</a:t>
              </a:r>
            </a:p>
            <a:p>
              <a:pPr marL="57150" lvl="1" indent="-57150" algn="l" defTabSz="311150">
                <a:lnSpc>
                  <a:spcPct val="90000"/>
                </a:lnSpc>
                <a:spcBef>
                  <a:spcPct val="0"/>
                </a:spcBef>
                <a:spcAft>
                  <a:spcPct val="15000"/>
                </a:spcAft>
                <a:buChar char="••"/>
              </a:pPr>
              <a:endParaRPr lang="en-US" sz="1000" kern="1200" dirty="0">
                <a:solidFill>
                  <a:schemeClr val="accent1"/>
                </a:solidFill>
              </a:endParaRPr>
            </a:p>
          </p:txBody>
        </p:sp>
      </p:grpSp>
      <p:grpSp>
        <p:nvGrpSpPr>
          <p:cNvPr id="44" name="Group 43"/>
          <p:cNvGrpSpPr/>
          <p:nvPr/>
        </p:nvGrpSpPr>
        <p:grpSpPr>
          <a:xfrm>
            <a:off x="861974" y="4038600"/>
            <a:ext cx="4267200" cy="206640"/>
            <a:chOff x="304800" y="1860167"/>
            <a:chExt cx="4267200" cy="206640"/>
          </a:xfrm>
        </p:grpSpPr>
        <p:sp>
          <p:nvSpPr>
            <p:cNvPr id="45" name="Rounded Rectangle 44"/>
            <p:cNvSpPr/>
            <p:nvPr/>
          </p:nvSpPr>
          <p:spPr>
            <a:xfrm>
              <a:off x="304800" y="1860167"/>
              <a:ext cx="4267200" cy="206640"/>
            </a:xfrm>
            <a:prstGeom prst="roundRect">
              <a:avLst/>
            </a:prstGeom>
          </p:spPr>
          <p:style>
            <a:lnRef idx="2">
              <a:schemeClr val="accent2">
                <a:shade val="50000"/>
              </a:schemeClr>
            </a:lnRef>
            <a:fillRef idx="1">
              <a:schemeClr val="accent2"/>
            </a:fillRef>
            <a:effectRef idx="0">
              <a:schemeClr val="accent2"/>
            </a:effectRef>
            <a:fontRef idx="minor">
              <a:schemeClr val="lt1"/>
            </a:fontRef>
          </p:style>
        </p:sp>
        <p:sp>
          <p:nvSpPr>
            <p:cNvPr id="46" name="Rounded Rectangle 6"/>
            <p:cNvSpPr/>
            <p:nvPr/>
          </p:nvSpPr>
          <p:spPr>
            <a:xfrm>
              <a:off x="314887" y="1870254"/>
              <a:ext cx="4247026" cy="1864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161290" tIns="0" rIns="161290" bIns="0" numCol="1" spcCol="1270" anchor="ctr" anchorCtr="0">
              <a:noAutofit/>
            </a:bodyPr>
            <a:lstStyle/>
            <a:p>
              <a:pPr lvl="0" algn="l" defTabSz="311150">
                <a:lnSpc>
                  <a:spcPct val="90000"/>
                </a:lnSpc>
                <a:spcBef>
                  <a:spcPct val="0"/>
                </a:spcBef>
                <a:spcAft>
                  <a:spcPct val="35000"/>
                </a:spcAft>
              </a:pPr>
              <a:r>
                <a:rPr lang="en-US" sz="1300" b="1" kern="1200" dirty="0" smtClean="0">
                  <a:solidFill>
                    <a:schemeClr val="bg1">
                      <a:lumMod val="10000"/>
                    </a:schemeClr>
                  </a:solidFill>
                </a:rPr>
                <a:t>Dance Teacher</a:t>
              </a:r>
              <a:endParaRPr lang="en-US" sz="1300" b="1" kern="1200" dirty="0">
                <a:solidFill>
                  <a:schemeClr val="bg1">
                    <a:lumMod val="10000"/>
                  </a:schemeClr>
                </a:solidFill>
              </a:endParaRPr>
            </a:p>
          </p:txBody>
        </p:sp>
      </p:grpSp>
      <p:grpSp>
        <p:nvGrpSpPr>
          <p:cNvPr id="49" name="Group 48"/>
          <p:cNvGrpSpPr/>
          <p:nvPr/>
        </p:nvGrpSpPr>
        <p:grpSpPr>
          <a:xfrm>
            <a:off x="557174" y="5029767"/>
            <a:ext cx="8154754" cy="380433"/>
            <a:chOff x="0" y="2699957"/>
            <a:chExt cx="6096000" cy="396900"/>
          </a:xfrm>
        </p:grpSpPr>
        <p:sp>
          <p:nvSpPr>
            <p:cNvPr id="53" name="Rectangle 52"/>
            <p:cNvSpPr/>
            <p:nvPr/>
          </p:nvSpPr>
          <p:spPr>
            <a:xfrm>
              <a:off x="0" y="2699957"/>
              <a:ext cx="6096000" cy="396900"/>
            </a:xfrm>
            <a:prstGeom prst="rect">
              <a:avLst/>
            </a:prstGeom>
          </p:spPr>
          <p:style>
            <a:lnRef idx="2">
              <a:schemeClr val="dk1">
                <a:shade val="50000"/>
              </a:schemeClr>
            </a:lnRef>
            <a:fillRef idx="1">
              <a:schemeClr val="dk1"/>
            </a:fillRef>
            <a:effectRef idx="0">
              <a:schemeClr val="dk1"/>
            </a:effectRef>
            <a:fontRef idx="minor">
              <a:schemeClr val="lt1"/>
            </a:fontRef>
          </p:style>
        </p:sp>
        <p:sp>
          <p:nvSpPr>
            <p:cNvPr id="54" name="Rectangle 53"/>
            <p:cNvSpPr/>
            <p:nvPr/>
          </p:nvSpPr>
          <p:spPr>
            <a:xfrm>
              <a:off x="0" y="2699957"/>
              <a:ext cx="6096000" cy="3969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473117" tIns="145796" rIns="473117" bIns="49784" numCol="1" spcCol="1270" anchor="t" anchorCtr="0">
              <a:noAutofit/>
            </a:bodyPr>
            <a:lstStyle/>
            <a:p>
              <a:pPr marL="0" lvl="1" algn="l" defTabSz="311150">
                <a:lnSpc>
                  <a:spcPct val="90000"/>
                </a:lnSpc>
                <a:spcBef>
                  <a:spcPct val="0"/>
                </a:spcBef>
                <a:spcAft>
                  <a:spcPct val="15000"/>
                </a:spcAft>
              </a:pPr>
              <a:r>
                <a:rPr lang="en-US" sz="1000" kern="1200" dirty="0" smtClean="0">
                  <a:solidFill>
                    <a:schemeClr val="accent1"/>
                  </a:solidFill>
                </a:rPr>
                <a:t>Dancesport coaches are tournament dancers or former dancesports people, and may be recognized by a dance sport federation.</a:t>
              </a:r>
            </a:p>
          </p:txBody>
        </p:sp>
      </p:grpSp>
      <p:grpSp>
        <p:nvGrpSpPr>
          <p:cNvPr id="50" name="Group 49"/>
          <p:cNvGrpSpPr/>
          <p:nvPr/>
        </p:nvGrpSpPr>
        <p:grpSpPr>
          <a:xfrm>
            <a:off x="861974" y="4926448"/>
            <a:ext cx="4267200" cy="206640"/>
            <a:chOff x="304800" y="2596637"/>
            <a:chExt cx="4267200" cy="206640"/>
          </a:xfrm>
        </p:grpSpPr>
        <p:sp>
          <p:nvSpPr>
            <p:cNvPr id="51" name="Rounded Rectangle 50"/>
            <p:cNvSpPr/>
            <p:nvPr/>
          </p:nvSpPr>
          <p:spPr>
            <a:xfrm>
              <a:off x="304800" y="2596637"/>
              <a:ext cx="4267200" cy="206640"/>
            </a:xfrm>
            <a:prstGeom prst="roundRect">
              <a:avLst/>
            </a:prstGeom>
          </p:spPr>
          <p:style>
            <a:lnRef idx="2">
              <a:schemeClr val="accent2">
                <a:shade val="50000"/>
              </a:schemeClr>
            </a:lnRef>
            <a:fillRef idx="1">
              <a:schemeClr val="accent2"/>
            </a:fillRef>
            <a:effectRef idx="0">
              <a:schemeClr val="accent2"/>
            </a:effectRef>
            <a:fontRef idx="minor">
              <a:schemeClr val="lt1"/>
            </a:fontRef>
          </p:style>
        </p:sp>
        <p:sp>
          <p:nvSpPr>
            <p:cNvPr id="52" name="Rounded Rectangle 6"/>
            <p:cNvSpPr/>
            <p:nvPr/>
          </p:nvSpPr>
          <p:spPr>
            <a:xfrm>
              <a:off x="314887" y="2606724"/>
              <a:ext cx="4247026" cy="1864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161290" tIns="0" rIns="161290" bIns="0" numCol="1" spcCol="1270" anchor="ctr" anchorCtr="0">
              <a:noAutofit/>
            </a:bodyPr>
            <a:lstStyle/>
            <a:p>
              <a:pPr lvl="0" algn="l" defTabSz="311150">
                <a:lnSpc>
                  <a:spcPct val="90000"/>
                </a:lnSpc>
                <a:spcBef>
                  <a:spcPct val="0"/>
                </a:spcBef>
                <a:spcAft>
                  <a:spcPct val="35000"/>
                </a:spcAft>
              </a:pPr>
              <a:r>
                <a:rPr lang="en-US" sz="1300" b="1" kern="1200" dirty="0" smtClean="0">
                  <a:solidFill>
                    <a:schemeClr val="bg1">
                      <a:lumMod val="10000"/>
                    </a:schemeClr>
                  </a:solidFill>
                </a:rPr>
                <a:t>Dancesport coaches </a:t>
              </a:r>
              <a:endParaRPr lang="en-US" sz="1300" b="1" kern="1200" dirty="0">
                <a:solidFill>
                  <a:schemeClr val="bg1">
                    <a:lumMod val="10000"/>
                  </a:schemeClr>
                </a:solidFill>
              </a:endParaRPr>
            </a:p>
          </p:txBody>
        </p:sp>
      </p:grpSp>
      <p:grpSp>
        <p:nvGrpSpPr>
          <p:cNvPr id="55" name="Group 54"/>
          <p:cNvGrpSpPr/>
          <p:nvPr/>
        </p:nvGrpSpPr>
        <p:grpSpPr>
          <a:xfrm>
            <a:off x="557174" y="5818320"/>
            <a:ext cx="8154754" cy="658680"/>
            <a:chOff x="0" y="3237977"/>
            <a:chExt cx="6096000" cy="474075"/>
          </a:xfrm>
        </p:grpSpPr>
        <p:sp>
          <p:nvSpPr>
            <p:cNvPr id="59" name="Rectangle 58"/>
            <p:cNvSpPr/>
            <p:nvPr/>
          </p:nvSpPr>
          <p:spPr>
            <a:xfrm>
              <a:off x="0" y="3237977"/>
              <a:ext cx="6096000" cy="474075"/>
            </a:xfrm>
            <a:prstGeom prst="rect">
              <a:avLst/>
            </a:prstGeom>
          </p:spPr>
          <p:style>
            <a:lnRef idx="2">
              <a:schemeClr val="dk1">
                <a:shade val="50000"/>
              </a:schemeClr>
            </a:lnRef>
            <a:fillRef idx="1">
              <a:schemeClr val="dk1"/>
            </a:fillRef>
            <a:effectRef idx="0">
              <a:schemeClr val="dk1"/>
            </a:effectRef>
            <a:fontRef idx="minor">
              <a:schemeClr val="lt1"/>
            </a:fontRef>
          </p:style>
        </p:sp>
        <p:sp>
          <p:nvSpPr>
            <p:cNvPr id="60" name="Rectangle 59"/>
            <p:cNvSpPr/>
            <p:nvPr/>
          </p:nvSpPr>
          <p:spPr>
            <a:xfrm>
              <a:off x="0" y="3237977"/>
              <a:ext cx="6096000" cy="474075"/>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473117" tIns="145796" rIns="473117" bIns="49784" numCol="1" spcCol="1270" anchor="t" anchorCtr="0">
              <a:noAutofit/>
            </a:bodyPr>
            <a:lstStyle/>
            <a:p>
              <a:pPr marL="0" lvl="1" algn="l" defTabSz="311150">
                <a:lnSpc>
                  <a:spcPct val="90000"/>
                </a:lnSpc>
                <a:spcBef>
                  <a:spcPct val="0"/>
                </a:spcBef>
                <a:spcAft>
                  <a:spcPct val="15000"/>
                </a:spcAft>
              </a:pPr>
              <a:r>
                <a:rPr lang="en-US" sz="1000" kern="1200" dirty="0" smtClean="0">
                  <a:solidFill>
                    <a:schemeClr val="accent1"/>
                  </a:solidFill>
                </a:rPr>
                <a:t>Choreographers are generally university trained and are typically employed for particular projects or, more rarely may work on contract as the resident choreographer for a specific dance company. A choreographic work is protected intellectual property. Dancers may undertake their own choreography.</a:t>
              </a:r>
              <a:endParaRPr lang="en-US" sz="1000" kern="1200" dirty="0">
                <a:solidFill>
                  <a:schemeClr val="accent1"/>
                </a:solidFill>
              </a:endParaRPr>
            </a:p>
          </p:txBody>
        </p:sp>
      </p:grpSp>
      <p:grpSp>
        <p:nvGrpSpPr>
          <p:cNvPr id="56" name="Group 55"/>
          <p:cNvGrpSpPr/>
          <p:nvPr/>
        </p:nvGrpSpPr>
        <p:grpSpPr>
          <a:xfrm>
            <a:off x="861974" y="5715000"/>
            <a:ext cx="4267200" cy="206640"/>
            <a:chOff x="304800" y="3134657"/>
            <a:chExt cx="4267200" cy="206640"/>
          </a:xfrm>
        </p:grpSpPr>
        <p:sp>
          <p:nvSpPr>
            <p:cNvPr id="57" name="Rounded Rectangle 56"/>
            <p:cNvSpPr/>
            <p:nvPr/>
          </p:nvSpPr>
          <p:spPr>
            <a:xfrm>
              <a:off x="304800" y="3134657"/>
              <a:ext cx="4267200" cy="206640"/>
            </a:xfrm>
            <a:prstGeom prst="roundRect">
              <a:avLst/>
            </a:prstGeom>
          </p:spPr>
          <p:style>
            <a:lnRef idx="2">
              <a:schemeClr val="accent2">
                <a:shade val="50000"/>
              </a:schemeClr>
            </a:lnRef>
            <a:fillRef idx="1">
              <a:schemeClr val="accent2"/>
            </a:fillRef>
            <a:effectRef idx="0">
              <a:schemeClr val="accent2"/>
            </a:effectRef>
            <a:fontRef idx="minor">
              <a:schemeClr val="lt1"/>
            </a:fontRef>
          </p:style>
        </p:sp>
        <p:sp>
          <p:nvSpPr>
            <p:cNvPr id="58" name="Rounded Rectangle 6"/>
            <p:cNvSpPr/>
            <p:nvPr/>
          </p:nvSpPr>
          <p:spPr>
            <a:xfrm>
              <a:off x="314887" y="3144744"/>
              <a:ext cx="4247026" cy="1864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161290" tIns="0" rIns="161290" bIns="0" numCol="1" spcCol="1270" anchor="ctr" anchorCtr="0">
              <a:noAutofit/>
            </a:bodyPr>
            <a:lstStyle/>
            <a:p>
              <a:pPr lvl="0" algn="l" defTabSz="311150">
                <a:lnSpc>
                  <a:spcPct val="90000"/>
                </a:lnSpc>
                <a:spcBef>
                  <a:spcPct val="0"/>
                </a:spcBef>
                <a:spcAft>
                  <a:spcPct val="35000"/>
                </a:spcAft>
              </a:pPr>
              <a:r>
                <a:rPr lang="en-US" sz="1300" b="1" kern="1200" dirty="0" smtClean="0">
                  <a:solidFill>
                    <a:schemeClr val="bg1">
                      <a:lumMod val="10000"/>
                    </a:schemeClr>
                  </a:solidFill>
                </a:rPr>
                <a:t>Choreographer</a:t>
              </a:r>
              <a:endParaRPr lang="en-US" sz="1300" b="1" kern="1200" dirty="0">
                <a:solidFill>
                  <a:schemeClr val="bg1">
                    <a:lumMod val="10000"/>
                  </a:schemeClr>
                </a:solidFill>
              </a:endParaRPr>
            </a:p>
          </p:txBody>
        </p:sp>
      </p:grpSp>
    </p:spTree>
    <p:extLst>
      <p:ext uri="{BB962C8B-B14F-4D97-AF65-F5344CB8AC3E}">
        <p14:creationId xmlns:p14="http://schemas.microsoft.com/office/powerpoint/2010/main" val="237425905"/>
      </p:ext>
    </p:extLst>
  </p:cSld>
  <p:clrMapOvr>
    <a:masterClrMapping/>
  </p:clrMapOvr>
  <mc:AlternateContent xmlns:mc="http://schemas.openxmlformats.org/markup-compatibility/2006" xmlns:p14="http://schemas.microsoft.com/office/powerpoint/2010/main">
    <mc:Choice Requires="p14">
      <p:transition spd="slow" p14:dur="2000" advTm="3021"/>
    </mc:Choice>
    <mc:Fallback xmlns="">
      <p:transition spd="slow" advTm="302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7"/>
            <a:ext cx="8229600" cy="6354763"/>
          </a:xfrm>
        </p:spPr>
        <p:txBody>
          <a:bodyPr numCol="3" spcCol="228600"/>
          <a:lstStyle/>
          <a:p>
            <a:pPr marL="0" indent="0">
              <a:buNone/>
            </a:pPr>
            <a:r>
              <a:rPr lang="en-US" sz="2000" b="1" dirty="0" smtClean="0">
                <a:solidFill>
                  <a:schemeClr val="bg1">
                    <a:lumMod val="10000"/>
                  </a:schemeClr>
                </a:solidFill>
              </a:rPr>
              <a:t>DANCE AROUND THE WORLD</a:t>
            </a:r>
            <a:endParaRPr lang="en-US" sz="1050" b="1" dirty="0" smtClean="0">
              <a:solidFill>
                <a:schemeClr val="bg1">
                  <a:lumMod val="10000"/>
                </a:schemeClr>
              </a:solidFill>
            </a:endParaRPr>
          </a:p>
          <a:p>
            <a:pPr marL="0" indent="0">
              <a:buNone/>
            </a:pPr>
            <a:r>
              <a:rPr lang="en-US" sz="1360" b="1" dirty="0" err="1" smtClean="0">
                <a:solidFill>
                  <a:schemeClr val="bg1">
                    <a:lumMod val="10000"/>
                  </a:schemeClr>
                </a:solidFill>
              </a:rPr>
              <a:t>Kathuk</a:t>
            </a:r>
            <a:r>
              <a:rPr lang="en-US" sz="1360" b="1" dirty="0" smtClean="0">
                <a:solidFill>
                  <a:schemeClr val="bg1">
                    <a:lumMod val="10000"/>
                  </a:schemeClr>
                </a:solidFill>
              </a:rPr>
              <a:t> Dance </a:t>
            </a:r>
          </a:p>
          <a:p>
            <a:pPr marL="0" indent="0">
              <a:buNone/>
            </a:pPr>
            <a:r>
              <a:rPr lang="en-US" sz="1360" dirty="0" smtClean="0">
                <a:solidFill>
                  <a:schemeClr val="bg1">
                    <a:lumMod val="10000"/>
                  </a:schemeClr>
                </a:solidFill>
              </a:rPr>
              <a:t>The </a:t>
            </a:r>
            <a:r>
              <a:rPr lang="en-US" sz="1360" dirty="0" err="1" smtClean="0">
                <a:solidFill>
                  <a:schemeClr val="bg1">
                    <a:lumMod val="10000"/>
                  </a:schemeClr>
                </a:solidFill>
              </a:rPr>
              <a:t>Kathuk</a:t>
            </a:r>
            <a:r>
              <a:rPr lang="en-US" sz="1360" dirty="0" smtClean="0">
                <a:solidFill>
                  <a:schemeClr val="bg1">
                    <a:lumMod val="10000"/>
                  </a:schemeClr>
                </a:solidFill>
              </a:rPr>
              <a:t> Dance is one of the eight forms of Indian classical dances from India.</a:t>
            </a:r>
          </a:p>
          <a:p>
            <a:pPr marL="0" indent="0">
              <a:buNone/>
            </a:pPr>
            <a:endParaRPr lang="en-US" sz="1360" dirty="0" smtClean="0">
              <a:solidFill>
                <a:schemeClr val="bg1">
                  <a:lumMod val="10000"/>
                </a:schemeClr>
              </a:solidFill>
            </a:endParaRPr>
          </a:p>
          <a:p>
            <a:pPr marL="0" indent="0">
              <a:buNone/>
            </a:pPr>
            <a:r>
              <a:rPr lang="en-US" sz="1360" b="1" dirty="0" smtClean="0">
                <a:solidFill>
                  <a:schemeClr val="bg1">
                    <a:lumMod val="10000"/>
                  </a:schemeClr>
                </a:solidFill>
              </a:rPr>
              <a:t>Bhangra in the Punjab</a:t>
            </a:r>
          </a:p>
          <a:p>
            <a:pPr marL="0" indent="0">
              <a:buNone/>
            </a:pPr>
            <a:r>
              <a:rPr lang="en-US" sz="1360" dirty="0" smtClean="0">
                <a:solidFill>
                  <a:schemeClr val="bg1">
                    <a:lumMod val="10000"/>
                  </a:schemeClr>
                </a:solidFill>
              </a:rPr>
              <a:t>The </a:t>
            </a:r>
            <a:r>
              <a:rPr lang="en-US" sz="1360" dirty="0" err="1" smtClean="0">
                <a:solidFill>
                  <a:schemeClr val="bg1">
                    <a:lumMod val="10000"/>
                  </a:schemeClr>
                </a:solidFill>
              </a:rPr>
              <a:t>Bhangra</a:t>
            </a:r>
            <a:r>
              <a:rPr lang="en-US" sz="1360" dirty="0" smtClean="0">
                <a:solidFill>
                  <a:schemeClr val="bg1">
                    <a:lumMod val="10000"/>
                  </a:schemeClr>
                </a:solidFill>
              </a:rPr>
              <a:t> is a form of music and dance that originated in the Punjab Region</a:t>
            </a:r>
          </a:p>
          <a:p>
            <a:pPr marL="0" indent="0">
              <a:buNone/>
            </a:pPr>
            <a:endParaRPr lang="en-US" sz="1360" b="1" dirty="0" smtClean="0">
              <a:solidFill>
                <a:schemeClr val="bg1">
                  <a:lumMod val="10000"/>
                </a:schemeClr>
              </a:solidFill>
            </a:endParaRPr>
          </a:p>
          <a:p>
            <a:pPr marL="0" indent="0">
              <a:buNone/>
            </a:pPr>
            <a:r>
              <a:rPr lang="en-US" sz="1360" b="1" dirty="0" smtClean="0">
                <a:solidFill>
                  <a:schemeClr val="bg1">
                    <a:lumMod val="10000"/>
                  </a:schemeClr>
                </a:solidFill>
              </a:rPr>
              <a:t>Street Dance</a:t>
            </a:r>
          </a:p>
          <a:p>
            <a:pPr marL="0" indent="0">
              <a:buNone/>
            </a:pPr>
            <a:r>
              <a:rPr lang="en-US" sz="1360" dirty="0" smtClean="0">
                <a:solidFill>
                  <a:schemeClr val="bg1">
                    <a:lumMod val="10000"/>
                  </a:schemeClr>
                </a:solidFill>
              </a:rPr>
              <a:t>Street dancing, also called vernacular dance is an umbrella term, used to describe dance styles that evolved outside dance studios.</a:t>
            </a:r>
            <a:endParaRPr lang="en-US" sz="1360" dirty="0">
              <a:solidFill>
                <a:schemeClr val="bg1">
                  <a:lumMod val="10000"/>
                </a:schemeClr>
              </a:solidFill>
            </a:endParaRPr>
          </a:p>
          <a:p>
            <a:pPr marL="0" indent="0">
              <a:buNone/>
            </a:pPr>
            <a:endParaRPr lang="en-US" sz="1360" b="1" dirty="0">
              <a:solidFill>
                <a:schemeClr val="bg1">
                  <a:lumMod val="10000"/>
                </a:schemeClr>
              </a:solidFill>
            </a:endParaRPr>
          </a:p>
          <a:p>
            <a:pPr marL="0" indent="0">
              <a:buNone/>
            </a:pPr>
            <a:r>
              <a:rPr lang="en-US" sz="1360" b="1" dirty="0" smtClean="0">
                <a:solidFill>
                  <a:schemeClr val="bg1">
                    <a:lumMod val="10000"/>
                  </a:schemeClr>
                </a:solidFill>
              </a:rPr>
              <a:t>Samba Dance</a:t>
            </a:r>
          </a:p>
          <a:p>
            <a:pPr marL="0" indent="0">
              <a:buNone/>
            </a:pPr>
            <a:r>
              <a:rPr lang="en-US" sz="1360" dirty="0" smtClean="0">
                <a:solidFill>
                  <a:schemeClr val="bg1">
                    <a:lumMod val="10000"/>
                  </a:schemeClr>
                </a:solidFill>
              </a:rPr>
              <a:t>Samba</a:t>
            </a:r>
            <a:r>
              <a:rPr lang="en-US" sz="1360" dirty="0">
                <a:solidFill>
                  <a:schemeClr val="bg1">
                    <a:lumMod val="10000"/>
                  </a:schemeClr>
                </a:solidFill>
              </a:rPr>
              <a:t> is a lively, rhythmical dance of Brazilian origin in 2/4 time danced under the Samba music. However, there are three steps to every bar, making the Samba feel like a 3/4 timed dance. Its origins include the </a:t>
            </a:r>
            <a:r>
              <a:rPr lang="en-US" sz="1360" dirty="0" smtClean="0">
                <a:solidFill>
                  <a:schemeClr val="bg1">
                    <a:lumMod val="10000"/>
                  </a:schemeClr>
                </a:solidFill>
              </a:rPr>
              <a:t>Maxine.</a:t>
            </a:r>
            <a:endParaRPr lang="en-US" sz="1360" dirty="0">
              <a:solidFill>
                <a:schemeClr val="bg1">
                  <a:lumMod val="10000"/>
                </a:schemeClr>
              </a:solidFill>
            </a:endParaRPr>
          </a:p>
          <a:p>
            <a:pPr marL="0" indent="0">
              <a:buNone/>
            </a:pPr>
            <a:endParaRPr lang="en-US" sz="1360" b="1" dirty="0" smtClean="0">
              <a:solidFill>
                <a:schemeClr val="bg1">
                  <a:lumMod val="10000"/>
                </a:schemeClr>
              </a:solidFill>
            </a:endParaRPr>
          </a:p>
          <a:p>
            <a:pPr marL="0" indent="0">
              <a:buNone/>
            </a:pPr>
            <a:r>
              <a:rPr lang="en-US" sz="1360" b="1" dirty="0" smtClean="0">
                <a:solidFill>
                  <a:schemeClr val="bg1">
                    <a:lumMod val="10000"/>
                  </a:schemeClr>
                </a:solidFill>
              </a:rPr>
              <a:t>Belly Dance</a:t>
            </a:r>
          </a:p>
          <a:p>
            <a:pPr marL="0" indent="0">
              <a:buNone/>
            </a:pPr>
            <a:r>
              <a:rPr lang="en-US" sz="1360" dirty="0">
                <a:solidFill>
                  <a:schemeClr val="bg1">
                    <a:lumMod val="10000"/>
                  </a:schemeClr>
                </a:solidFill>
              </a:rPr>
              <a:t>Belly dance is a Western term for a traditional Egyptian dance genre known as </a:t>
            </a:r>
            <a:r>
              <a:rPr lang="en-US" sz="1360" dirty="0" err="1">
                <a:solidFill>
                  <a:schemeClr val="bg1">
                    <a:lumMod val="10000"/>
                  </a:schemeClr>
                </a:solidFill>
              </a:rPr>
              <a:t>raqs</a:t>
            </a:r>
            <a:r>
              <a:rPr lang="en-US" sz="1360" dirty="0">
                <a:solidFill>
                  <a:schemeClr val="bg1">
                    <a:lumMod val="10000"/>
                  </a:schemeClr>
                </a:solidFill>
              </a:rPr>
              <a:t> </a:t>
            </a:r>
            <a:r>
              <a:rPr lang="en-US" sz="1360" dirty="0" err="1">
                <a:solidFill>
                  <a:schemeClr val="bg1">
                    <a:lumMod val="10000"/>
                  </a:schemeClr>
                </a:solidFill>
              </a:rPr>
              <a:t>sharqi</a:t>
            </a:r>
            <a:r>
              <a:rPr lang="en-US" sz="1360" dirty="0">
                <a:solidFill>
                  <a:schemeClr val="bg1">
                    <a:lumMod val="10000"/>
                  </a:schemeClr>
                </a:solidFill>
              </a:rPr>
              <a:t> or sometimes </a:t>
            </a:r>
            <a:r>
              <a:rPr lang="en-US" sz="1360" dirty="0" err="1">
                <a:solidFill>
                  <a:schemeClr val="bg1">
                    <a:lumMod val="10000"/>
                  </a:schemeClr>
                </a:solidFill>
              </a:rPr>
              <a:t>raqs</a:t>
            </a:r>
            <a:r>
              <a:rPr lang="en-US" sz="1360" dirty="0">
                <a:solidFill>
                  <a:schemeClr val="bg1">
                    <a:lumMod val="10000"/>
                  </a:schemeClr>
                </a:solidFill>
              </a:rPr>
              <a:t> </a:t>
            </a:r>
            <a:r>
              <a:rPr lang="en-US" sz="1360" dirty="0" err="1">
                <a:solidFill>
                  <a:schemeClr val="bg1">
                    <a:lumMod val="10000"/>
                  </a:schemeClr>
                </a:solidFill>
              </a:rPr>
              <a:t>baladi</a:t>
            </a:r>
            <a:r>
              <a:rPr lang="en-US" sz="1360" dirty="0">
                <a:solidFill>
                  <a:schemeClr val="bg1">
                    <a:lumMod val="10000"/>
                  </a:schemeClr>
                </a:solidFill>
              </a:rPr>
              <a:t> literally “dance of country”, and so “national” or “folk” dance. </a:t>
            </a:r>
            <a:endParaRPr lang="en-US" sz="1360" dirty="0" smtClean="0">
              <a:solidFill>
                <a:schemeClr val="bg1">
                  <a:lumMod val="10000"/>
                </a:schemeClr>
              </a:solidFill>
            </a:endParaRPr>
          </a:p>
          <a:p>
            <a:pPr marL="0" indent="0">
              <a:buNone/>
            </a:pPr>
            <a:endParaRPr lang="en-US" sz="1360" b="1" dirty="0" smtClean="0">
              <a:solidFill>
                <a:schemeClr val="bg1">
                  <a:lumMod val="10000"/>
                </a:schemeClr>
              </a:solidFill>
            </a:endParaRPr>
          </a:p>
          <a:p>
            <a:pPr marL="0" indent="0">
              <a:buNone/>
            </a:pPr>
            <a:r>
              <a:rPr lang="en-US" sz="1360" b="1" dirty="0" smtClean="0">
                <a:solidFill>
                  <a:schemeClr val="bg1">
                    <a:lumMod val="10000"/>
                  </a:schemeClr>
                </a:solidFill>
              </a:rPr>
              <a:t>Ballet Dance</a:t>
            </a:r>
          </a:p>
          <a:p>
            <a:pPr marL="0" indent="0">
              <a:buNone/>
            </a:pPr>
            <a:r>
              <a:rPr lang="en-US" sz="1360" dirty="0">
                <a:solidFill>
                  <a:schemeClr val="bg1">
                    <a:lumMod val="10000"/>
                  </a:schemeClr>
                </a:solidFill>
              </a:rPr>
              <a:t>Ballet is a formalized type of </a:t>
            </a:r>
            <a:r>
              <a:rPr lang="en-US" sz="1360" dirty="0" err="1">
                <a:solidFill>
                  <a:schemeClr val="bg1">
                    <a:lumMod val="10000"/>
                  </a:schemeClr>
                </a:solidFill>
              </a:rPr>
              <a:t>performative</a:t>
            </a:r>
            <a:r>
              <a:rPr lang="en-US" sz="1360" dirty="0">
                <a:solidFill>
                  <a:schemeClr val="bg1">
                    <a:lumMod val="10000"/>
                  </a:schemeClr>
                </a:solidFill>
              </a:rPr>
              <a:t> dance, the origins of which date lay in sixteenth- and seventeenth-century French courts, and which was further developed in England, Italy, and Russia as a concert dance form. </a:t>
            </a:r>
            <a:endParaRPr lang="en-US" sz="1360" dirty="0" smtClean="0">
              <a:solidFill>
                <a:schemeClr val="bg1">
                  <a:lumMod val="10000"/>
                </a:schemeClr>
              </a:solidFill>
            </a:endParaRPr>
          </a:p>
          <a:p>
            <a:pPr marL="0" indent="0">
              <a:buNone/>
            </a:pPr>
            <a:endParaRPr lang="en-US" sz="1360" b="1" dirty="0">
              <a:solidFill>
                <a:schemeClr val="bg1">
                  <a:lumMod val="10000"/>
                </a:schemeClr>
              </a:solidFill>
            </a:endParaRPr>
          </a:p>
          <a:p>
            <a:pPr marL="0" indent="0">
              <a:buNone/>
            </a:pPr>
            <a:r>
              <a:rPr lang="en-US" sz="1360" b="1" dirty="0" smtClean="0">
                <a:solidFill>
                  <a:schemeClr val="bg1">
                    <a:lumMod val="10000"/>
                  </a:schemeClr>
                </a:solidFill>
              </a:rPr>
              <a:t>Tap Dance</a:t>
            </a:r>
          </a:p>
          <a:p>
            <a:pPr marL="0" indent="0">
              <a:buNone/>
            </a:pPr>
            <a:r>
              <a:rPr lang="en-US" sz="1360" dirty="0">
                <a:solidFill>
                  <a:schemeClr val="bg1">
                    <a:lumMod val="10000"/>
                  </a:schemeClr>
                </a:solidFill>
              </a:rPr>
              <a:t>Tap dance was developed in the United States during the nineteenth century, and is popular in many parts of the world. The name comes from the tapping sound made when metal plates on the dancer’s shoes touch a hard surface</a:t>
            </a:r>
            <a:r>
              <a:rPr lang="en-US" sz="1360" dirty="0" smtClean="0">
                <a:solidFill>
                  <a:schemeClr val="bg1">
                    <a:lumMod val="10000"/>
                  </a:schemeClr>
                </a:solidFill>
              </a:rPr>
              <a:t>.</a:t>
            </a:r>
          </a:p>
          <a:p>
            <a:pPr marL="0" indent="0">
              <a:buNone/>
            </a:pPr>
            <a:endParaRPr lang="en-US" sz="1360" b="1" dirty="0">
              <a:solidFill>
                <a:schemeClr val="bg1">
                  <a:lumMod val="10000"/>
                </a:schemeClr>
              </a:solidFill>
            </a:endParaRPr>
          </a:p>
          <a:p>
            <a:pPr marL="0" indent="0">
              <a:buNone/>
            </a:pPr>
            <a:r>
              <a:rPr lang="en-US" sz="1360" b="1" dirty="0" smtClean="0">
                <a:solidFill>
                  <a:schemeClr val="bg1">
                    <a:lumMod val="10000"/>
                  </a:schemeClr>
                </a:solidFill>
              </a:rPr>
              <a:t>Ballroom Dance</a:t>
            </a:r>
          </a:p>
          <a:p>
            <a:pPr marL="0" indent="0">
              <a:buNone/>
            </a:pPr>
            <a:r>
              <a:rPr lang="en-US" sz="1360" dirty="0">
                <a:solidFill>
                  <a:schemeClr val="bg1">
                    <a:lumMod val="10000"/>
                  </a:schemeClr>
                </a:solidFill>
              </a:rPr>
              <a:t>Ballroom dance refers to a set of partner dances, which are enjoyed both socially and competitively around the globe. Its performance and entertainment aspects are also widely enjoyed on stage, in film, and on television.</a:t>
            </a:r>
          </a:p>
          <a:p>
            <a:pPr marL="0" indent="0">
              <a:buNone/>
            </a:pPr>
            <a:endParaRPr lang="en-US" sz="1360" b="1" dirty="0">
              <a:solidFill>
                <a:schemeClr val="bg1">
                  <a:lumMod val="10000"/>
                </a:schemeClr>
              </a:solidFill>
            </a:endParaRPr>
          </a:p>
          <a:p>
            <a:pPr marL="0" indent="0">
              <a:buNone/>
            </a:pPr>
            <a:r>
              <a:rPr lang="en-US" sz="1360" b="1" dirty="0" smtClean="0">
                <a:solidFill>
                  <a:schemeClr val="bg1">
                    <a:lumMod val="10000"/>
                  </a:schemeClr>
                </a:solidFill>
              </a:rPr>
              <a:t>Salsa Dance</a:t>
            </a:r>
          </a:p>
          <a:p>
            <a:pPr marL="0" indent="0">
              <a:buNone/>
            </a:pPr>
            <a:r>
              <a:rPr lang="en-US" sz="1360" dirty="0">
                <a:solidFill>
                  <a:schemeClr val="bg1">
                    <a:lumMod val="10000"/>
                  </a:schemeClr>
                </a:solidFill>
              </a:rPr>
              <a:t>Salsa is a dance for Salsa music created by Spanish-speaking people from the Caribbean and their immigrant communities in the US. Salsa dancing mixes African and European dance influences through the music and dance fusions.</a:t>
            </a:r>
          </a:p>
          <a:p>
            <a:pPr marL="0" indent="0">
              <a:buNone/>
            </a:pPr>
            <a:endParaRPr lang="en-US" sz="1360" b="1" dirty="0" smtClean="0">
              <a:solidFill>
                <a:schemeClr val="bg1">
                  <a:lumMod val="10000"/>
                </a:schemeClr>
              </a:solidFill>
            </a:endParaRPr>
          </a:p>
          <a:p>
            <a:pPr marL="0" indent="0">
              <a:buNone/>
            </a:pPr>
            <a:r>
              <a:rPr lang="en-US" sz="1360" b="1" dirty="0" smtClean="0">
                <a:solidFill>
                  <a:schemeClr val="bg1">
                    <a:lumMod val="10000"/>
                  </a:schemeClr>
                </a:solidFill>
              </a:rPr>
              <a:t>20</a:t>
            </a:r>
            <a:r>
              <a:rPr lang="en-US" sz="1360" b="1" baseline="30000" dirty="0" smtClean="0">
                <a:solidFill>
                  <a:schemeClr val="bg1">
                    <a:lumMod val="10000"/>
                  </a:schemeClr>
                </a:solidFill>
              </a:rPr>
              <a:t>th</a:t>
            </a:r>
            <a:r>
              <a:rPr lang="en-US" sz="1360" b="1" dirty="0" smtClean="0">
                <a:solidFill>
                  <a:schemeClr val="bg1">
                    <a:lumMod val="10000"/>
                  </a:schemeClr>
                </a:solidFill>
              </a:rPr>
              <a:t> Century Dance</a:t>
            </a:r>
          </a:p>
          <a:p>
            <a:pPr marL="0" indent="0">
              <a:buNone/>
            </a:pPr>
            <a:r>
              <a:rPr lang="en-US" sz="1360" dirty="0" smtClean="0">
                <a:solidFill>
                  <a:schemeClr val="bg1">
                    <a:lumMod val="10000"/>
                  </a:schemeClr>
                </a:solidFill>
              </a:rPr>
              <a:t>Dance has evolved to the point where there are shows watched around the worlds.</a:t>
            </a:r>
          </a:p>
        </p:txBody>
      </p:sp>
    </p:spTree>
    <p:extLst>
      <p:ext uri="{BB962C8B-B14F-4D97-AF65-F5344CB8AC3E}">
        <p14:creationId xmlns:p14="http://schemas.microsoft.com/office/powerpoint/2010/main" val="2355047860"/>
      </p:ext>
    </p:extLst>
  </p:cSld>
  <p:clrMapOvr>
    <a:masterClrMapping/>
  </p:clrMapOvr>
  <mc:AlternateContent xmlns:mc="http://schemas.openxmlformats.org/markup-compatibility/2006" xmlns:p14="http://schemas.microsoft.com/office/powerpoint/2010/main">
    <mc:Choice Requires="p14">
      <p:transition spd="slow" p14:dur="2000" advTm="2702"/>
    </mc:Choice>
    <mc:Fallback xmlns="">
      <p:transition spd="slow" advTm="2702"/>
    </mc:Fallback>
  </mc:AlternateContent>
  <p:timing>
    <p:tnLst>
      <p:par>
        <p:cTn id="1" dur="indefinite" restart="never" nodeType="tmRoot"/>
      </p:par>
    </p:tnLst>
  </p:timing>
</p:sld>
</file>

<file path=ppt/theme/theme1.xml><?xml version="1.0" encoding="utf-8"?>
<a:theme xmlns:a="http://schemas.openxmlformats.org/drawingml/2006/main" name="TS010244388">
  <a:themeElements>
    <a:clrScheme name="Office Theme 13">
      <a:dk1>
        <a:srgbClr val="808080"/>
      </a:dk1>
      <a:lt1>
        <a:srgbClr val="FFE2C5"/>
      </a:lt1>
      <a:dk2>
        <a:srgbClr val="5F5F5F"/>
      </a:dk2>
      <a:lt2>
        <a:srgbClr val="969696"/>
      </a:lt2>
      <a:accent1>
        <a:srgbClr val="FFFFFF"/>
      </a:accent1>
      <a:accent2>
        <a:srgbClr val="F4AC98"/>
      </a:accent2>
      <a:accent3>
        <a:srgbClr val="FFEEDF"/>
      </a:accent3>
      <a:accent4>
        <a:srgbClr val="6C6C6C"/>
      </a:accent4>
      <a:accent5>
        <a:srgbClr val="FFFFFF"/>
      </a:accent5>
      <a:accent6>
        <a:srgbClr val="DD9B89"/>
      </a:accent6>
      <a:hlink>
        <a:srgbClr val="E1FFFF"/>
      </a:hlink>
      <a:folHlink>
        <a:srgbClr val="EBFFEB"/>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808080"/>
        </a:dk1>
        <a:lt1>
          <a:srgbClr val="FFE2C5"/>
        </a:lt1>
        <a:dk2>
          <a:srgbClr val="5F5F5F"/>
        </a:dk2>
        <a:lt2>
          <a:srgbClr val="969696"/>
        </a:lt2>
        <a:accent1>
          <a:srgbClr val="FFFFFF"/>
        </a:accent1>
        <a:accent2>
          <a:srgbClr val="F4AC98"/>
        </a:accent2>
        <a:accent3>
          <a:srgbClr val="FFEEDF"/>
        </a:accent3>
        <a:accent4>
          <a:srgbClr val="6C6C6C"/>
        </a:accent4>
        <a:accent5>
          <a:srgbClr val="FFFFFF"/>
        </a:accent5>
        <a:accent6>
          <a:srgbClr val="DD9B89"/>
        </a:accent6>
        <a:hlink>
          <a:srgbClr val="E1FFFF"/>
        </a:hlink>
        <a:folHlink>
          <a:srgbClr val="EBFFEB"/>
        </a:folHlink>
      </a:clrScheme>
      <a:clrMap bg1="lt1" tx1="dk1" bg2="lt2" tx2="dk2" accent1="accent1" accent2="accent2" accent3="accent3" accent4="accent4" accent5="accent5" accent6="accent6" hlink="hlink" folHlink="folHlink"/>
    </a:extraClrScheme>
    <a:extraClrScheme>
      <a:clrScheme name="Office Theme 14">
        <a:dk1>
          <a:srgbClr val="5FAEDF"/>
        </a:dk1>
        <a:lt1>
          <a:srgbClr val="FFFFFF"/>
        </a:lt1>
        <a:dk2>
          <a:srgbClr val="7B867A"/>
        </a:dk2>
        <a:lt2>
          <a:srgbClr val="5C1F00"/>
        </a:lt2>
        <a:accent1>
          <a:srgbClr val="FFA589"/>
        </a:accent1>
        <a:accent2>
          <a:srgbClr val="E2C7BC"/>
        </a:accent2>
        <a:accent3>
          <a:srgbClr val="FFFFFF"/>
        </a:accent3>
        <a:accent4>
          <a:srgbClr val="5094BE"/>
        </a:accent4>
        <a:accent5>
          <a:srgbClr val="FFCFC4"/>
        </a:accent5>
        <a:accent6>
          <a:srgbClr val="CDB4AA"/>
        </a:accent6>
        <a:hlink>
          <a:srgbClr val="FFFF99"/>
        </a:hlink>
        <a:folHlink>
          <a:srgbClr val="F5E2AD"/>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TP010244388</AuthoringAssetId>
    <AssetId xmlns="145c5697-5eb5-440b-b2f1-a8273fb59250">TS010244388</AssetId>
  </documentManagement>
</p:properties>
</file>

<file path=customXml/itemProps1.xml><?xml version="1.0" encoding="utf-8"?>
<ds:datastoreItem xmlns:ds="http://schemas.openxmlformats.org/officeDocument/2006/customXml" ds:itemID="{D418395C-169B-4A99-BA8E-C5368DE0A072}">
  <ds:schemaRefs>
    <ds:schemaRef ds:uri="http://schemas.microsoft.com/sharepoint/v3/contenttype/forms"/>
  </ds:schemaRefs>
</ds:datastoreItem>
</file>

<file path=customXml/itemProps2.xml><?xml version="1.0" encoding="utf-8"?>
<ds:datastoreItem xmlns:ds="http://schemas.openxmlformats.org/officeDocument/2006/customXml" ds:itemID="{3E4EEBB2-290A-4C4D-BE28-A2EB0CA470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32040E1-89EC-479F-8BC9-F183126C5FE1}">
  <ds:schemaRefs>
    <ds:schemaRef ds:uri="http://schemas.microsoft.com/office/2006/metadata/longProperties"/>
  </ds:schemaRefs>
</ds:datastoreItem>
</file>

<file path=customXml/itemProps4.xml><?xml version="1.0" encoding="utf-8"?>
<ds:datastoreItem xmlns:ds="http://schemas.openxmlformats.org/officeDocument/2006/customXml" ds:itemID="{C366F0E8-D1B8-4C99-95A1-AC2CA15D85B0}">
  <ds:schemaRefs>
    <ds:schemaRef ds:uri="http://schemas.microsoft.com/office/infopath/2007/PartnerControls"/>
    <ds:schemaRef ds:uri="http://schemas.microsoft.com/office/2006/documentManagement/types"/>
    <ds:schemaRef ds:uri="http://schemas.openxmlformats.org/package/2006/metadata/core-properties"/>
    <ds:schemaRef ds:uri="145c5697-5eb5-440b-b2f1-a8273fb59250"/>
    <ds:schemaRef ds:uri="http://purl.org/dc/elements/1.1/"/>
    <ds:schemaRef ds:uri="http://purl.org/dc/dcmitype/"/>
    <ds:schemaRef ds:uri="http://www.w3.org/XML/1998/namespace"/>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TS010244388</Template>
  <TotalTime>129</TotalTime>
  <Words>752</Words>
  <Application>Microsoft Office PowerPoint</Application>
  <PresentationFormat>On-screen Show (4:3)</PresentationFormat>
  <Paragraphs>69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TS010244388</vt:lpstr>
      <vt:lpstr>Dance Around the World</vt:lpstr>
      <vt:lpstr>What is Dance</vt:lpstr>
      <vt:lpstr>Competition in Dance</vt:lpstr>
      <vt:lpstr>Dance Occupations</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Dancing Around the World</dc:title>
  <dc:creator>GMetrix</dc:creator>
  <cp:lastModifiedBy>GMetrix</cp:lastModifiedBy>
  <cp:revision>16</cp:revision>
  <dcterms:created xsi:type="dcterms:W3CDTF">2010-09-29T21:26:15Z</dcterms:created>
  <dcterms:modified xsi:type="dcterms:W3CDTF">2010-10-01T21:40:05Z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TPInstallLocation">
    <vt:lpwstr>{My Templates}</vt:lpwstr>
  </property>
  <property fmtid="{D5CDD505-2E9C-101B-9397-08002B2CF9AE}" pid="4" name="PrimaryImageGen">
    <vt:lpwstr>true</vt:lpwstr>
  </property>
  <property fmtid="{D5CDD505-2E9C-101B-9397-08002B2CF9AE}" pid="5" name="AssetType">
    <vt:lpwstr>TP</vt:lpwstr>
  </property>
  <property fmtid="{D5CDD505-2E9C-101B-9397-08002B2CF9AE}" pid="6" name="BugNumber">
    <vt:lpwstr>812668</vt:lpwstr>
  </property>
  <property fmtid="{D5CDD505-2E9C-101B-9397-08002B2CF9AE}" pid="7" name="TPCommandLine">
    <vt:lpwstr>{PP} /n {FilePath}</vt:lpwstr>
  </property>
  <property fmtid="{D5CDD505-2E9C-101B-9397-08002B2CF9AE}" pid="8" name="TemplateStatus">
    <vt:lpwstr>Complete</vt:lpwstr>
  </property>
  <property fmtid="{D5CDD505-2E9C-101B-9397-08002B2CF9AE}" pid="9" name="TPAppVersion">
    <vt:lpwstr>11</vt:lpwstr>
  </property>
  <property fmtid="{D5CDD505-2E9C-101B-9397-08002B2CF9AE}" pid="10" name="ContentTypeId">
    <vt:lpwstr>0x0101006025706CF4CD034688BEBAE97A2E701D020200C3831ACA17D8814887A164412888521E</vt:lpwstr>
  </property>
  <property fmtid="{D5CDD505-2E9C-101B-9397-08002B2CF9AE}" pid="11" name="IsDeleted">
    <vt:lpwstr>false</vt:lpwstr>
  </property>
  <property fmtid="{D5CDD505-2E9C-101B-9397-08002B2CF9AE}" pid="12" name="Milestone">
    <vt:lpwstr>Continuous</vt:lpwstr>
  </property>
  <property fmtid="{D5CDD505-2E9C-101B-9397-08002B2CF9AE}" pid="13" name="APAuthor">
    <vt:lpwstr>191</vt:lpwstr>
  </property>
  <property fmtid="{D5CDD505-2E9C-101B-9397-08002B2CF9AE}" pid="14" name="TrustLevel">
    <vt:lpwstr>Microsoft Managed Content</vt:lpwstr>
  </property>
  <property fmtid="{D5CDD505-2E9C-101B-9397-08002B2CF9AE}" pid="15" name="IsSearchable">
    <vt:lpwstr>false</vt:lpwstr>
  </property>
  <property fmtid="{D5CDD505-2E9C-101B-9397-08002B2CF9AE}" pid="16" name="NumericId">
    <vt:lpwstr>-1</vt:lpwstr>
  </property>
  <property fmtid="{D5CDD505-2E9C-101B-9397-08002B2CF9AE}" pid="17" name="PublishTargets">
    <vt:lpwstr>OfficeOnline</vt:lpwstr>
  </property>
  <property fmtid="{D5CDD505-2E9C-101B-9397-08002B2CF9AE}" pid="18" name="TPFriendlyName">
    <vt:lpwstr>Slide 1</vt:lpwstr>
  </property>
  <property fmtid="{D5CDD505-2E9C-101B-9397-08002B2CF9AE}" pid="19" name="AssetId">
    <vt:lpwstr>TS010244388</vt:lpwstr>
  </property>
  <property fmtid="{D5CDD505-2E9C-101B-9397-08002B2CF9AE}" pid="20" name="TPLaunchHelpLinkType">
    <vt:lpwstr>Template</vt:lpwstr>
  </property>
  <property fmtid="{D5CDD505-2E9C-101B-9397-08002B2CF9AE}" pid="21" name="OpenTemplate">
    <vt:lpwstr>true</vt:lpwstr>
  </property>
  <property fmtid="{D5CDD505-2E9C-101B-9397-08002B2CF9AE}" pid="22" name="SourceTitle">
    <vt:lpwstr>Ballet design template</vt:lpwstr>
  </property>
  <property fmtid="{D5CDD505-2E9C-101B-9397-08002B2CF9AE}" pid="23" name="TPLaunchHelpLink">
    <vt:lpwstr/>
  </property>
  <property fmtid="{D5CDD505-2E9C-101B-9397-08002B2CF9AE}" pid="24" name="APEditor">
    <vt:lpwstr>92</vt:lpwstr>
  </property>
  <property fmtid="{D5CDD505-2E9C-101B-9397-08002B2CF9AE}" pid="25" name="TPApplication">
    <vt:lpwstr>PowerPoint</vt:lpwstr>
  </property>
  <property fmtid="{D5CDD505-2E9C-101B-9397-08002B2CF9AE}" pid="26" name="Provider">
    <vt:lpwstr>EY006220130</vt:lpwstr>
  </property>
  <property fmtid="{D5CDD505-2E9C-101B-9397-08002B2CF9AE}" pid="27" name="UACurrentWords">
    <vt:lpwstr>0</vt:lpwstr>
  </property>
  <property fmtid="{D5CDD505-2E9C-101B-9397-08002B2CF9AE}" pid="28" name="Applications">
    <vt:lpwstr>65;#Microsoft Office PowerPoint 2007;#64;#PowerPoint 2003;#79;#Template 12</vt:lpwstr>
  </property>
  <property fmtid="{D5CDD505-2E9C-101B-9397-08002B2CF9AE}" pid="29" name="UALocRecommendation">
    <vt:lpwstr>Localize</vt:lpwstr>
  </property>
  <property fmtid="{D5CDD505-2E9C-101B-9397-08002B2CF9AE}" pid="30" name="Title">
    <vt:lpwstr>Ballet design template</vt:lpwstr>
  </property>
  <property fmtid="{D5CDD505-2E9C-101B-9397-08002B2CF9AE}" pid="31" name="PublishStatusLookup">
    <vt:lpwstr>261286</vt:lpwstr>
  </property>
  <property fmtid="{D5CDD505-2E9C-101B-9397-08002B2CF9AE}" pid="32" name="APTrustLevel">
    <vt:lpwstr>1.00000000000000</vt:lpwstr>
  </property>
  <property fmtid="{D5CDD505-2E9C-101B-9397-08002B2CF9AE}" pid="33" name="TPClientViewer">
    <vt:lpwstr>Microsoft Office PowerPoint</vt:lpwstr>
  </property>
  <property fmtid="{D5CDD505-2E9C-101B-9397-08002B2CF9AE}" pid="34" name="TPComponent">
    <vt:lpwstr>PPTFiles</vt:lpwstr>
  </property>
  <property fmtid="{D5CDD505-2E9C-101B-9397-08002B2CF9AE}" pid="35" name="TPNamespace">
    <vt:lpwstr>POWERPNT</vt:lpwstr>
  </property>
  <property fmtid="{D5CDD505-2E9C-101B-9397-08002B2CF9AE}" pid="36" name="Content Type">
    <vt:lpwstr>OOFile</vt:lpwstr>
  </property>
  <property fmtid="{D5CDD505-2E9C-101B-9397-08002B2CF9AE}" pid="37" name="AuthoringAssetId">
    <vt:lpwstr>TP010244388</vt:lpwstr>
  </property>
  <property fmtid="{D5CDD505-2E9C-101B-9397-08002B2CF9AE}" pid="38" name="NumericAssetId">
    <vt:lpwstr/>
  </property>
  <property fmtid="{D5CDD505-2E9C-101B-9397-08002B2CF9AE}" pid="39" name="AppVer">
    <vt:lpwstr/>
  </property>
</Properties>
</file>