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0"/>
  </p:notesMasterIdLst>
  <p:sldIdLst>
    <p:sldId id="256" r:id="rId5"/>
    <p:sldId id="258" r:id="rId6"/>
    <p:sldId id="260" r:id="rId7"/>
    <p:sldId id="261" r:id="rId8"/>
    <p:sldId id="262" r:id="rId9"/>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05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Blogs</c:v>
                </c:pt>
              </c:strCache>
            </c:strRef>
          </c:tx>
          <c:invertIfNegative val="0"/>
          <c:cat>
            <c:strRef>
              <c:f>Sheet1!$A$2</c:f>
              <c:strCache>
                <c:ptCount val="1"/>
                <c:pt idx="0">
                  <c:v>Media Elements</c:v>
                </c:pt>
              </c:strCache>
            </c:strRef>
          </c:cat>
          <c:val>
            <c:numRef>
              <c:f>Sheet1!$B$2</c:f>
              <c:numCache>
                <c:formatCode>0.0%</c:formatCode>
                <c:ptCount val="1"/>
                <c:pt idx="0">
                  <c:v>0.25600000000000001</c:v>
                </c:pt>
              </c:numCache>
            </c:numRef>
          </c:val>
        </c:ser>
        <c:ser>
          <c:idx val="1"/>
          <c:order val="1"/>
          <c:tx>
            <c:strRef>
              <c:f>Sheet1!$C$1</c:f>
              <c:strCache>
                <c:ptCount val="1"/>
                <c:pt idx="0">
                  <c:v>Social Networks</c:v>
                </c:pt>
              </c:strCache>
            </c:strRef>
          </c:tx>
          <c:invertIfNegative val="0"/>
          <c:cat>
            <c:strRef>
              <c:f>Sheet1!$A$2</c:f>
              <c:strCache>
                <c:ptCount val="1"/>
                <c:pt idx="0">
                  <c:v>Media Elements</c:v>
                </c:pt>
              </c:strCache>
            </c:strRef>
          </c:cat>
          <c:val>
            <c:numRef>
              <c:f>Sheet1!$C$2</c:f>
              <c:numCache>
                <c:formatCode>0.0%</c:formatCode>
                <c:ptCount val="1"/>
                <c:pt idx="0">
                  <c:v>0.18099999999999999</c:v>
                </c:pt>
              </c:numCache>
            </c:numRef>
          </c:val>
        </c:ser>
        <c:ser>
          <c:idx val="2"/>
          <c:order val="2"/>
          <c:tx>
            <c:strRef>
              <c:f>Sheet1!$D$1</c:f>
              <c:strCache>
                <c:ptCount val="1"/>
                <c:pt idx="0">
                  <c:v>Online Video</c:v>
                </c:pt>
              </c:strCache>
            </c:strRef>
          </c:tx>
          <c:invertIfNegative val="0"/>
          <c:cat>
            <c:strRef>
              <c:f>Sheet1!$A$2</c:f>
              <c:strCache>
                <c:ptCount val="1"/>
                <c:pt idx="0">
                  <c:v>Media Elements</c:v>
                </c:pt>
              </c:strCache>
            </c:strRef>
          </c:cat>
          <c:val>
            <c:numRef>
              <c:f>Sheet1!$D$2</c:f>
              <c:numCache>
                <c:formatCode>0.0%</c:formatCode>
                <c:ptCount val="1"/>
                <c:pt idx="0">
                  <c:v>0.24399999999999999</c:v>
                </c:pt>
              </c:numCache>
            </c:numRef>
          </c:val>
        </c:ser>
        <c:ser>
          <c:idx val="3"/>
          <c:order val="3"/>
          <c:tx>
            <c:strRef>
              <c:f>Sheet1!$E$1</c:f>
              <c:strCache>
                <c:ptCount val="1"/>
                <c:pt idx="0">
                  <c:v>User Generated Content</c:v>
                </c:pt>
              </c:strCache>
            </c:strRef>
          </c:tx>
          <c:invertIfNegative val="0"/>
          <c:cat>
            <c:strRef>
              <c:f>Sheet1!$A$2</c:f>
              <c:strCache>
                <c:ptCount val="1"/>
                <c:pt idx="0">
                  <c:v>Media Elements</c:v>
                </c:pt>
              </c:strCache>
            </c:strRef>
          </c:cat>
          <c:val>
            <c:numRef>
              <c:f>Sheet1!$E$2</c:f>
              <c:numCache>
                <c:formatCode>0.0%</c:formatCode>
                <c:ptCount val="1"/>
                <c:pt idx="0">
                  <c:v>0.188</c:v>
                </c:pt>
              </c:numCache>
            </c:numRef>
          </c:val>
        </c:ser>
        <c:ser>
          <c:idx val="4"/>
          <c:order val="4"/>
          <c:tx>
            <c:strRef>
              <c:f>Sheet1!$F$1</c:f>
              <c:strCache>
                <c:ptCount val="1"/>
                <c:pt idx="0">
                  <c:v>Virtual Worlds</c:v>
                </c:pt>
              </c:strCache>
            </c:strRef>
          </c:tx>
          <c:invertIfNegative val="0"/>
          <c:cat>
            <c:strRef>
              <c:f>Sheet1!$A$2</c:f>
              <c:strCache>
                <c:ptCount val="1"/>
                <c:pt idx="0">
                  <c:v>Media Elements</c:v>
                </c:pt>
              </c:strCache>
            </c:strRef>
          </c:cat>
          <c:val>
            <c:numRef>
              <c:f>Sheet1!$F$2</c:f>
              <c:numCache>
                <c:formatCode>0.0%</c:formatCode>
                <c:ptCount val="1"/>
                <c:pt idx="0">
                  <c:v>1.9E-2</c:v>
                </c:pt>
              </c:numCache>
            </c:numRef>
          </c:val>
        </c:ser>
        <c:ser>
          <c:idx val="5"/>
          <c:order val="5"/>
          <c:tx>
            <c:strRef>
              <c:f>Sheet1!$G$1</c:f>
              <c:strCache>
                <c:ptCount val="1"/>
                <c:pt idx="0">
                  <c:v>Podcasts</c:v>
                </c:pt>
              </c:strCache>
            </c:strRef>
          </c:tx>
          <c:invertIfNegative val="0"/>
          <c:cat>
            <c:strRef>
              <c:f>Sheet1!$A$2</c:f>
              <c:strCache>
                <c:ptCount val="1"/>
                <c:pt idx="0">
                  <c:v>Media Elements</c:v>
                </c:pt>
              </c:strCache>
            </c:strRef>
          </c:cat>
          <c:val>
            <c:numRef>
              <c:f>Sheet1!$G$2</c:f>
              <c:numCache>
                <c:formatCode>0.0%</c:formatCode>
                <c:ptCount val="1"/>
                <c:pt idx="0">
                  <c:v>0.17499999999999999</c:v>
                </c:pt>
              </c:numCache>
            </c:numRef>
          </c:val>
        </c:ser>
        <c:ser>
          <c:idx val="6"/>
          <c:order val="6"/>
          <c:tx>
            <c:strRef>
              <c:f>Sheet1!$H$1</c:f>
              <c:strCache>
                <c:ptCount val="1"/>
                <c:pt idx="0">
                  <c:v>RSS Feeds</c:v>
                </c:pt>
              </c:strCache>
            </c:strRef>
          </c:tx>
          <c:invertIfNegative val="0"/>
          <c:cat>
            <c:strRef>
              <c:f>Sheet1!$A$2</c:f>
              <c:strCache>
                <c:ptCount val="1"/>
                <c:pt idx="0">
                  <c:v>Media Elements</c:v>
                </c:pt>
              </c:strCache>
            </c:strRef>
          </c:cat>
          <c:val>
            <c:numRef>
              <c:f>Sheet1!$H$2</c:f>
              <c:numCache>
                <c:formatCode>0.0%</c:formatCode>
                <c:ptCount val="1"/>
                <c:pt idx="0">
                  <c:v>0.113</c:v>
                </c:pt>
              </c:numCache>
            </c:numRef>
          </c:val>
        </c:ser>
        <c:ser>
          <c:idx val="7"/>
          <c:order val="7"/>
          <c:tx>
            <c:strRef>
              <c:f>Sheet1!$I$1</c:f>
              <c:strCache>
                <c:ptCount val="1"/>
                <c:pt idx="0">
                  <c:v>Wikis</c:v>
                </c:pt>
              </c:strCache>
            </c:strRef>
          </c:tx>
          <c:invertIfNegative val="0"/>
          <c:cat>
            <c:strRef>
              <c:f>Sheet1!$A$2</c:f>
              <c:strCache>
                <c:ptCount val="1"/>
                <c:pt idx="0">
                  <c:v>Media Elements</c:v>
                </c:pt>
              </c:strCache>
            </c:strRef>
          </c:cat>
          <c:val>
            <c:numRef>
              <c:f>Sheet1!$I$2</c:f>
              <c:numCache>
                <c:formatCode>0.0%</c:formatCode>
                <c:ptCount val="1"/>
                <c:pt idx="0">
                  <c:v>1.9E-2</c:v>
                </c:pt>
              </c:numCache>
            </c:numRef>
          </c:val>
        </c:ser>
        <c:ser>
          <c:idx val="8"/>
          <c:order val="8"/>
          <c:tx>
            <c:strRef>
              <c:f>Sheet1!$J$1</c:f>
              <c:strCache>
                <c:ptCount val="1"/>
                <c:pt idx="0">
                  <c:v>Other Customer Collaboration Tools</c:v>
                </c:pt>
              </c:strCache>
            </c:strRef>
          </c:tx>
          <c:invertIfNegative val="0"/>
          <c:cat>
            <c:strRef>
              <c:f>Sheet1!$A$2</c:f>
              <c:strCache>
                <c:ptCount val="1"/>
                <c:pt idx="0">
                  <c:v>Media Elements</c:v>
                </c:pt>
              </c:strCache>
            </c:strRef>
          </c:cat>
          <c:val>
            <c:numRef>
              <c:f>Sheet1!$J$2</c:f>
              <c:numCache>
                <c:formatCode>0.0%</c:formatCode>
                <c:ptCount val="1"/>
                <c:pt idx="0">
                  <c:v>7.4999999999999997E-2</c:v>
                </c:pt>
              </c:numCache>
            </c:numRef>
          </c:val>
        </c:ser>
        <c:dLbls>
          <c:showLegendKey val="0"/>
          <c:showVal val="0"/>
          <c:showCatName val="0"/>
          <c:showSerName val="0"/>
          <c:showPercent val="0"/>
          <c:showBubbleSize val="0"/>
        </c:dLbls>
        <c:gapWidth val="150"/>
        <c:axId val="223867648"/>
        <c:axId val="223869184"/>
      </c:barChart>
      <c:catAx>
        <c:axId val="223867648"/>
        <c:scaling>
          <c:orientation val="minMax"/>
        </c:scaling>
        <c:delete val="0"/>
        <c:axPos val="b"/>
        <c:majorTickMark val="out"/>
        <c:minorTickMark val="none"/>
        <c:tickLblPos val="nextTo"/>
        <c:txPr>
          <a:bodyPr/>
          <a:lstStyle/>
          <a:p>
            <a:pPr>
              <a:defRPr>
                <a:solidFill>
                  <a:schemeClr val="bg1"/>
                </a:solidFill>
              </a:defRPr>
            </a:pPr>
            <a:endParaRPr lang="en-US"/>
          </a:p>
        </c:txPr>
        <c:crossAx val="223869184"/>
        <c:crosses val="autoZero"/>
        <c:auto val="1"/>
        <c:lblAlgn val="ctr"/>
        <c:lblOffset val="100"/>
        <c:noMultiLvlLbl val="0"/>
      </c:catAx>
      <c:valAx>
        <c:axId val="223869184"/>
        <c:scaling>
          <c:orientation val="minMax"/>
        </c:scaling>
        <c:delete val="0"/>
        <c:axPos val="l"/>
        <c:majorGridlines/>
        <c:numFmt formatCode="0.0%" sourceLinked="1"/>
        <c:majorTickMark val="out"/>
        <c:minorTickMark val="none"/>
        <c:tickLblPos val="nextTo"/>
        <c:spPr>
          <a:noFill/>
        </c:spPr>
        <c:txPr>
          <a:bodyPr/>
          <a:lstStyle/>
          <a:p>
            <a:pPr>
              <a:defRPr>
                <a:solidFill>
                  <a:schemeClr val="bg1"/>
                </a:solidFill>
              </a:defRPr>
            </a:pPr>
            <a:endParaRPr lang="en-US"/>
          </a:p>
        </c:txPr>
        <c:crossAx val="223867648"/>
        <c:crosses val="autoZero"/>
        <c:crossBetween val="between"/>
      </c:valAx>
    </c:plotArea>
    <c:legend>
      <c:legendPos val="r"/>
      <c:legendEntry>
        <c:idx val="6"/>
        <c:txPr>
          <a:bodyPr/>
          <a:lstStyle/>
          <a:p>
            <a:pPr>
              <a:defRPr sz="1200">
                <a:solidFill>
                  <a:schemeClr val="bg1"/>
                </a:solidFill>
              </a:defRPr>
            </a:pPr>
            <a:endParaRPr lang="en-US"/>
          </a:p>
        </c:txPr>
      </c:legendEntry>
      <c:layout>
        <c:manualLayout>
          <c:xMode val="edge"/>
          <c:yMode val="edge"/>
          <c:x val="0.68450191989890152"/>
          <c:y val="1.6426812033111249E-2"/>
          <c:w val="0.30623882084183923"/>
          <c:h val="0.98357315214630425"/>
        </c:manualLayout>
      </c:layout>
      <c:overlay val="0"/>
      <c:txPr>
        <a:bodyPr/>
        <a:lstStyle/>
        <a:p>
          <a:pPr>
            <a:defRPr sz="1200">
              <a:solidFill>
                <a:schemeClr val="bg1"/>
              </a:solidFill>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596203C1-616A-4651-A577-7BA09B384D13}" type="datetimeFigureOut">
              <a:rPr lang="en-US" smtClean="0"/>
              <a:pPr/>
              <a:t>10/1/2010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07B8B279-4079-43B3-8013-D8D81AB870A7}" type="slidenum">
              <a:rPr lang="en-US" smtClean="0"/>
              <a:pPr/>
              <a:t>‹#›</a:t>
            </a:fld>
            <a:endParaRPr lang="en-US"/>
          </a:p>
        </p:txBody>
      </p:sp>
    </p:spTree>
    <p:extLst>
      <p:ext uri="{BB962C8B-B14F-4D97-AF65-F5344CB8AC3E}">
        <p14:creationId xmlns:p14="http://schemas.microsoft.com/office/powerpoint/2010/main" val="4262883996"/>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B8B279-4079-43B3-8013-D8D81AB870A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B8B279-4079-43B3-8013-D8D81AB870A7}"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B8B279-4079-43B3-8013-D8D81AB870A7}"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B8B279-4079-43B3-8013-D8D81AB870A7}"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B8B279-4079-43B3-8013-D8D81AB870A7}"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ounded Rectangle 13"/>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2">
                  <a:shade val="48000"/>
                  <a:satMod val="150000"/>
                </a:schemeClr>
              </a:gs>
              <a:gs pos="55000">
                <a:schemeClr val="bg2">
                  <a:shade val="20000"/>
                  <a:satMod val="100000"/>
                </a:schemeClr>
              </a:gs>
              <a:gs pos="100000">
                <a:schemeClr val="bg2">
                  <a:shade val="5000"/>
                  <a:satMod val="100000"/>
                </a:schemeClr>
              </a:gs>
            </a:gsLst>
            <a:path path="circle">
              <a:fillToRect l="100000" t="400000" r="100000" b="100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5" name="Title 4"/>
          <p:cNvSpPr>
            <a:spLocks noGrp="1"/>
          </p:cNvSpPr>
          <p:nvPr>
            <p:ph type="ctrTitle"/>
          </p:nvPr>
        </p:nvSpPr>
        <p:spPr>
          <a:xfrm>
            <a:off x="722376" y="1855376"/>
            <a:ext cx="7772400" cy="1828800"/>
          </a:xfrm>
        </p:spPr>
        <p:txBody>
          <a:bodyPr lIns="45720" rIns="45720" bIns="45720"/>
          <a:lstStyle>
            <a:lvl1pPr algn="r">
              <a:defRPr sz="4500" b="1">
                <a:solidFill>
                  <a:schemeClr val="accent1">
                    <a:tint val="88000"/>
                    <a:satMod val="150000"/>
                  </a:schemeClr>
                </a:solidFill>
                <a:effectLst>
                  <a:outerShdw blurRad="15000" dist="13000" dir="5400000" algn="tl" rotWithShape="0">
                    <a:srgbClr val="000000">
                      <a:alpha val="40000"/>
                    </a:srgbClr>
                  </a:outerShdw>
                </a:effectLst>
              </a:defRPr>
            </a:lvl1pPr>
          </a:lstStyle>
          <a:p>
            <a:r>
              <a:rPr lang="en-US" smtClean="0"/>
              <a:t>Click to edit Master title style</a:t>
            </a:r>
            <a:endParaRPr lang="en-US" dirty="0"/>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9" name="Date Placeholder 18"/>
          <p:cNvSpPr>
            <a:spLocks noGrp="1"/>
          </p:cNvSpPr>
          <p:nvPr>
            <p:ph type="dt" sz="half" idx="10"/>
          </p:nvPr>
        </p:nvSpPr>
        <p:spPr/>
        <p:txBody>
          <a:bodyPr/>
          <a:lstStyle/>
          <a:p>
            <a:fld id="{633EFA78-DE0E-433D-8CFA-D9FBF0D95DCD}" type="datetime1">
              <a:rPr lang="en-US" smtClean="0"/>
              <a:pPr/>
              <a:t>10/1/2010</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E7F13AF2-DCC4-4842-96BC-1B9869901C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92624"/>
            <a:ext cx="8183880" cy="105156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02920" y="530352"/>
            <a:ext cx="8183880"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27F9C6-20A9-45D8-B666-D95AD1AA535F}" type="datetime1">
              <a:rPr lang="en-US" smtClean="0"/>
              <a:pPr/>
              <a:t>10/1/2010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3" name="Rounded Rectangle 12"/>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2">
                  <a:shade val="48000"/>
                  <a:satMod val="150000"/>
                </a:schemeClr>
              </a:gs>
              <a:gs pos="55000">
                <a:schemeClr val="bg2">
                  <a:shade val="20000"/>
                  <a:satMod val="100000"/>
                </a:schemeClr>
              </a:gs>
              <a:gs pos="100000">
                <a:schemeClr val="bg2">
                  <a:shade val="5000"/>
                  <a:satMod val="100000"/>
                </a:schemeClr>
              </a:gs>
            </a:gsLst>
            <a:path path="circle">
              <a:fillToRect l="100000" t="350000" r="100000" b="100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468344" y="5610416"/>
            <a:ext cx="8183880" cy="420624"/>
          </a:xfrm>
        </p:spPr>
        <p:txBody>
          <a:bodyPr lIns="118872" tIns="0" anchor="t"/>
          <a:lstStyle>
            <a:lvl1pPr marR="36576" algn="l">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9EB45F-50E8-4AF1-920B-265FC35EA31A}" type="datetime1">
              <a:rPr lang="en-US" smtClean="0"/>
              <a:pPr/>
              <a:t>10/1/2010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69D76A-2E51-4D2B-9AFF-70F7EB3C2C68}" type="datetime1">
              <a:rPr lang="en-US" smtClean="0"/>
              <a:pPr/>
              <a:t>10/1/2010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90624"/>
            <a:ext cx="8183880" cy="1051560"/>
          </a:xfrm>
        </p:spPr>
        <p:txBody>
          <a:bodyPr anchor="b"/>
          <a:lstStyle>
            <a:lvl1pPr>
              <a:defRPr b="1"/>
            </a:lvl1pPr>
          </a:lstStyle>
          <a:p>
            <a:r>
              <a:rPr lang="en-US" smtClean="0"/>
              <a:t>Click to edit Master title style</a:t>
            </a:r>
            <a:endParaRPr lang="en-US" dirty="0"/>
          </a:p>
        </p:txBody>
      </p:sp>
      <p:sp>
        <p:nvSpPr>
          <p:cNvPr id="3" name="Text Placeholder 2"/>
          <p:cNvSpPr>
            <a:spLocks noGrp="1"/>
          </p:cNvSpPr>
          <p:nvPr>
            <p:ph type="body" idx="1"/>
          </p:nvPr>
        </p:nvSpPr>
        <p:spPr>
          <a:xfrm>
            <a:off x="607224" y="579438"/>
            <a:ext cx="3931920" cy="639762"/>
          </a:xfrm>
        </p:spPr>
        <p:txBody>
          <a:bodyPr lIns="146304" anchor="ctr"/>
          <a:lstStyle>
            <a:lvl1pPr algn="l">
              <a:buNone/>
              <a:defRPr sz="2400" b="0">
                <a:solidFill>
                  <a:srgbClr val="FFFFFF"/>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652169" y="579438"/>
            <a:ext cx="3931920" cy="639762"/>
          </a:xfrm>
        </p:spPr>
        <p:txBody>
          <a:bodyPr lIns="137160" anchor="ctr"/>
          <a:lstStyle>
            <a:lvl1pPr algn="l">
              <a:buNone/>
              <a:defRPr sz="2400" b="0">
                <a:solidFill>
                  <a:srgbClr val="FFFFFF"/>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3"/>
          </p:nvPr>
        </p:nvSpPr>
        <p:spPr>
          <a:xfrm>
            <a:off x="607224" y="1371600"/>
            <a:ext cx="3931920" cy="3566160"/>
          </a:xfrm>
        </p:spPr>
        <p:txBody>
          <a:bodyPr anchor="t"/>
          <a:lstStyle>
            <a:lvl1pPr algn="l">
              <a:defRPr sz="2400"/>
            </a:lvl1pPr>
            <a:lvl2pPr algn="l">
              <a:defRPr sz="2000"/>
            </a:lvl2pPr>
            <a:lvl3pPr algn="l">
              <a:defRPr sz="1800"/>
            </a:lvl3pPr>
            <a:lvl4pPr algn="l">
              <a:defRPr sz="1600"/>
            </a:lvl4pPr>
            <a:lvl5pPr algn="l">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52169" y="1371600"/>
            <a:ext cx="3931920" cy="3566160"/>
          </a:xfrm>
        </p:spPr>
        <p:txBody>
          <a:bodyPr anchor="t"/>
          <a:lstStyle>
            <a:lvl1pPr algn="l">
              <a:defRPr sz="2400"/>
            </a:lvl1pPr>
            <a:lvl2pPr algn="l">
              <a:defRPr sz="2000"/>
            </a:lvl2pPr>
            <a:lvl3pPr algn="l">
              <a:defRPr sz="1800"/>
            </a:lvl3pPr>
            <a:lvl4pPr algn="l">
              <a:defRPr sz="1600"/>
            </a:lvl4pPr>
            <a:lvl5pPr algn="l">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B85F57-6490-4460-90DC-FC5EE5C36A66}" type="datetime1">
              <a:rPr lang="en-US" smtClean="0"/>
              <a:pPr/>
              <a:t>10/1/2010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FB2161-9FCA-498A-A51E-7B90071250E8}" type="datetime1">
              <a:rPr lang="en-US" smtClean="0"/>
              <a:pPr/>
              <a:t>10/1/2010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ounded Rectangle 9"/>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ounded Rectangle 10"/>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Date Placeholder 1"/>
          <p:cNvSpPr>
            <a:spLocks noGrp="1"/>
          </p:cNvSpPr>
          <p:nvPr>
            <p:ph type="dt" sz="half" idx="10"/>
          </p:nvPr>
        </p:nvSpPr>
        <p:spPr/>
        <p:txBody>
          <a:bodyPr/>
          <a:lstStyle/>
          <a:p>
            <a:fld id="{9F5395AF-258B-4502-92DF-E211AA281B41}" type="datetime1">
              <a:rPr lang="en-US" smtClean="0"/>
              <a:pPr/>
              <a:t>10/1/2010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538847" y="1447800"/>
            <a:ext cx="2971800" cy="4389120"/>
          </a:xfrm>
        </p:spPr>
        <p:txBody>
          <a:bodyPr lIns="91440"/>
          <a:lstStyle>
            <a:lvl1pPr marL="18288" marR="18288" indent="0">
              <a:spcBef>
                <a:spcPts val="0"/>
              </a:spcBef>
              <a:buNone/>
              <a:defRPr sz="1400">
                <a:solidFill>
                  <a:srgbClr val="FFFFFF"/>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400" y="1447800"/>
            <a:ext cx="4937760" cy="4389120"/>
          </a:xfrm>
        </p:spPr>
        <p:txBody>
          <a:bodyPr/>
          <a:lstStyle>
            <a:lvl1pPr>
              <a:defRPr sz="2800">
                <a:solidFill>
                  <a:srgbClr val="FFFFFF"/>
                </a:solidFill>
              </a:defRPr>
            </a:lvl1pPr>
            <a:lvl2pPr>
              <a:defRPr sz="2600">
                <a:solidFill>
                  <a:srgbClr val="FFFFFF"/>
                </a:solidFill>
              </a:defRPr>
            </a:lvl2pPr>
            <a:lvl3pPr>
              <a:defRPr sz="2400">
                <a:solidFill>
                  <a:srgbClr val="FFFFFF"/>
                </a:solidFill>
              </a:defRPr>
            </a:lvl3pPr>
            <a:lvl4pPr>
              <a:defRPr sz="2000">
                <a:solidFill>
                  <a:srgbClr val="FFFFFF"/>
                </a:solidFill>
              </a:defRPr>
            </a:lvl4pPr>
            <a:lvl5pPr>
              <a:defRPr sz="2000">
                <a:solidFill>
                  <a:srgbClr val="FFFFFF"/>
                </a:solidFill>
              </a:defRPr>
            </a:lvl5pPr>
            <a:lvl6pPr>
              <a:buNone/>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378FFA21-88D5-4090-AE34-A717F3009131}" type="datetime1">
              <a:rPr lang="en-US" smtClean="0"/>
              <a:pPr/>
              <a:t>10/1/2010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ounded Rectangle 13"/>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ounded Rectangle 10"/>
          <p:cNvSpPr/>
          <p:nvPr/>
        </p:nvSpPr>
        <p:spPr>
          <a:xfrm>
            <a:off x="6400800" y="434162"/>
            <a:ext cx="2324605" cy="4341329"/>
          </a:xfrm>
          <a:prstGeom prst="roundRect">
            <a:avLst>
              <a:gd name="adj" fmla="val 2127"/>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462712" y="533400"/>
            <a:ext cx="2240280" cy="4211480"/>
          </a:xfrm>
        </p:spPr>
        <p:txBody>
          <a:bodyPr lIns="91440"/>
          <a:lstStyle>
            <a:lvl1pPr marL="45720" indent="0" algn="l">
              <a:spcBef>
                <a:spcPts val="0"/>
              </a:spcBef>
              <a:buNone/>
              <a:defRPr sz="1400"/>
            </a:lvl1pPr>
            <a:lvl2pPr>
              <a:defRPr sz="1200"/>
            </a:lvl2pPr>
            <a:lvl3pPr>
              <a:defRPr sz="1000"/>
            </a:lvl3pPr>
            <a:lvl4pPr>
              <a:defRPr sz="900"/>
            </a:lvl4pPr>
            <a:lvl5pPr>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5A654AA-2757-4A51-86CD-6D20456BDD0A}" type="datetime1">
              <a:rPr lang="en-US" smtClean="0"/>
              <a:pPr/>
              <a:t>10/1/2010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9E71F-78A0-4868-970E-5692D76DECFE}" type="slidenum">
              <a:rPr lang="en-US" smtClean="0"/>
              <a:pPr/>
              <a:t>‹#›</a:t>
            </a:fld>
            <a:endParaRPr lang="en-US"/>
          </a:p>
        </p:txBody>
      </p:sp>
      <p:sp>
        <p:nvSpPr>
          <p:cNvPr id="3" name="Picture Placeholder 2"/>
          <p:cNvSpPr>
            <a:spLocks noGrp="1"/>
          </p:cNvSpPr>
          <p:nvPr>
            <p:ph type="pic" idx="1"/>
          </p:nvPr>
        </p:nvSpPr>
        <p:spPr>
          <a:xfrm>
            <a:off x="421480" y="435768"/>
            <a:ext cx="5989320" cy="4343400"/>
          </a:xfrm>
          <a:prstGeom prst="rect">
            <a:avLst/>
          </a:prstGeom>
          <a:solidFill>
            <a:schemeClr val="bg2">
              <a:shade val="10000"/>
            </a:schemeClr>
          </a:solidFill>
        </p:spPr>
        <p:txBody>
          <a:bodyPr/>
          <a:lstStyle>
            <a:lvl1pPr>
              <a:buNone/>
              <a:defRPr sz="3200"/>
            </a:lvl1pPr>
          </a:lstStyle>
          <a:p>
            <a:r>
              <a:rPr lang="en-US" smtClean="0"/>
              <a:t>Click icon to add picture</a:t>
            </a:r>
            <a:endParaRPr lang="en-US" dirty="0"/>
          </a:p>
        </p:txBody>
      </p:sp>
      <p:sp>
        <p:nvSpPr>
          <p:cNvPr id="9" name="Rectangle 8"/>
          <p:cNvSpPr/>
          <p:nvPr/>
        </p:nvSpPr>
        <p:spPr>
          <a:xfrm>
            <a:off x="6411357" y="386861"/>
            <a:ext cx="36576" cy="4443984"/>
          </a:xfrm>
          <a:prstGeom prst="rect">
            <a:avLst/>
          </a:prstGeom>
          <a:solidFill>
            <a:srgbClr val="FFFFFF"/>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27432" algn="l"/>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ounded Rectangle 9"/>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2">
                  <a:shade val="48000"/>
                  <a:satMod val="150000"/>
                </a:schemeClr>
              </a:gs>
              <a:gs pos="55000">
                <a:schemeClr val="bg2">
                  <a:shade val="20000"/>
                  <a:satMod val="100000"/>
                </a:schemeClr>
              </a:gs>
              <a:gs pos="100000">
                <a:schemeClr val="bg2">
                  <a:shade val="5000"/>
                  <a:satMod val="100000"/>
                </a:schemeClr>
              </a:gs>
            </a:gsLst>
            <a:path path="circle">
              <a:fillToRect l="100000" t="350000" r="100000" b="100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3" name="Title Placeholder 12"/>
          <p:cNvSpPr>
            <a:spLocks noGrp="1"/>
          </p:cNvSpPr>
          <p:nvPr>
            <p:ph type="title"/>
          </p:nvPr>
        </p:nvSpPr>
        <p:spPr>
          <a:xfrm>
            <a:off x="502920" y="4992624"/>
            <a:ext cx="8183880" cy="1051560"/>
          </a:xfrm>
          <a:prstGeom prst="rect">
            <a:avLst/>
          </a:prstGeom>
        </p:spPr>
        <p:txBody>
          <a:bodyPr vert="horz" anchor="b">
            <a:normAutofit/>
          </a:bodyPr>
          <a:lstStyle/>
          <a:p>
            <a:r>
              <a:rPr lang="en-US" smtClean="0"/>
              <a:t>Click to edit Master title style</a:t>
            </a:r>
            <a:endParaRPr lang="en-US" dirty="0"/>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a:defRPr sz="1000">
                <a:solidFill>
                  <a:schemeClr val="bg2">
                    <a:shade val="50000"/>
                  </a:schemeClr>
                </a:solidFill>
              </a:defRPr>
            </a:lvl1pPr>
          </a:lstStyle>
          <a:p>
            <a:pPr algn="r"/>
            <a:fld id="{1BC102A9-C1B1-4354-89E4-F43472216A4F}" type="datetime1">
              <a:rPr lang="en-US" smtClean="0"/>
              <a:pPr algn="r"/>
              <a:t>10/1/2010</a:t>
            </a:fld>
            <a:endParaRPr lang="en-US" sz="1000" dirty="0">
              <a:solidFill>
                <a:schemeClr val="bg2">
                  <a:shade val="50000"/>
                </a:schemeClr>
              </a:solidFill>
            </a:endParaRPr>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a:defRPr sz="1000">
                <a:solidFill>
                  <a:schemeClr val="bg2">
                    <a:shade val="50000"/>
                  </a:schemeClr>
                </a:solidFill>
              </a:defRPr>
            </a:lvl1pPr>
          </a:lstStyle>
          <a:p>
            <a:pPr algn="l"/>
            <a:endParaRPr lang="en-US" sz="1000" dirty="0">
              <a:solidFill>
                <a:schemeClr val="bg2">
                  <a:shade val="50000"/>
                </a:schemeClr>
              </a:solidFill>
            </a:endParaRPr>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a:defRPr sz="1000">
                <a:solidFill>
                  <a:schemeClr val="bg2">
                    <a:shade val="50000"/>
                  </a:schemeClr>
                </a:solidFill>
              </a:defRPr>
            </a:lvl1pPr>
          </a:lstStyle>
          <a:p>
            <a:fld id="{E7F13AF2-DCC4-4842-96BC-1B9869901C37}" type="slidenum">
              <a:rPr lang="en-US" sz="1000" smtClean="0">
                <a:solidFill>
                  <a:schemeClr val="bg2">
                    <a:shade val="50000"/>
                  </a:schemeClr>
                </a:solidFill>
              </a:rPr>
              <a:pPr/>
              <a:t>‹#›</a:t>
            </a:fld>
            <a:endParaRPr lang="en-US" sz="1000">
              <a:solidFill>
                <a:schemeClr val="bg2">
                  <a:shade val="5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3600" b="1" kern="1200">
          <a:solidFill>
            <a:schemeClr val="accent1">
              <a:tint val="88000"/>
              <a:satMod val="150000"/>
            </a:schemeClr>
          </a:solidFill>
          <a:effectLst>
            <a:outerShdw blurRad="12700" dist="12700" dir="5400000" algn="tl" rotWithShape="0">
              <a:srgbClr val="000000">
                <a:alpha val="40000"/>
              </a:srgbClr>
            </a:outerShdw>
          </a:effectLst>
          <a:latin typeface="+mj-lt"/>
          <a:ea typeface="+mj-ea"/>
          <a:cs typeface="+mj-cs"/>
        </a:defRPr>
      </a:lvl1pPr>
    </p:titleStyle>
    <p:bodyStyle>
      <a:lvl1pPr marL="265176" indent="-265176" algn="l" rtl="0" eaLnBrk="1" latinLnBrk="0" hangingPunct="1">
        <a:spcBef>
          <a:spcPts val="250"/>
        </a:spcBef>
        <a:buClr>
          <a:schemeClr val="accent1"/>
        </a:buClr>
        <a:buSzPct val="80000"/>
        <a:buFont typeface="Wingdings 2"/>
        <a:buChar char=""/>
        <a:defRPr sz="2800" kern="1200">
          <a:solidFill>
            <a:srgbClr val="FFFFFF"/>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sz="2400" kern="1200">
          <a:solidFill>
            <a:srgbClr val="FFFFFF"/>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sz="2200" kern="1200">
          <a:solidFill>
            <a:srgbClr val="FFFFFF"/>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sz="1900" kern="1200">
          <a:solidFill>
            <a:srgbClr val="FFFFFF"/>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sz="1800" kern="1200">
          <a:solidFill>
            <a:srgbClr val="FFFFFF"/>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sz="1700" kern="1200" baseline="0">
          <a:solidFill>
            <a:srgbClr val="FFFFFF"/>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sz="1500" kern="1200" baseline="0">
          <a:solidFill>
            <a:srgbClr val="FFFFFF"/>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962400" y="1855376"/>
            <a:ext cx="4532376" cy="1828800"/>
          </a:xfrm>
        </p:spPr>
        <p:txBody>
          <a:bodyPr/>
          <a:lstStyle/>
          <a:p>
            <a:r>
              <a:rPr lang="en-US" dirty="0" smtClean="0"/>
              <a:t>Fusion </a:t>
            </a:r>
            <a:r>
              <a:rPr lang="en-US" dirty="0" err="1" smtClean="0"/>
              <a:t>Tomo</a:t>
            </a:r>
            <a:r>
              <a:rPr lang="en-US" dirty="0" smtClean="0"/>
              <a:t/>
            </a:r>
            <a:br>
              <a:rPr lang="en-US" dirty="0" smtClean="0"/>
            </a:br>
            <a:r>
              <a:rPr lang="en-US" dirty="0" smtClean="0"/>
              <a:t>Staff Training</a:t>
            </a:r>
            <a:endParaRPr lang="en-US" dirty="0"/>
          </a:p>
        </p:txBody>
      </p:sp>
      <p:sp>
        <p:nvSpPr>
          <p:cNvPr id="3" name="Rectangle 2"/>
          <p:cNvSpPr>
            <a:spLocks noGrp="1"/>
          </p:cNvSpPr>
          <p:nvPr>
            <p:ph type="subTitle" idx="1"/>
          </p:nvPr>
        </p:nvSpPr>
        <p:spPr/>
        <p:txBody>
          <a:bodyPr/>
          <a:lstStyle/>
          <a:p>
            <a:r>
              <a:rPr lang="en-US" dirty="0" smtClean="0"/>
              <a:t>Marketing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503238" y="4992688"/>
            <a:ext cx="8183562" cy="1050925"/>
          </a:xfrm>
        </p:spPr>
        <p:txBody>
          <a:bodyPr/>
          <a:lstStyle/>
          <a:p>
            <a:r>
              <a:rPr lang="en-US" dirty="0" smtClean="0"/>
              <a:t>Overview of Marketing</a:t>
            </a:r>
            <a:endParaRPr lang="en-US" dirty="0"/>
          </a:p>
        </p:txBody>
      </p:sp>
      <p:sp>
        <p:nvSpPr>
          <p:cNvPr id="3" name="Rectangle 2"/>
          <p:cNvSpPr>
            <a:spLocks noGrp="1"/>
          </p:cNvSpPr>
          <p:nvPr>
            <p:ph idx="1"/>
          </p:nvPr>
        </p:nvSpPr>
        <p:spPr>
          <a:xfrm>
            <a:off x="503238" y="530225"/>
            <a:ext cx="8183562" cy="4187825"/>
          </a:xfrm>
        </p:spPr>
        <p:txBody>
          <a:bodyPr>
            <a:noAutofit/>
          </a:bodyPr>
          <a:lstStyle/>
          <a:p>
            <a:r>
              <a:rPr lang="en-US" sz="1900" b="1" dirty="0" smtClean="0"/>
              <a:t>Marketing</a:t>
            </a:r>
            <a:r>
              <a:rPr lang="en-US" sz="1900" dirty="0" smtClean="0"/>
              <a:t> is the process by which companies create customer interest in goods or services. It generates the strategy that underlies sales techniques, business communication, and business developments. </a:t>
            </a:r>
            <a:endParaRPr lang="en-US" sz="1900" dirty="0" smtClean="0"/>
          </a:p>
          <a:p>
            <a:pPr marL="0" indent="0">
              <a:buNone/>
            </a:pPr>
            <a:endParaRPr lang="en-US" sz="1900" dirty="0" smtClean="0"/>
          </a:p>
          <a:p>
            <a:r>
              <a:rPr lang="en-US" sz="1900" dirty="0" smtClean="0"/>
              <a:t>Marketing is used to identify the customer, to satisfy the customer, and to keep the customer. With the customer as the focus of its activities, it can be concluded that </a:t>
            </a:r>
            <a:r>
              <a:rPr lang="en-US" sz="1900" b="1" i="1" dirty="0" smtClean="0"/>
              <a:t>marketing management</a:t>
            </a:r>
            <a:r>
              <a:rPr lang="en-US" sz="1900" dirty="0" smtClean="0"/>
              <a:t> is one of the major components of business management</a:t>
            </a:r>
            <a:r>
              <a:rPr lang="en-US" sz="1900" dirty="0" smtClean="0"/>
              <a:t>..</a:t>
            </a:r>
            <a:endParaRPr lang="en-US" sz="1900" baseline="30000" dirty="0" smtClean="0"/>
          </a:p>
          <a:p>
            <a:endParaRPr lang="en-US" sz="1900" dirty="0" smtClean="0"/>
          </a:p>
          <a:p>
            <a:r>
              <a:rPr lang="en-US" sz="1900" dirty="0" smtClean="0"/>
              <a:t>The Marketing term is a concept and it proposes </a:t>
            </a:r>
            <a:r>
              <a:rPr lang="en-US" sz="1900" dirty="0" smtClean="0"/>
              <a:t>that in order to satisfy its organizational objectives, an organization should anticipate the needs and wants of consumers and satisfy these more effectively than competitors.</a:t>
            </a:r>
            <a:endParaRPr lang="en-US" sz="19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503238" y="4992688"/>
            <a:ext cx="8183562" cy="1050925"/>
          </a:xfrm>
        </p:spPr>
        <p:txBody>
          <a:bodyPr>
            <a:normAutofit/>
          </a:bodyPr>
          <a:lstStyle/>
          <a:p>
            <a:r>
              <a:rPr lang="en-US" sz="2600" dirty="0" smtClean="0"/>
              <a:t>New Media Elements for Direct Marketing</a:t>
            </a:r>
            <a:endParaRPr lang="en-US" sz="2600" dirty="0"/>
          </a:p>
        </p:txBody>
      </p:sp>
      <p:graphicFrame>
        <p:nvGraphicFramePr>
          <p:cNvPr id="4" name="Chart 3"/>
          <p:cNvGraphicFramePr/>
          <p:nvPr>
            <p:extLst>
              <p:ext uri="{D42A27DB-BD31-4B8C-83A1-F6EECF244321}">
                <p14:modId xmlns:p14="http://schemas.microsoft.com/office/powerpoint/2010/main" val="454902835"/>
              </p:ext>
            </p:extLst>
          </p:nvPr>
        </p:nvGraphicFramePr>
        <p:xfrm>
          <a:off x="457200" y="533400"/>
          <a:ext cx="8229600" cy="4724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92688"/>
            <a:ext cx="8183562" cy="1050925"/>
          </a:xfrm>
        </p:spPr>
        <p:txBody>
          <a:bodyPr>
            <a:normAutofit fontScale="90000"/>
          </a:bodyPr>
          <a:lstStyle/>
          <a:p>
            <a:r>
              <a:rPr lang="en-US" dirty="0" smtClean="0"/>
              <a:t>Why is marketing towards these?</a:t>
            </a:r>
            <a:endParaRPr lang="en-US" dirty="0"/>
          </a:p>
        </p:txBody>
      </p:sp>
      <p:sp>
        <p:nvSpPr>
          <p:cNvPr id="3" name="Content Placeholder 2"/>
          <p:cNvSpPr>
            <a:spLocks noGrp="1"/>
          </p:cNvSpPr>
          <p:nvPr>
            <p:ph idx="1"/>
          </p:nvPr>
        </p:nvSpPr>
        <p:spPr>
          <a:xfrm>
            <a:off x="503238" y="457200"/>
            <a:ext cx="8183562" cy="4187825"/>
          </a:xfrm>
        </p:spPr>
        <p:txBody>
          <a:bodyPr numCol="1">
            <a:noAutofit/>
          </a:bodyPr>
          <a:lstStyle/>
          <a:p>
            <a:r>
              <a:rPr lang="en-US" sz="1245" b="1" dirty="0" smtClean="0"/>
              <a:t>Blogs</a:t>
            </a:r>
          </a:p>
          <a:p>
            <a:pPr lvl="1"/>
            <a:r>
              <a:rPr lang="en-US" sz="1200" dirty="0" smtClean="0"/>
              <a:t>Why is blogging so big? Because it is a way to share potentially an online journal with others.</a:t>
            </a:r>
          </a:p>
          <a:p>
            <a:r>
              <a:rPr lang="en-US" sz="1245" b="1" dirty="0" smtClean="0"/>
              <a:t>Social Networks</a:t>
            </a:r>
          </a:p>
          <a:p>
            <a:pPr lvl="1"/>
            <a:r>
              <a:rPr lang="en-US" sz="1200" dirty="0" smtClean="0"/>
              <a:t>Facebook a social network that has boomed over the last few years.</a:t>
            </a:r>
          </a:p>
          <a:p>
            <a:r>
              <a:rPr lang="en-US" sz="1245" b="1" dirty="0" smtClean="0"/>
              <a:t>Online Video</a:t>
            </a:r>
          </a:p>
          <a:p>
            <a:pPr lvl="1"/>
            <a:r>
              <a:rPr lang="en-US" sz="1200" dirty="0" err="1" smtClean="0"/>
              <a:t>Youtube</a:t>
            </a:r>
            <a:r>
              <a:rPr lang="en-US" sz="1200" dirty="0" smtClean="0"/>
              <a:t> is where people go to get their video content and funny little clips.</a:t>
            </a:r>
            <a:endParaRPr lang="en-US" sz="1200" dirty="0"/>
          </a:p>
          <a:p>
            <a:pPr lvl="1"/>
            <a:r>
              <a:rPr lang="en-US" sz="1200" dirty="0" err="1" smtClean="0"/>
              <a:t>Hulu</a:t>
            </a:r>
            <a:r>
              <a:rPr lang="en-US" sz="1200" dirty="0" smtClean="0"/>
              <a:t> where commercials are limited and you are able to catch up on shows.</a:t>
            </a:r>
          </a:p>
          <a:p>
            <a:r>
              <a:rPr lang="en-US" sz="1245" b="1" dirty="0" smtClean="0"/>
              <a:t>User Generated Content</a:t>
            </a:r>
          </a:p>
          <a:p>
            <a:pPr lvl="1"/>
            <a:r>
              <a:rPr lang="en-US" sz="1245" dirty="0" smtClean="0"/>
              <a:t>Content that people are generating to share with others on the Internet</a:t>
            </a:r>
          </a:p>
          <a:p>
            <a:r>
              <a:rPr lang="en-US" sz="1245" b="1" dirty="0" smtClean="0"/>
              <a:t>Virtual Worlds</a:t>
            </a:r>
          </a:p>
          <a:p>
            <a:pPr lvl="1"/>
            <a:r>
              <a:rPr lang="en-US" sz="1200" dirty="0" smtClean="0"/>
              <a:t>World of </a:t>
            </a:r>
            <a:r>
              <a:rPr lang="en-US" sz="1200" dirty="0" err="1" smtClean="0"/>
              <a:t>Warcraft</a:t>
            </a:r>
            <a:r>
              <a:rPr lang="en-US" sz="1200" dirty="0" smtClean="0"/>
              <a:t> an online gaming community that millions play.</a:t>
            </a:r>
          </a:p>
          <a:p>
            <a:pPr lvl="1"/>
            <a:endParaRPr lang="en-US" sz="1245" b="1" dirty="0" smtClean="0"/>
          </a:p>
          <a:p>
            <a:r>
              <a:rPr lang="en-US" sz="1245" b="1" dirty="0" smtClean="0"/>
              <a:t>Podcasts</a:t>
            </a:r>
          </a:p>
          <a:p>
            <a:pPr lvl="1"/>
            <a:r>
              <a:rPr lang="en-US" sz="1200" dirty="0" smtClean="0"/>
              <a:t>iTunes has podcasts that even we can release and share information through an audio file.</a:t>
            </a:r>
          </a:p>
          <a:p>
            <a:r>
              <a:rPr lang="en-US" sz="1245" b="1" dirty="0" smtClean="0"/>
              <a:t>RSS Feeds</a:t>
            </a:r>
          </a:p>
          <a:p>
            <a:pPr lvl="1"/>
            <a:r>
              <a:rPr lang="en-US" sz="1200" dirty="0" smtClean="0"/>
              <a:t>Being able to share the content on the site though a text, email and other methods so people are always up to date on their favorite things.</a:t>
            </a:r>
          </a:p>
          <a:p>
            <a:r>
              <a:rPr lang="en-US" sz="1245" b="1" dirty="0" smtClean="0"/>
              <a:t>Wikis</a:t>
            </a:r>
          </a:p>
          <a:p>
            <a:pPr lvl="1"/>
            <a:r>
              <a:rPr lang="en-US" sz="1200" dirty="0" smtClean="0"/>
              <a:t>Wikipedia an online source where information is updated and shared with the world and information that can be useful.</a:t>
            </a:r>
          </a:p>
          <a:p>
            <a:r>
              <a:rPr lang="en-US" sz="1245" b="1" dirty="0" smtClean="0"/>
              <a:t>Other Customer Collaboration Tools</a:t>
            </a:r>
          </a:p>
          <a:p>
            <a:pPr lvl="1"/>
            <a:r>
              <a:rPr lang="en-US" sz="1200" dirty="0" smtClean="0"/>
              <a:t>Online tools that people are constantly creating and sharing and tools that get marketing booming and tools that are useful in finding out marketing information that can be useful in target marketing.</a:t>
            </a:r>
            <a:endParaRPr lang="en-US"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503238" y="4992688"/>
            <a:ext cx="8183562" cy="1050925"/>
          </a:xfrm>
        </p:spPr>
        <p:txBody>
          <a:bodyPr/>
          <a:lstStyle/>
          <a:p>
            <a:r>
              <a:rPr lang="en-US" dirty="0" smtClean="0"/>
              <a:t>The Marketing Way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09601954"/>
              </p:ext>
            </p:extLst>
          </p:nvPr>
        </p:nvGraphicFramePr>
        <p:xfrm>
          <a:off x="503238" y="685800"/>
          <a:ext cx="8183562" cy="1463040"/>
        </p:xfrm>
        <a:graphic>
          <a:graphicData uri="http://schemas.openxmlformats.org/drawingml/2006/table">
            <a:tbl>
              <a:tblPr>
                <a:tableStyleId>{3C2FFA5D-87B4-456A-9821-1D502468CF0F}</a:tableStyleId>
              </a:tblPr>
              <a:tblGrid>
                <a:gridCol w="2727854"/>
                <a:gridCol w="2727854"/>
                <a:gridCol w="2727854"/>
              </a:tblGrid>
              <a:tr h="0">
                <a:tc>
                  <a:txBody>
                    <a:bodyPr/>
                    <a:lstStyle/>
                    <a:p>
                      <a:r>
                        <a:rPr lang="en-US" dirty="0"/>
                        <a:t>Product</a:t>
                      </a:r>
                    </a:p>
                  </a:txBody>
                  <a:tcPr anchor="ctr"/>
                </a:tc>
                <a:tc>
                  <a:txBody>
                    <a:bodyPr/>
                    <a:lstStyle/>
                    <a:p>
                      <a:r>
                        <a:rPr lang="en-US" dirty="0"/>
                        <a:t>→</a:t>
                      </a:r>
                    </a:p>
                  </a:txBody>
                  <a:tcPr anchor="ctr"/>
                </a:tc>
                <a:tc>
                  <a:txBody>
                    <a:bodyPr/>
                    <a:lstStyle/>
                    <a:p>
                      <a:r>
                        <a:rPr lang="en-US"/>
                        <a:t>Solution</a:t>
                      </a:r>
                    </a:p>
                  </a:txBody>
                  <a:tcPr anchor="ctr"/>
                </a:tc>
              </a:tr>
              <a:tr h="0">
                <a:tc>
                  <a:txBody>
                    <a:bodyPr/>
                    <a:lstStyle/>
                    <a:p>
                      <a:r>
                        <a:rPr lang="en-US"/>
                        <a:t>Price</a:t>
                      </a:r>
                    </a:p>
                  </a:txBody>
                  <a:tcPr anchor="ctr"/>
                </a:tc>
                <a:tc>
                  <a:txBody>
                    <a:bodyPr/>
                    <a:lstStyle/>
                    <a:p>
                      <a:r>
                        <a:rPr lang="en-US"/>
                        <a:t>→</a:t>
                      </a:r>
                    </a:p>
                  </a:txBody>
                  <a:tcPr anchor="ctr"/>
                </a:tc>
                <a:tc>
                  <a:txBody>
                    <a:bodyPr/>
                    <a:lstStyle/>
                    <a:p>
                      <a:r>
                        <a:rPr lang="en-US"/>
                        <a:t>Value</a:t>
                      </a:r>
                    </a:p>
                  </a:txBody>
                  <a:tcPr anchor="ctr"/>
                </a:tc>
              </a:tr>
              <a:tr h="0">
                <a:tc>
                  <a:txBody>
                    <a:bodyPr/>
                    <a:lstStyle/>
                    <a:p>
                      <a:r>
                        <a:rPr lang="en-US" dirty="0"/>
                        <a:t>Place</a:t>
                      </a:r>
                    </a:p>
                  </a:txBody>
                  <a:tcPr anchor="ctr"/>
                </a:tc>
                <a:tc>
                  <a:txBody>
                    <a:bodyPr/>
                    <a:lstStyle/>
                    <a:p>
                      <a:r>
                        <a:rPr lang="en-US"/>
                        <a:t>→</a:t>
                      </a:r>
                    </a:p>
                  </a:txBody>
                  <a:tcPr anchor="ctr"/>
                </a:tc>
                <a:tc>
                  <a:txBody>
                    <a:bodyPr/>
                    <a:lstStyle/>
                    <a:p>
                      <a:r>
                        <a:rPr lang="en-US"/>
                        <a:t>Access</a:t>
                      </a:r>
                    </a:p>
                  </a:txBody>
                  <a:tcPr anchor="ctr"/>
                </a:tc>
              </a:tr>
              <a:tr h="0">
                <a:tc>
                  <a:txBody>
                    <a:bodyPr/>
                    <a:lstStyle/>
                    <a:p>
                      <a:r>
                        <a:rPr lang="en-US" dirty="0"/>
                        <a:t>Promotion</a:t>
                      </a:r>
                    </a:p>
                  </a:txBody>
                  <a:tcPr anchor="ctr"/>
                </a:tc>
                <a:tc>
                  <a:txBody>
                    <a:bodyPr/>
                    <a:lstStyle/>
                    <a:p>
                      <a:r>
                        <a:rPr lang="en-US"/>
                        <a:t>→</a:t>
                      </a:r>
                    </a:p>
                  </a:txBody>
                  <a:tcPr anchor="ctr"/>
                </a:tc>
                <a:tc>
                  <a:txBody>
                    <a:bodyPr/>
                    <a:lstStyle/>
                    <a:p>
                      <a:r>
                        <a:rPr lang="en-US" dirty="0"/>
                        <a:t>Information</a:t>
                      </a:r>
                    </a:p>
                  </a:txBody>
                  <a:tcPr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39743142"/>
              </p:ext>
            </p:extLst>
          </p:nvPr>
        </p:nvGraphicFramePr>
        <p:xfrm>
          <a:off x="533400" y="2971800"/>
          <a:ext cx="8183562" cy="2194560"/>
        </p:xfrm>
        <a:graphic>
          <a:graphicData uri="http://schemas.openxmlformats.org/drawingml/2006/table">
            <a:tbl>
              <a:tblPr>
                <a:tableStyleId>{3C2FFA5D-87B4-456A-9821-1D502468CF0F}</a:tableStyleId>
              </a:tblPr>
              <a:tblGrid>
                <a:gridCol w="2727854"/>
                <a:gridCol w="2727854"/>
                <a:gridCol w="2727854"/>
              </a:tblGrid>
              <a:tr h="0">
                <a:tc gridSpan="3">
                  <a:txBody>
                    <a:bodyPr/>
                    <a:lstStyle/>
                    <a:p>
                      <a:r>
                        <a:rPr lang="en-US" dirty="0" smtClean="0"/>
                        <a:t>Marketing Mix C&amp;C</a:t>
                      </a:r>
                      <a:r>
                        <a:rPr lang="en-US" baseline="0" dirty="0" smtClean="0"/>
                        <a:t> (Company &amp; Customer)</a:t>
                      </a:r>
                    </a:p>
                  </a:txBody>
                  <a:tcPr anchor="ctr"/>
                </a:tc>
                <a:tc hMerge="1">
                  <a:txBody>
                    <a:bodyPr/>
                    <a:lstStyle/>
                    <a:p>
                      <a:endParaRPr lang="en-US"/>
                    </a:p>
                  </a:txBody>
                  <a:tcPr anchor="ctr"/>
                </a:tc>
                <a:tc hMerge="1">
                  <a:txBody>
                    <a:bodyPr/>
                    <a:lstStyle/>
                    <a:p>
                      <a:endParaRPr lang="en-US" dirty="0"/>
                    </a:p>
                  </a:txBody>
                  <a:tcPr anchor="ctr"/>
                </a:tc>
              </a:tr>
              <a:tr h="0">
                <a:tc>
                  <a:txBody>
                    <a:bodyPr/>
                    <a:lstStyle/>
                    <a:p>
                      <a:r>
                        <a:rPr lang="en-US" dirty="0"/>
                        <a:t>Product</a:t>
                      </a:r>
                    </a:p>
                  </a:txBody>
                  <a:tcPr anchor="ctr"/>
                </a:tc>
                <a:tc>
                  <a:txBody>
                    <a:bodyPr/>
                    <a:lstStyle/>
                    <a:p>
                      <a:r>
                        <a:rPr lang="en-US"/>
                        <a:t>→</a:t>
                      </a:r>
                    </a:p>
                  </a:txBody>
                  <a:tcPr anchor="ctr"/>
                </a:tc>
                <a:tc>
                  <a:txBody>
                    <a:bodyPr/>
                    <a:lstStyle/>
                    <a:p>
                      <a:r>
                        <a:rPr lang="en-US" dirty="0"/>
                        <a:t>Consumer desire</a:t>
                      </a:r>
                    </a:p>
                  </a:txBody>
                  <a:tcPr anchor="ctr"/>
                </a:tc>
              </a:tr>
              <a:tr h="0">
                <a:tc>
                  <a:txBody>
                    <a:bodyPr/>
                    <a:lstStyle/>
                    <a:p>
                      <a:r>
                        <a:rPr lang="en-US"/>
                        <a:t>Price</a:t>
                      </a:r>
                    </a:p>
                  </a:txBody>
                  <a:tcPr anchor="ctr"/>
                </a:tc>
                <a:tc>
                  <a:txBody>
                    <a:bodyPr/>
                    <a:lstStyle/>
                    <a:p>
                      <a:r>
                        <a:rPr lang="en-US"/>
                        <a:t>→</a:t>
                      </a:r>
                    </a:p>
                  </a:txBody>
                  <a:tcPr anchor="ctr"/>
                </a:tc>
                <a:tc>
                  <a:txBody>
                    <a:bodyPr/>
                    <a:lstStyle/>
                    <a:p>
                      <a:r>
                        <a:rPr lang="en-US"/>
                        <a:t>Cost</a:t>
                      </a:r>
                    </a:p>
                  </a:txBody>
                  <a:tcPr anchor="ctr"/>
                </a:tc>
              </a:tr>
              <a:tr h="0">
                <a:tc>
                  <a:txBody>
                    <a:bodyPr/>
                    <a:lstStyle/>
                    <a:p>
                      <a:r>
                        <a:rPr lang="en-US"/>
                        <a:t>Place</a:t>
                      </a:r>
                    </a:p>
                  </a:txBody>
                  <a:tcPr anchor="ctr"/>
                </a:tc>
                <a:tc>
                  <a:txBody>
                    <a:bodyPr/>
                    <a:lstStyle/>
                    <a:p>
                      <a:r>
                        <a:rPr lang="en-US" dirty="0"/>
                        <a:t>→</a:t>
                      </a:r>
                    </a:p>
                  </a:txBody>
                  <a:tcPr anchor="ctr"/>
                </a:tc>
                <a:tc>
                  <a:txBody>
                    <a:bodyPr/>
                    <a:lstStyle/>
                    <a:p>
                      <a:r>
                        <a:rPr lang="en-US"/>
                        <a:t>Convenience</a:t>
                      </a:r>
                    </a:p>
                  </a:txBody>
                  <a:tcPr anchor="ctr"/>
                </a:tc>
              </a:tr>
              <a:tr h="0">
                <a:tc>
                  <a:txBody>
                    <a:bodyPr/>
                    <a:lstStyle/>
                    <a:p>
                      <a:r>
                        <a:rPr lang="en-US"/>
                        <a:t>Promotion</a:t>
                      </a:r>
                    </a:p>
                  </a:txBody>
                  <a:tcPr anchor="ctr"/>
                </a:tc>
                <a:tc>
                  <a:txBody>
                    <a:bodyPr/>
                    <a:lstStyle/>
                    <a:p>
                      <a:r>
                        <a:rPr lang="en-US"/>
                        <a:t>→</a:t>
                      </a:r>
                    </a:p>
                  </a:txBody>
                  <a:tcPr anchor="ctr"/>
                </a:tc>
                <a:tc>
                  <a:txBody>
                    <a:bodyPr/>
                    <a:lstStyle/>
                    <a:p>
                      <a:r>
                        <a:rPr lang="en-US"/>
                        <a:t>Communication</a:t>
                      </a:r>
                    </a:p>
                  </a:txBody>
                  <a:tcPr anchor="ctr"/>
                </a:tc>
              </a:tr>
              <a:tr h="0">
                <a:tc>
                  <a:txBody>
                    <a:bodyPr/>
                    <a:lstStyle/>
                    <a:p>
                      <a:r>
                        <a:rPr lang="en-US"/>
                        <a:t>People</a:t>
                      </a:r>
                    </a:p>
                  </a:txBody>
                  <a:tcPr anchor="ctr"/>
                </a:tc>
                <a:tc>
                  <a:txBody>
                    <a:bodyPr/>
                    <a:lstStyle/>
                    <a:p>
                      <a:r>
                        <a:rPr lang="en-US"/>
                        <a:t>→</a:t>
                      </a:r>
                    </a:p>
                  </a:txBody>
                  <a:tcPr anchor="ctr"/>
                </a:tc>
                <a:tc>
                  <a:txBody>
                    <a:bodyPr/>
                    <a:lstStyle/>
                    <a:p>
                      <a:r>
                        <a:rPr lang="en-US" dirty="0"/>
                        <a:t>Customer approach</a:t>
                      </a:r>
                    </a:p>
                  </a:txBody>
                  <a:tcPr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anim calcmode="lin" valueType="num">
                                      <p:cBhvr>
                                        <p:cTn id="16" dur="1000" fill="hold"/>
                                        <p:tgtEl>
                                          <p:spTgt spid="2"/>
                                        </p:tgtEl>
                                        <p:attrNameLst>
                                          <p:attrName>style.rotation</p:attrName>
                                        </p:attrNameLst>
                                      </p:cBhvr>
                                      <p:tavLst>
                                        <p:tav tm="0">
                                          <p:val>
                                            <p:fltVal val="90"/>
                                          </p:val>
                                        </p:tav>
                                        <p:tav tm="100000">
                                          <p:val>
                                            <p:fltVal val="0"/>
                                          </p:val>
                                        </p:tav>
                                      </p:tavLst>
                                    </p:anim>
                                    <p:animEffect transition="in" filter="fade">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80">
                                          <p:stCondLst>
                                            <p:cond delay="0"/>
                                          </p:stCondLst>
                                        </p:cTn>
                                        <p:tgtEl>
                                          <p:spTgt spid="4"/>
                                        </p:tgtEl>
                                      </p:cBhvr>
                                    </p:animEffect>
                                    <p:anim calcmode="lin" valueType="num">
                                      <p:cBhvr>
                                        <p:cTn id="2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8" dur="26">
                                          <p:stCondLst>
                                            <p:cond delay="650"/>
                                          </p:stCondLst>
                                        </p:cTn>
                                        <p:tgtEl>
                                          <p:spTgt spid="4"/>
                                        </p:tgtEl>
                                      </p:cBhvr>
                                      <p:to x="100000" y="60000"/>
                                    </p:animScale>
                                    <p:animScale>
                                      <p:cBhvr>
                                        <p:cTn id="29" dur="166" decel="50000">
                                          <p:stCondLst>
                                            <p:cond delay="676"/>
                                          </p:stCondLst>
                                        </p:cTn>
                                        <p:tgtEl>
                                          <p:spTgt spid="4"/>
                                        </p:tgtEl>
                                      </p:cBhvr>
                                      <p:to x="100000" y="100000"/>
                                    </p:animScale>
                                    <p:animScale>
                                      <p:cBhvr>
                                        <p:cTn id="30" dur="26">
                                          <p:stCondLst>
                                            <p:cond delay="1312"/>
                                          </p:stCondLst>
                                        </p:cTn>
                                        <p:tgtEl>
                                          <p:spTgt spid="4"/>
                                        </p:tgtEl>
                                      </p:cBhvr>
                                      <p:to x="100000" y="80000"/>
                                    </p:animScale>
                                    <p:animScale>
                                      <p:cBhvr>
                                        <p:cTn id="31" dur="166" decel="50000">
                                          <p:stCondLst>
                                            <p:cond delay="1338"/>
                                          </p:stCondLst>
                                        </p:cTn>
                                        <p:tgtEl>
                                          <p:spTgt spid="4"/>
                                        </p:tgtEl>
                                      </p:cBhvr>
                                      <p:to x="100000" y="100000"/>
                                    </p:animScale>
                                    <p:animScale>
                                      <p:cBhvr>
                                        <p:cTn id="32" dur="26">
                                          <p:stCondLst>
                                            <p:cond delay="1642"/>
                                          </p:stCondLst>
                                        </p:cTn>
                                        <p:tgtEl>
                                          <p:spTgt spid="4"/>
                                        </p:tgtEl>
                                      </p:cBhvr>
                                      <p:to x="100000" y="90000"/>
                                    </p:animScale>
                                    <p:animScale>
                                      <p:cBhvr>
                                        <p:cTn id="33" dur="166" decel="50000">
                                          <p:stCondLst>
                                            <p:cond delay="1668"/>
                                          </p:stCondLst>
                                        </p:cTn>
                                        <p:tgtEl>
                                          <p:spTgt spid="4"/>
                                        </p:tgtEl>
                                      </p:cBhvr>
                                      <p:to x="100000" y="100000"/>
                                    </p:animScale>
                                    <p:animScale>
                                      <p:cBhvr>
                                        <p:cTn id="34" dur="26">
                                          <p:stCondLst>
                                            <p:cond delay="1808"/>
                                          </p:stCondLst>
                                        </p:cTn>
                                        <p:tgtEl>
                                          <p:spTgt spid="4"/>
                                        </p:tgtEl>
                                      </p:cBhvr>
                                      <p:to x="100000" y="95000"/>
                                    </p:animScale>
                                    <p:animScale>
                                      <p:cBhvr>
                                        <p:cTn id="35"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S010167128">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9BD64F"/>
      </a:hlink>
      <a:folHlink>
        <a:srgbClr val="5B951C"/>
      </a:folHlink>
    </a:clrScheme>
    <a:fontScheme name="Aspect">
      <a:majorFont>
        <a:latin typeface="Verdana"/>
        <a:ea typeface=""/>
        <a:cs typeface=""/>
        <a:font script="Jpan" typeface="ＭＳ ゴシック"/>
        <a:font script="Hang" typeface="굴림"/>
        <a:font script="Hans" typeface="黑体"/>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宋体"/>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500" cap="flat" cmpd="sng" algn="ctr">
          <a:solidFill>
            <a:schemeClr val="phClr">
              <a:satMod val="150000"/>
            </a:schemeClr>
          </a:solidFill>
          <a:prstDash val="solid"/>
        </a:ln>
        <a:ln w="50800" cap="flat" cmpd="thickThin"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45000"/>
                <a:satMod val="150000"/>
              </a:schemeClr>
            </a:gs>
            <a:gs pos="35000">
              <a:schemeClr val="phClr">
                <a:shade val="70000"/>
                <a:satMod val="155000"/>
              </a:schemeClr>
            </a:gs>
            <a:gs pos="100000">
              <a:schemeClr val="phClr">
                <a:tint val="90000"/>
                <a:satMod val="175000"/>
              </a:schemeClr>
            </a:gs>
          </a:gsLst>
          <a:lin ang="16200000" scaled="0"/>
        </a:gradFill>
        <a:blipFill>
          <a:blip xmlns:r="http://schemas.openxmlformats.org/officeDocument/2006/relationships" r:embed="rId1">
            <a:duotone>
              <a:schemeClr val="phClr">
                <a:shade val="0"/>
                <a:satMod val="350000"/>
              </a:schemeClr>
              <a:schemeClr val="phClr">
                <a:tint val="80000"/>
              </a:schemeClr>
            </a:duotone>
          </a:blip>
          <a:tile tx="0" ty="0" sx="75000" sy="75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0" ma:contentTypeDescription="Create a new document." ma:contentTypeScope="" ma:versionID="b6358c8e9ccf10d22debe3a56dce56ac"/>
</file>

<file path=customXml/itemProps1.xml><?xml version="1.0" encoding="utf-8"?>
<ds:datastoreItem xmlns:ds="http://schemas.openxmlformats.org/officeDocument/2006/customXml" ds:itemID="{4AC7D299-2CAB-46D2-9D27-21E1A60B59D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3C36621-6C65-4A61-A938-FD74A2B05B6D}">
  <ds:schemaRefs>
    <ds:schemaRef ds:uri="http://schemas.microsoft.com/sharepoint/v3/contenttype/forms"/>
  </ds:schemaRefs>
</ds:datastoreItem>
</file>

<file path=customXml/itemProps3.xml><?xml version="1.0" encoding="utf-8"?>
<ds:datastoreItem xmlns:ds="http://schemas.openxmlformats.org/officeDocument/2006/customXml" ds:itemID="{C269C854-D12C-44C8-9EA9-E721F561BEB4}">
  <ds:schemaRefs>
    <ds:schemaRef ds:uri="http://schemas.microsoft.com/office/2006/metadata/contentType"/>
    <ds:schemaRef ds:uri="http://schemas.microsoft.com/office/2006/metadata/properties/metaAttributes"/>
  </ds:schemaRefs>
</ds:datastoreItem>
</file>

<file path=docProps/app.xml><?xml version="1.0" encoding="utf-8"?>
<Properties xmlns="http://schemas.openxmlformats.org/officeDocument/2006/extended-properties" xmlns:vt="http://schemas.openxmlformats.org/officeDocument/2006/docPropsVTypes">
  <Template>TS010167128</Template>
  <TotalTime>0</TotalTime>
  <Words>378</Words>
  <Application>Microsoft Office PowerPoint</Application>
  <PresentationFormat>On-screen Show (4:3)</PresentationFormat>
  <Paragraphs>64</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TS010167128</vt:lpstr>
      <vt:lpstr>Fusion Tomo Staff Training</vt:lpstr>
      <vt:lpstr>Overview of Marketing</vt:lpstr>
      <vt:lpstr>New Media Elements for Direct Marketing</vt:lpstr>
      <vt:lpstr>Why is marketing towards these?</vt:lpstr>
      <vt:lpstr>The Marketing Way</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2010-09-30T00:03:45Z</dcterms:created>
  <dcterms:modified xsi:type="dcterms:W3CDTF">2010-10-01T21:33:19Z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TC101671289990</vt:lpwstr>
  </property>
</Properties>
</file>