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7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8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1" r:id="rId3"/>
    <p:sldId id="287" r:id="rId4"/>
    <p:sldId id="286" r:id="rId5"/>
    <p:sldId id="267" r:id="rId6"/>
    <p:sldId id="268" r:id="rId7"/>
    <p:sldId id="269" r:id="rId8"/>
    <p:sldId id="270" r:id="rId9"/>
    <p:sldId id="27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87"/>
          </p14:sldIdLst>
        </p14:section>
        <p14:section name="Topic 1" id="{6D9936A3-3945-4757-BC8B-B5C252D8E036}">
          <p14:sldIdLst>
            <p14:sldId id="286"/>
            <p14:sldId id="267"/>
          </p14:sldIdLst>
        </p14:section>
        <p14:section name="Sample Slides for Visuals" id="{BAB3A466-96C9-4230-9978-795378D75699}">
          <p14:sldIdLst>
            <p14:sldId id="268"/>
            <p14:sldId id="269"/>
            <p14:sldId id="270"/>
          </p14:sldIdLst>
        </p14:section>
        <p14:section name="Conclusion and Summary" id="{790CEF5B-569A-4C2F-BED5-750B08C0E5AD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94" d="100"/>
          <a:sy n="94" d="100"/>
        </p:scale>
        <p:origin x="-160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0"/>
    </mc:Choice>
    <mc:Fallback>
      <c:style val="40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New Employee</c:v>
                </c:pt>
                <c:pt idx="1">
                  <c:v>1 yr</c:v>
                </c:pt>
                <c:pt idx="2">
                  <c:v>2 yr</c:v>
                </c:pt>
                <c:pt idx="3">
                  <c:v>3 yr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548736"/>
        <c:axId val="32550272"/>
      </c:lineChart>
      <c:catAx>
        <c:axId val="325487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2550272"/>
        <c:crosses val="autoZero"/>
        <c:auto val="1"/>
        <c:lblAlgn val="ctr"/>
        <c:lblOffset val="100"/>
        <c:noMultiLvlLbl val="0"/>
      </c:catAx>
      <c:valAx>
        <c:axId val="32550272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325487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7/10/2013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7/10/2013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7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35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14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922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14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00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Microsoft </a:t>
            </a:r>
            <a:r>
              <a:rPr lang="en-US" b="1" smtClean="0"/>
              <a:t>Engineering Excellence</a:t>
            </a:r>
            <a:endParaRPr lang="en-US" smtClean="0"/>
          </a:p>
        </p:txBody>
      </p:sp>
      <p:sp>
        <p:nvSpPr>
          <p:cNvPr id="4608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Microsoft Confidential</a:t>
            </a:r>
          </a:p>
        </p:txBody>
      </p:sp>
      <p:sp>
        <p:nvSpPr>
          <p:cNvPr id="4608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C51ECC-86A3-4073-ADEB-F5E3C216F85C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593861"/>
          </a:xfrm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2982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Microsoft </a:t>
            </a:r>
            <a:r>
              <a:rPr lang="en-US" b="1" smtClean="0"/>
              <a:t>Engineering Excellence</a:t>
            </a:r>
            <a:endParaRPr lang="en-US" smtClean="0"/>
          </a:p>
        </p:txBody>
      </p:sp>
      <p:sp>
        <p:nvSpPr>
          <p:cNvPr id="4710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Microsoft Confidential</a:t>
            </a:r>
          </a:p>
        </p:txBody>
      </p:sp>
      <p:sp>
        <p:nvSpPr>
          <p:cNvPr id="4710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19570C-A909-40C0-B9F8-7AD3BA2C3C5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593861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9024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386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5600"/>
            <a:ext cx="81946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1497013"/>
            <a:ext cx="397510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7760" y="1497013"/>
            <a:ext cx="3977640" cy="4759325"/>
          </a:xfrm>
        </p:spPr>
        <p:txBody>
          <a:bodyPr/>
          <a:lstStyle>
            <a:lvl4pPr>
              <a:defRPr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7/10/2013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7/10/2013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7/10/2013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7/10/2013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54" r:id="rId11"/>
    <p:sldLayoutId id="2147483655" r:id="rId12"/>
    <p:sldLayoutId id="2147483663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gi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7.jpe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9.jpeg"/><Relationship Id="rId5" Type="http://schemas.openxmlformats.org/officeDocument/2006/relationships/chart" Target="../charts/char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mailto:Dee@greatcompany.Com" TargetMode="External"/><Relationship Id="rId3" Type="http://schemas.openxmlformats.org/officeDocument/2006/relationships/tags" Target="../tags/tag14.xml"/><Relationship Id="rId7" Type="http://schemas.openxmlformats.org/officeDocument/2006/relationships/hyperlink" Target="mailto:Mavis@greatcompany.com" TargetMode="Externa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hyperlink" Target="mailto:Jim@greatcompany.com" TargetMode="Externa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9" Type="http://schemas.openxmlformats.org/officeDocument/2006/relationships/hyperlink" Target="mailto:Doug@company.com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notesSlide" Target="../notesSlides/notesSlide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slideLayout" Target="../slideLayouts/slideLayout11.xml"/><Relationship Id="rId5" Type="http://schemas.openxmlformats.org/officeDocument/2006/relationships/tags" Target="../tags/tag19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10.jpe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Training Day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Craig </a:t>
            </a:r>
            <a:r>
              <a:rPr lang="en-US" sz="2400" dirty="0" err="1" smtClean="0">
                <a:latin typeface="+mn-lt"/>
              </a:rPr>
              <a:t>Stronin</a:t>
            </a:r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Thursday, April 21, 2011</a:t>
            </a:r>
            <a:endParaRPr lang="en-US" sz="2400" dirty="0">
              <a:latin typeface="+mn-lt"/>
            </a:endParaRPr>
          </a:p>
        </p:txBody>
      </p:sp>
      <p:pic>
        <p:nvPicPr>
          <p:cNvPr id="4" name="Picture 3" descr="ftlogo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2600" y="533400"/>
            <a:ext cx="5016500" cy="1524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Training Orientation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your assignments</a:t>
            </a:r>
          </a:p>
          <a:p>
            <a:r>
              <a:rPr lang="en-US" dirty="0"/>
              <a:t>Familiarizing yourself with your </a:t>
            </a:r>
            <a:r>
              <a:rPr lang="en-US" dirty="0" smtClean="0"/>
              <a:t>area</a:t>
            </a:r>
          </a:p>
          <a:p>
            <a:r>
              <a:rPr lang="en-US" dirty="0" smtClean="0"/>
              <a:t>Meeting new colleagues 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 smtClean="0"/>
              <a:t>Things To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3733800" cy="45259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Technology</a:t>
            </a:r>
          </a:p>
          <a:p>
            <a:pPr lvl="1"/>
            <a:r>
              <a:rPr lang="en-US" dirty="0" smtClean="0"/>
              <a:t>Adapting to changes</a:t>
            </a:r>
          </a:p>
          <a:p>
            <a:pPr lvl="1"/>
            <a:r>
              <a:rPr lang="en-US" dirty="0" smtClean="0"/>
              <a:t>Learning Curves </a:t>
            </a:r>
          </a:p>
          <a:p>
            <a:r>
              <a:rPr lang="en-US" sz="3200" dirty="0" smtClean="0"/>
              <a:t>Procedure</a:t>
            </a:r>
            <a:endParaRPr lang="en-US" dirty="0"/>
          </a:p>
          <a:p>
            <a:r>
              <a:rPr lang="en-US" sz="3200" dirty="0" smtClean="0"/>
              <a:t>Policies</a:t>
            </a:r>
            <a:endParaRPr lang="en-US" dirty="0" smtClean="0"/>
          </a:p>
          <a:p>
            <a:r>
              <a:rPr lang="en-US" sz="3200" dirty="0" smtClean="0"/>
              <a:t>Benefits</a:t>
            </a:r>
          </a:p>
          <a:p>
            <a:pPr lvl="1"/>
            <a:r>
              <a:rPr lang="en-US" dirty="0" smtClean="0"/>
              <a:t>Health</a:t>
            </a:r>
            <a:r>
              <a:rPr lang="en-US" dirty="0"/>
              <a:t> </a:t>
            </a:r>
            <a:r>
              <a:rPr lang="en-US" dirty="0" smtClean="0"/>
              <a:t>Plans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24400" y="1676400"/>
            <a:ext cx="3464393" cy="4402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C 0.02309 -4.07407E-6 0.04184 0.02477 0.04184 0.05533 C 0.04184 0.08612 0.02309 0.11112 3.61111E-6 0.11112 C -0.02292 0.11112 -0.0415 0.08612 -0.0415 0.05533 C -0.0415 0.02477 -0.02292 -4.07407E-6 3.61111E-6 -4.07407E-6 Z " pathEditMode="relative" rAng="0" ptsTypes="fffff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Technology</a:t>
            </a:r>
            <a:endParaRPr lang="en-US" sz="5400" dirty="0"/>
          </a:p>
        </p:txBody>
      </p:sp>
      <p:pic>
        <p:nvPicPr>
          <p:cNvPr id="4" name="smal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04800" y="3886200"/>
            <a:ext cx="4267200" cy="243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41248" y="152400"/>
            <a:ext cx="5178552" cy="1143000"/>
          </a:xfrm>
        </p:spPr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95400"/>
            <a:ext cx="52578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Is Always Changing</a:t>
            </a:r>
            <a:endParaRPr lang="en-US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1050414" y="2333812"/>
          <a:ext cx="47625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408" b="59259"/>
          <a:stretch/>
        </p:blipFill>
        <p:spPr>
          <a:xfrm>
            <a:off x="5994400" y="152400"/>
            <a:ext cx="2997200" cy="2286000"/>
          </a:xfrm>
          <a:prstGeom prst="rect">
            <a:avLst/>
          </a:prstGeom>
        </p:spPr>
      </p:pic>
      <p:sp>
        <p:nvSpPr>
          <p:cNvPr id="6" name="5-Point Star 5"/>
          <p:cNvSpPr/>
          <p:nvPr/>
        </p:nvSpPr>
        <p:spPr>
          <a:xfrm>
            <a:off x="4953000" y="2286000"/>
            <a:ext cx="685800" cy="685800"/>
          </a:xfrm>
          <a:prstGeom prst="star5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Who’s Who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28581006"/>
              </p:ext>
            </p:extLst>
          </p:nvPr>
        </p:nvGraphicFramePr>
        <p:xfrm>
          <a:off x="2041634" y="1838434"/>
          <a:ext cx="5486400" cy="3327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66507"/>
                <a:gridCol w="3619893"/>
              </a:tblGrid>
              <a:tr h="665480">
                <a:tc>
                  <a:txBody>
                    <a:bodyPr/>
                    <a:lstStyle/>
                    <a:p>
                      <a:r>
                        <a:rPr lang="en-US" dirty="0" smtClean="0"/>
                        <a:t>Lead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Contact information</a:t>
                      </a:r>
                      <a:endParaRPr lang="en-US" dirty="0"/>
                    </a:p>
                  </a:txBody>
                  <a:tcPr anchor="b"/>
                </a:tc>
              </a:tr>
              <a:tr h="665480">
                <a:tc>
                  <a:txBody>
                    <a:bodyPr/>
                    <a:lstStyle/>
                    <a:p>
                      <a:r>
                        <a:rPr lang="en-US" dirty="0" smtClean="0"/>
                        <a:t>Craig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Stronin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hlinkClick r:id="rId6"/>
                        </a:rPr>
                        <a:t>CraigStronin@</a:t>
                      </a:r>
                      <a:r>
                        <a:rPr lang="en-US" baseline="0" dirty="0" err="1" smtClean="0">
                          <a:hlinkClick r:id="rId7"/>
                        </a:rPr>
                        <a:t>FusionTomo.com</a:t>
                      </a:r>
                      <a:endParaRPr lang="en-US" dirty="0"/>
                    </a:p>
                  </a:txBody>
                  <a:tcPr/>
                </a:tc>
              </a:tr>
              <a:tr h="665480">
                <a:tc>
                  <a:txBody>
                    <a:bodyPr/>
                    <a:lstStyle/>
                    <a:p>
                      <a:r>
                        <a:rPr lang="en-US" dirty="0" smtClean="0"/>
                        <a:t>Rachel</a:t>
                      </a:r>
                      <a:r>
                        <a:rPr lang="en-US" baseline="0" dirty="0" smtClean="0"/>
                        <a:t> Lee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hlinkClick r:id="rId8"/>
                        </a:rPr>
                        <a:t>RLee@</a:t>
                      </a:r>
                      <a:r>
                        <a:rPr lang="en-US" baseline="0" dirty="0" err="1" smtClean="0">
                          <a:hlinkClick r:id="rId7"/>
                        </a:rPr>
                        <a:t>FusionTomo.com</a:t>
                      </a:r>
                      <a:endParaRPr lang="en-US" dirty="0"/>
                    </a:p>
                  </a:txBody>
                  <a:tcPr/>
                </a:tc>
              </a:tr>
              <a:tr h="665480">
                <a:tc>
                  <a:txBody>
                    <a:bodyPr/>
                    <a:lstStyle/>
                    <a:p>
                      <a:r>
                        <a:rPr lang="en-US" dirty="0" smtClean="0"/>
                        <a:t>Hideki </a:t>
                      </a:r>
                      <a:r>
                        <a:rPr lang="en-US" dirty="0" err="1" smtClean="0"/>
                        <a:t>Tomo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hlinkClick r:id="rId7"/>
                        </a:rPr>
                        <a:t>Hideki.Tomo@FusionTomo.com</a:t>
                      </a:r>
                      <a:endParaRPr lang="en-US" dirty="0"/>
                    </a:p>
                  </a:txBody>
                  <a:tcPr/>
                </a:tc>
              </a:tr>
              <a:tr h="665480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r>
                        <a:rPr lang="en-US" baseline="0" dirty="0" smtClean="0"/>
                        <a:t> Doe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hlinkClick r:id="rId9"/>
                        </a:rPr>
                        <a:t>JDoe@</a:t>
                      </a:r>
                      <a:r>
                        <a:rPr lang="en-US" baseline="0" dirty="0" err="1" smtClean="0">
                          <a:hlinkClick r:id="rId7"/>
                        </a:rPr>
                        <a:t>FusionTomo.com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Line 2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249363" y="5799138"/>
            <a:ext cx="7208837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627715" name="Line 3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 flipV="1">
            <a:off x="1242990" y="1898319"/>
            <a:ext cx="15875" cy="3916363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2532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5862638"/>
            <a:ext cx="6781800" cy="3693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normAutofit/>
          </a:bodyPr>
          <a:lstStyle/>
          <a:p>
            <a:pPr algn="ctr"/>
            <a:r>
              <a:rPr lang="en-US" dirty="0" smtClean="0"/>
              <a:t>Time Spent</a:t>
            </a:r>
            <a:endParaRPr lang="en-US" dirty="0">
              <a:effectLst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 rot="-5400000">
            <a:off x="-908003" y="3759802"/>
            <a:ext cx="3709340" cy="3693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normAutofit/>
          </a:bodyPr>
          <a:lstStyle/>
          <a:p>
            <a:pPr algn="ctr"/>
            <a:r>
              <a:rPr lang="en-US" dirty="0" smtClean="0">
                <a:effectLst/>
              </a:rPr>
              <a:t>Projects Worked On</a:t>
            </a:r>
            <a:endParaRPr lang="en-US" dirty="0">
              <a:effectLst/>
            </a:endParaRPr>
          </a:p>
        </p:txBody>
      </p:sp>
      <p:sp>
        <p:nvSpPr>
          <p:cNvPr id="627722" name="AutoShape 10"/>
          <p:cNvSpPr>
            <a:spLocks noChangeArrowheads="1"/>
          </p:cNvSpPr>
          <p:nvPr>
            <p:custDataLst>
              <p:tags r:id="rId6"/>
            </p:custDataLst>
          </p:nvPr>
        </p:nvSpPr>
        <p:spPr bwMode="invGray">
          <a:xfrm>
            <a:off x="1756484" y="4329094"/>
            <a:ext cx="1753651" cy="1222157"/>
          </a:xfrm>
          <a:prstGeom prst="round2DiagRect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rIns="45720" anchor="ctr">
            <a:noAutofit/>
          </a:bodyPr>
          <a:lstStyle/>
          <a:p>
            <a:pPr algn="ctr">
              <a:defRPr/>
            </a:pPr>
            <a:r>
              <a:rPr lang="en-US" sz="2000" dirty="0" smtClean="0">
                <a:latin typeface="Segoe Semibold" pitchFamily="34" charset="0"/>
              </a:rPr>
              <a:t>Get Familiar</a:t>
            </a:r>
            <a:endParaRPr lang="en-US" sz="2000" dirty="0"/>
          </a:p>
        </p:txBody>
      </p:sp>
      <p:sp>
        <p:nvSpPr>
          <p:cNvPr id="627725" name="AutoShape 13"/>
          <p:cNvSpPr>
            <a:spLocks noChangeArrowheads="1"/>
          </p:cNvSpPr>
          <p:nvPr>
            <p:custDataLst>
              <p:tags r:id="rId7"/>
            </p:custDataLst>
          </p:nvPr>
        </p:nvSpPr>
        <p:spPr bwMode="invGray">
          <a:xfrm>
            <a:off x="6335671" y="2089798"/>
            <a:ext cx="1743878" cy="1212785"/>
          </a:xfrm>
          <a:prstGeom prst="round2DiagRect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rIns="45720" anchor="ctr">
            <a:noAutofit/>
          </a:bodyPr>
          <a:lstStyle/>
          <a:p>
            <a:pPr algn="ctr">
              <a:defRPr/>
            </a:pPr>
            <a:r>
              <a:rPr lang="en-US" sz="2000" dirty="0" smtClean="0">
                <a:latin typeface="Segoe Semibold" pitchFamily="34" charset="0"/>
              </a:rPr>
              <a:t>Achieve Mastery</a:t>
            </a:r>
            <a:endParaRPr lang="en-US" sz="2000" dirty="0"/>
          </a:p>
        </p:txBody>
      </p:sp>
      <p:sp>
        <p:nvSpPr>
          <p:cNvPr id="627728" name="Rectangle 16"/>
          <p:cNvSpPr>
            <a:spLocks noGrp="1" noChangeArrowheads="1"/>
          </p:cNvSpPr>
          <p:nvPr>
            <p:ph type="title"/>
            <p:custDataLst>
              <p:tags r:id="rId8"/>
            </p:custDataLst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Working Toward Mastery</a:t>
            </a:r>
          </a:p>
        </p:txBody>
      </p:sp>
      <p:sp>
        <p:nvSpPr>
          <p:cNvPr id="17" name="AutoShape 10"/>
          <p:cNvSpPr>
            <a:spLocks noChangeArrowheads="1"/>
          </p:cNvSpPr>
          <p:nvPr>
            <p:custDataLst>
              <p:tags r:id="rId9"/>
            </p:custDataLst>
          </p:nvPr>
        </p:nvSpPr>
        <p:spPr bwMode="invGray">
          <a:xfrm>
            <a:off x="4191000" y="3276600"/>
            <a:ext cx="1753651" cy="1222157"/>
          </a:xfrm>
          <a:prstGeom prst="round2DiagRect">
            <a:avLst/>
          </a:prstGeom>
          <a:solidFill>
            <a:schemeClr val="bg1"/>
          </a:solidFill>
          <a:ln w="12700">
            <a:solidFill>
              <a:schemeClr val="tx2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45720" rIns="45720" anchor="ctr">
            <a:noAutofit/>
          </a:bodyPr>
          <a:lstStyle/>
          <a:p>
            <a:pPr algn="ctr">
              <a:defRPr/>
            </a:pPr>
            <a:r>
              <a:rPr lang="en-US" sz="2000" dirty="0" smtClean="0">
                <a:latin typeface="Segoe Semibold" pitchFamily="34" charset="0"/>
              </a:rPr>
              <a:t>Get Experienced</a:t>
            </a:r>
            <a:endParaRPr lang="en-US" sz="2000" dirty="0"/>
          </a:p>
        </p:txBody>
      </p:sp>
      <p:sp>
        <p:nvSpPr>
          <p:cNvPr id="11" name="Freeform 15"/>
          <p:cNvSpPr>
            <a:spLocks/>
          </p:cNvSpPr>
          <p:nvPr>
            <p:custDataLst>
              <p:tags r:id="rId10"/>
            </p:custDataLst>
          </p:nvPr>
        </p:nvSpPr>
        <p:spPr bwMode="auto">
          <a:xfrm rot="21240482">
            <a:off x="2519412" y="1676400"/>
            <a:ext cx="3728988" cy="2313711"/>
          </a:xfrm>
          <a:custGeom>
            <a:avLst/>
            <a:gdLst/>
            <a:ahLst/>
            <a:cxnLst>
              <a:cxn ang="0">
                <a:pos x="0" y="1390"/>
              </a:cxn>
              <a:cxn ang="0">
                <a:pos x="1529" y="158"/>
              </a:cxn>
              <a:cxn ang="0">
                <a:pos x="1529" y="0"/>
              </a:cxn>
              <a:cxn ang="0">
                <a:pos x="2030" y="360"/>
              </a:cxn>
              <a:cxn ang="0">
                <a:pos x="1523" y="714"/>
              </a:cxn>
              <a:cxn ang="0">
                <a:pos x="1520" y="543"/>
              </a:cxn>
              <a:cxn ang="0">
                <a:pos x="0" y="1390"/>
              </a:cxn>
            </a:cxnLst>
            <a:rect l="0" t="0" r="r" b="b"/>
            <a:pathLst>
              <a:path w="2030" h="1390">
                <a:moveTo>
                  <a:pt x="0" y="1390"/>
                </a:moveTo>
                <a:cubicBezTo>
                  <a:pt x="131" y="796"/>
                  <a:pt x="676" y="220"/>
                  <a:pt x="1529" y="158"/>
                </a:cubicBezTo>
                <a:lnTo>
                  <a:pt x="1529" y="0"/>
                </a:lnTo>
                <a:lnTo>
                  <a:pt x="2030" y="360"/>
                </a:lnTo>
                <a:lnTo>
                  <a:pt x="1523" y="714"/>
                </a:lnTo>
                <a:lnTo>
                  <a:pt x="1520" y="543"/>
                </a:lnTo>
                <a:cubicBezTo>
                  <a:pt x="803" y="447"/>
                  <a:pt x="109" y="1123"/>
                  <a:pt x="0" y="1390"/>
                </a:cubicBezTo>
                <a:close/>
              </a:path>
            </a:pathLst>
          </a:custGeom>
          <a:gradFill rotWithShape="1">
            <a:gsLst>
              <a:gs pos="0">
                <a:schemeClr val="accent5"/>
              </a:gs>
              <a:gs pos="100000">
                <a:schemeClr val="accent4"/>
              </a:gs>
            </a:gsLst>
            <a:lin ang="18900000" scaled="1"/>
          </a:gradFill>
          <a:ln w="317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>
              <a:defRPr/>
            </a:pPr>
            <a:endParaRPr lang="en-US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841249" y="304800"/>
            <a:ext cx="7921752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Doing Your Best Work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800600" y="2098675"/>
            <a:ext cx="4129087" cy="4149725"/>
          </a:xfrm>
        </p:spPr>
        <p:txBody>
          <a:bodyPr>
            <a:normAutofit/>
          </a:bodyPr>
          <a:lstStyle/>
          <a:p>
            <a:r>
              <a:rPr lang="en-US" dirty="0" smtClean="0"/>
              <a:t>Working from home</a:t>
            </a:r>
          </a:p>
          <a:p>
            <a:r>
              <a:rPr lang="en-US" dirty="0" smtClean="0"/>
              <a:t>Working offsite</a:t>
            </a:r>
          </a:p>
          <a:p>
            <a:r>
              <a:rPr lang="en-US" dirty="0" smtClean="0"/>
              <a:t>Technology requirements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71600" y="1651000"/>
            <a:ext cx="2717800" cy="4229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challenges?</a:t>
            </a:r>
          </a:p>
          <a:p>
            <a:pPr lvl="1"/>
            <a:r>
              <a:rPr lang="en-US" dirty="0" smtClean="0"/>
              <a:t>Technological</a:t>
            </a:r>
            <a:r>
              <a:rPr lang="en-US" dirty="0"/>
              <a:t> </a:t>
            </a:r>
            <a:r>
              <a:rPr lang="en-US" dirty="0" smtClean="0"/>
              <a:t>as well as personal</a:t>
            </a:r>
          </a:p>
          <a:p>
            <a:r>
              <a:rPr lang="en-US" dirty="0" smtClean="0"/>
              <a:t>Any realistic expectation?</a:t>
            </a:r>
          </a:p>
          <a:p>
            <a:pPr lvl="1"/>
            <a:r>
              <a:rPr lang="en-US" dirty="0" smtClean="0"/>
              <a:t>Mastery is not achieved overnight</a:t>
            </a:r>
          </a:p>
          <a:p>
            <a:r>
              <a:rPr lang="en-US" dirty="0" smtClean="0"/>
              <a:t>Keep your eye on the goal</a:t>
            </a:r>
          </a:p>
          <a:p>
            <a:pPr lvl="1"/>
            <a:r>
              <a:rPr lang="en-US" dirty="0" smtClean="0"/>
              <a:t>Mentorship programs</a:t>
            </a: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p2w5yLf7gRoIxhgGANLd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wNinuYvMzfZ5U1vBqhNh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97Sh4Wf3q9VkhYZEnvoz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7YHL0AN4yxWP6rbpeJii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8QIQoYhKAdhY0TAjVFgl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nsRxtYgFhsQbQR2acPMN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x8rhPVNC2ZkJsgYQvjtV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8O3IgLtryNrFUJ6b9lRE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iNleKja73hohXWjuz775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SbIsX2HQuOqjOBqXA0jcY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Q6pMcljtk1MJ0De6E19B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sVeI2TwAzQM9S4tQjLvM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lJFhM9s1uk4SUavhm7qd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RE8H4Cw6MhrnQZNFfxntk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heme/theme1.xml><?xml version="1.0" encoding="utf-8"?>
<a:theme xmlns:a="http://schemas.openxmlformats.org/drawingml/2006/main" name="Training New Employe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New Employees.potx</Template>
  <TotalTime>0</TotalTime>
  <Words>130</Words>
  <Application>Microsoft Office PowerPoint</Application>
  <PresentationFormat>On-screen Show (4:3)</PresentationFormat>
  <Paragraphs>59</Paragraphs>
  <Slides>9</Slides>
  <Notes>9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Training New Employees</vt:lpstr>
      <vt:lpstr>Training Day</vt:lpstr>
      <vt:lpstr>Training Orientation</vt:lpstr>
      <vt:lpstr>Things To Learn</vt:lpstr>
      <vt:lpstr>Technology</vt:lpstr>
      <vt:lpstr>Technology</vt:lpstr>
      <vt:lpstr>Who’s Who</vt:lpstr>
      <vt:lpstr>Working Toward Mastery</vt:lpstr>
      <vt:lpstr>Doing Your Best Work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2013-07-10T21:56:56Z</dcterms:modified>
</cp:coreProperties>
</file>