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9" autoAdjust="0"/>
  </p:normalViewPr>
  <p:slideViewPr>
    <p:cSldViewPr>
      <p:cViewPr varScale="1">
        <p:scale>
          <a:sx n="78" d="100"/>
          <a:sy n="78" d="100"/>
        </p:scale>
        <p:origin x="-16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Seniors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Spending Per Year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11356035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Generation 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Spending Per Year</c:v>
                </c:pt>
              </c:strCache>
            </c:strRef>
          </c:cat>
          <c:val>
            <c:numRef>
              <c:f>Sheet1!$C$2</c:f>
              <c:numCache>
                <c:formatCode>#,##0</c:formatCode>
                <c:ptCount val="1"/>
                <c:pt idx="0">
                  <c:v>2405667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Generation 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Spending Per Year</c:v>
                </c:pt>
              </c:strCache>
            </c:strRef>
          </c:cat>
          <c:val>
            <c:numRef>
              <c:f>Sheet1!$D$2</c:f>
              <c:numCache>
                <c:formatCode>#,##0</c:formatCode>
                <c:ptCount val="1"/>
                <c:pt idx="0">
                  <c:v>3258512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Baby Boomers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Spending Per Year</c:v>
                </c:pt>
              </c:strCache>
            </c:strRef>
          </c:cat>
          <c:val>
            <c:numRef>
              <c:f>Sheet1!$E$2</c:f>
              <c:numCache>
                <c:formatCode>#,##0</c:formatCode>
                <c:ptCount val="1"/>
                <c:pt idx="0">
                  <c:v>6771258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27744"/>
        <c:axId val="131460480"/>
      </c:barChart>
      <c:catAx>
        <c:axId val="32927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460480"/>
        <c:crosses val="autoZero"/>
        <c:auto val="1"/>
        <c:lblAlgn val="ctr"/>
        <c:lblOffset val="100"/>
        <c:noMultiLvlLbl val="0"/>
      </c:catAx>
      <c:valAx>
        <c:axId val="13146048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32927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01A80-DDCA-4156-8CDB-A1022CFDE0A0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D69008-53A5-4E5D-B87F-90B599EAE600}">
      <dgm:prSet phldrT="[Text]"/>
      <dgm:spPr/>
      <dgm:t>
        <a:bodyPr/>
        <a:lstStyle/>
        <a:p>
          <a:r>
            <a:rPr lang="en-US" dirty="0" smtClean="0"/>
            <a:t>Cut Expenses</a:t>
          </a:r>
          <a:endParaRPr lang="en-US" dirty="0"/>
        </a:p>
      </dgm:t>
    </dgm:pt>
    <dgm:pt modelId="{94958B12-8407-4EDD-8686-C098991DC7A9}" type="parTrans" cxnId="{15CB17E2-5D20-4A0D-B680-3154035C5364}">
      <dgm:prSet/>
      <dgm:spPr/>
      <dgm:t>
        <a:bodyPr/>
        <a:lstStyle/>
        <a:p>
          <a:endParaRPr lang="en-US"/>
        </a:p>
      </dgm:t>
    </dgm:pt>
    <dgm:pt modelId="{7BC86163-6994-40DF-A5D8-E08A85828B65}" type="sibTrans" cxnId="{15CB17E2-5D20-4A0D-B680-3154035C5364}">
      <dgm:prSet/>
      <dgm:spPr/>
      <dgm:t>
        <a:bodyPr/>
        <a:lstStyle/>
        <a:p>
          <a:endParaRPr lang="en-US"/>
        </a:p>
      </dgm:t>
    </dgm:pt>
    <dgm:pt modelId="{84BA1941-2BC0-4D6F-8C22-3D32DF780ED4}">
      <dgm:prSet phldrT="[Text]"/>
      <dgm:spPr/>
      <dgm:t>
        <a:bodyPr/>
        <a:lstStyle/>
        <a:p>
          <a:r>
            <a:rPr lang="en-US" dirty="0" smtClean="0"/>
            <a:t>Reduce the Staff</a:t>
          </a:r>
        </a:p>
      </dgm:t>
    </dgm:pt>
    <dgm:pt modelId="{CE87BDD3-F1A9-4643-89EF-8E379E607930}" type="parTrans" cxnId="{72F07E75-BBE8-4EFB-9814-9FBA90A847E0}">
      <dgm:prSet/>
      <dgm:spPr/>
      <dgm:t>
        <a:bodyPr/>
        <a:lstStyle/>
        <a:p>
          <a:endParaRPr lang="en-US"/>
        </a:p>
      </dgm:t>
    </dgm:pt>
    <dgm:pt modelId="{DACC0CD6-522C-4B0C-B2AB-2DAB9079D536}" type="sibTrans" cxnId="{72F07E75-BBE8-4EFB-9814-9FBA90A847E0}">
      <dgm:prSet/>
      <dgm:spPr/>
      <dgm:t>
        <a:bodyPr/>
        <a:lstStyle/>
        <a:p>
          <a:endParaRPr lang="en-US"/>
        </a:p>
      </dgm:t>
    </dgm:pt>
    <dgm:pt modelId="{0988F712-5851-4378-A591-271752B740DC}">
      <dgm:prSet phldrT="[Text]"/>
      <dgm:spPr/>
      <dgm:t>
        <a:bodyPr/>
        <a:lstStyle/>
        <a:p>
          <a:r>
            <a:rPr lang="en-US" dirty="0" smtClean="0"/>
            <a:t>Possibly Lower Prices</a:t>
          </a:r>
          <a:endParaRPr lang="en-US" dirty="0"/>
        </a:p>
      </dgm:t>
    </dgm:pt>
    <dgm:pt modelId="{3C6759A9-68D8-4D45-BC71-D9DF1407E218}" type="parTrans" cxnId="{A06D3958-33BA-41BC-8D44-2AFA9CC9B589}">
      <dgm:prSet/>
      <dgm:spPr/>
      <dgm:t>
        <a:bodyPr/>
        <a:lstStyle/>
        <a:p>
          <a:endParaRPr lang="en-US"/>
        </a:p>
      </dgm:t>
    </dgm:pt>
    <dgm:pt modelId="{E1968246-7A62-4797-BFD2-D57E8659443E}" type="sibTrans" cxnId="{A06D3958-33BA-41BC-8D44-2AFA9CC9B589}">
      <dgm:prSet/>
      <dgm:spPr/>
      <dgm:t>
        <a:bodyPr/>
        <a:lstStyle/>
        <a:p>
          <a:endParaRPr lang="en-US"/>
        </a:p>
      </dgm:t>
    </dgm:pt>
    <dgm:pt modelId="{C878F137-0A5B-4BA0-9721-8924FE860BD3}">
      <dgm:prSet phldrT="[Text]"/>
      <dgm:spPr/>
      <dgm:t>
        <a:bodyPr/>
        <a:lstStyle/>
        <a:p>
          <a:r>
            <a:rPr lang="en-US" dirty="0" smtClean="0"/>
            <a:t>Make it through the crisis in one piece</a:t>
          </a:r>
          <a:endParaRPr lang="en-US" dirty="0"/>
        </a:p>
      </dgm:t>
    </dgm:pt>
    <dgm:pt modelId="{CE8B4EAA-AB9D-41A4-ABDF-577093838368}" type="parTrans" cxnId="{9BA528A6-339C-40F8-A2D8-66F6B458CF97}">
      <dgm:prSet/>
      <dgm:spPr/>
      <dgm:t>
        <a:bodyPr/>
        <a:lstStyle/>
        <a:p>
          <a:endParaRPr lang="en-US"/>
        </a:p>
      </dgm:t>
    </dgm:pt>
    <dgm:pt modelId="{F4CDCE75-20C5-4E90-AEE3-958FF32C0D99}" type="sibTrans" cxnId="{9BA528A6-339C-40F8-A2D8-66F6B458CF97}">
      <dgm:prSet/>
      <dgm:spPr/>
      <dgm:t>
        <a:bodyPr/>
        <a:lstStyle/>
        <a:p>
          <a:endParaRPr lang="en-US"/>
        </a:p>
      </dgm:t>
    </dgm:pt>
    <dgm:pt modelId="{72ACE9CA-2ADD-4FFF-BE17-1EF68E6700EB}" type="pres">
      <dgm:prSet presAssocID="{C1C01A80-DDCA-4156-8CDB-A1022CFDE0A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093AD9-015E-43B6-AC10-A94E6F366FB9}" type="pres">
      <dgm:prSet presAssocID="{C1C01A80-DDCA-4156-8CDB-A1022CFDE0A0}" presName="diamond" presStyleLbl="bgShp" presStyleIdx="0" presStyleCnt="1"/>
      <dgm:spPr/>
    </dgm:pt>
    <dgm:pt modelId="{4A211BB0-F835-4E86-B266-18691425E5E9}" type="pres">
      <dgm:prSet presAssocID="{C1C01A80-DDCA-4156-8CDB-A1022CFDE0A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51BD5-5A4F-4365-A76C-D59BBBE62C86}" type="pres">
      <dgm:prSet presAssocID="{C1C01A80-DDCA-4156-8CDB-A1022CFDE0A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91614-9B3D-43BA-AA9F-AEAC86EAE993}" type="pres">
      <dgm:prSet presAssocID="{C1C01A80-DDCA-4156-8CDB-A1022CFDE0A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5EA68-263D-4FB7-B774-F68EEBE0AB0A}" type="pres">
      <dgm:prSet presAssocID="{C1C01A80-DDCA-4156-8CDB-A1022CFDE0A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472E0-4E30-48ED-8883-BBE886598816}" type="presOf" srcId="{30D69008-53A5-4E5D-B87F-90B599EAE600}" destId="{4A211BB0-F835-4E86-B266-18691425E5E9}" srcOrd="0" destOrd="0" presId="urn:microsoft.com/office/officeart/2005/8/layout/matrix3"/>
    <dgm:cxn modelId="{15CB17E2-5D20-4A0D-B680-3154035C5364}" srcId="{C1C01A80-DDCA-4156-8CDB-A1022CFDE0A0}" destId="{30D69008-53A5-4E5D-B87F-90B599EAE600}" srcOrd="0" destOrd="0" parTransId="{94958B12-8407-4EDD-8686-C098991DC7A9}" sibTransId="{7BC86163-6994-40DF-A5D8-E08A85828B65}"/>
    <dgm:cxn modelId="{FFE2DF02-FA1B-49A1-ACA0-C43E63B251DA}" type="presOf" srcId="{C878F137-0A5B-4BA0-9721-8924FE860BD3}" destId="{F0A5EA68-263D-4FB7-B774-F68EEBE0AB0A}" srcOrd="0" destOrd="0" presId="urn:microsoft.com/office/officeart/2005/8/layout/matrix3"/>
    <dgm:cxn modelId="{D4B6FDF5-3D41-42F7-9FD4-860C41B11B7C}" type="presOf" srcId="{0988F712-5851-4378-A591-271752B740DC}" destId="{73A91614-9B3D-43BA-AA9F-AEAC86EAE993}" srcOrd="0" destOrd="0" presId="urn:microsoft.com/office/officeart/2005/8/layout/matrix3"/>
    <dgm:cxn modelId="{9BA528A6-339C-40F8-A2D8-66F6B458CF97}" srcId="{C1C01A80-DDCA-4156-8CDB-A1022CFDE0A0}" destId="{C878F137-0A5B-4BA0-9721-8924FE860BD3}" srcOrd="3" destOrd="0" parTransId="{CE8B4EAA-AB9D-41A4-ABDF-577093838368}" sibTransId="{F4CDCE75-20C5-4E90-AEE3-958FF32C0D99}"/>
    <dgm:cxn modelId="{7EEFD61E-33A7-46CA-BBD8-9BDAD0FF37C1}" type="presOf" srcId="{84BA1941-2BC0-4D6F-8C22-3D32DF780ED4}" destId="{C2B51BD5-5A4F-4365-A76C-D59BBBE62C86}" srcOrd="0" destOrd="0" presId="urn:microsoft.com/office/officeart/2005/8/layout/matrix3"/>
    <dgm:cxn modelId="{A06D3958-33BA-41BC-8D44-2AFA9CC9B589}" srcId="{C1C01A80-DDCA-4156-8CDB-A1022CFDE0A0}" destId="{0988F712-5851-4378-A591-271752B740DC}" srcOrd="2" destOrd="0" parTransId="{3C6759A9-68D8-4D45-BC71-D9DF1407E218}" sibTransId="{E1968246-7A62-4797-BFD2-D57E8659443E}"/>
    <dgm:cxn modelId="{41646B9F-B3A1-4A89-8D9A-012530AF63D7}" type="presOf" srcId="{C1C01A80-DDCA-4156-8CDB-A1022CFDE0A0}" destId="{72ACE9CA-2ADD-4FFF-BE17-1EF68E6700EB}" srcOrd="0" destOrd="0" presId="urn:microsoft.com/office/officeart/2005/8/layout/matrix3"/>
    <dgm:cxn modelId="{72F07E75-BBE8-4EFB-9814-9FBA90A847E0}" srcId="{C1C01A80-DDCA-4156-8CDB-A1022CFDE0A0}" destId="{84BA1941-2BC0-4D6F-8C22-3D32DF780ED4}" srcOrd="1" destOrd="0" parTransId="{CE87BDD3-F1A9-4643-89EF-8E379E607930}" sibTransId="{DACC0CD6-522C-4B0C-B2AB-2DAB9079D536}"/>
    <dgm:cxn modelId="{931E2668-B579-40F1-8A04-F4357E5A4EA2}" type="presParOf" srcId="{72ACE9CA-2ADD-4FFF-BE17-1EF68E6700EB}" destId="{1B093AD9-015E-43B6-AC10-A94E6F366FB9}" srcOrd="0" destOrd="0" presId="urn:microsoft.com/office/officeart/2005/8/layout/matrix3"/>
    <dgm:cxn modelId="{BDA9D5E8-158C-4698-A4FE-0081CBE49042}" type="presParOf" srcId="{72ACE9CA-2ADD-4FFF-BE17-1EF68E6700EB}" destId="{4A211BB0-F835-4E86-B266-18691425E5E9}" srcOrd="1" destOrd="0" presId="urn:microsoft.com/office/officeart/2005/8/layout/matrix3"/>
    <dgm:cxn modelId="{3CE3BA39-91F8-4D90-8F98-0CFF49B92B2E}" type="presParOf" srcId="{72ACE9CA-2ADD-4FFF-BE17-1EF68E6700EB}" destId="{C2B51BD5-5A4F-4365-A76C-D59BBBE62C86}" srcOrd="2" destOrd="0" presId="urn:microsoft.com/office/officeart/2005/8/layout/matrix3"/>
    <dgm:cxn modelId="{D24A423C-10A9-495D-B694-7748C730FF0C}" type="presParOf" srcId="{72ACE9CA-2ADD-4FFF-BE17-1EF68E6700EB}" destId="{73A91614-9B3D-43BA-AA9F-AEAC86EAE993}" srcOrd="3" destOrd="0" presId="urn:microsoft.com/office/officeart/2005/8/layout/matrix3"/>
    <dgm:cxn modelId="{C7654A38-1CD2-4E24-B57D-B8FCD451B324}" type="presParOf" srcId="{72ACE9CA-2ADD-4FFF-BE17-1EF68E6700EB}" destId="{F0A5EA68-263D-4FB7-B774-F68EEBE0AB0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C01A80-DDCA-4156-8CDB-A1022CFDE0A0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D69008-53A5-4E5D-B87F-90B599EAE600}">
      <dgm:prSet phldrT="[Text]"/>
      <dgm:spPr/>
      <dgm:t>
        <a:bodyPr/>
        <a:lstStyle/>
        <a:p>
          <a:r>
            <a:rPr lang="en-US" dirty="0" smtClean="0"/>
            <a:t>Invest in the business</a:t>
          </a:r>
          <a:endParaRPr lang="en-US" dirty="0"/>
        </a:p>
      </dgm:t>
    </dgm:pt>
    <dgm:pt modelId="{94958B12-8407-4EDD-8686-C098991DC7A9}" type="parTrans" cxnId="{15CB17E2-5D20-4A0D-B680-3154035C5364}">
      <dgm:prSet/>
      <dgm:spPr/>
      <dgm:t>
        <a:bodyPr/>
        <a:lstStyle/>
        <a:p>
          <a:endParaRPr lang="en-US"/>
        </a:p>
      </dgm:t>
    </dgm:pt>
    <dgm:pt modelId="{7BC86163-6994-40DF-A5D8-E08A85828B65}" type="sibTrans" cxnId="{15CB17E2-5D20-4A0D-B680-3154035C5364}">
      <dgm:prSet/>
      <dgm:spPr/>
      <dgm:t>
        <a:bodyPr/>
        <a:lstStyle/>
        <a:p>
          <a:endParaRPr lang="en-US"/>
        </a:p>
      </dgm:t>
    </dgm:pt>
    <dgm:pt modelId="{84BA1941-2BC0-4D6F-8C22-3D32DF780ED4}">
      <dgm:prSet phldrT="[Text]"/>
      <dgm:spPr/>
      <dgm:t>
        <a:bodyPr/>
        <a:lstStyle/>
        <a:p>
          <a:r>
            <a:rPr lang="en-US" dirty="0" smtClean="0"/>
            <a:t>Use your current resources and staff towards new venues and even grow your team to achieve your new goals</a:t>
          </a:r>
        </a:p>
      </dgm:t>
    </dgm:pt>
    <dgm:pt modelId="{CE87BDD3-F1A9-4643-89EF-8E379E607930}" type="parTrans" cxnId="{72F07E75-BBE8-4EFB-9814-9FBA90A847E0}">
      <dgm:prSet/>
      <dgm:spPr/>
      <dgm:t>
        <a:bodyPr/>
        <a:lstStyle/>
        <a:p>
          <a:endParaRPr lang="en-US"/>
        </a:p>
      </dgm:t>
    </dgm:pt>
    <dgm:pt modelId="{DACC0CD6-522C-4B0C-B2AB-2DAB9079D536}" type="sibTrans" cxnId="{72F07E75-BBE8-4EFB-9814-9FBA90A847E0}">
      <dgm:prSet/>
      <dgm:spPr/>
      <dgm:t>
        <a:bodyPr/>
        <a:lstStyle/>
        <a:p>
          <a:endParaRPr lang="en-US"/>
        </a:p>
      </dgm:t>
    </dgm:pt>
    <dgm:pt modelId="{0988F712-5851-4378-A591-271752B740DC}">
      <dgm:prSet phldrT="[Text]"/>
      <dgm:spPr/>
      <dgm:t>
        <a:bodyPr/>
        <a:lstStyle/>
        <a:p>
          <a:r>
            <a:rPr lang="en-US" dirty="0" smtClean="0"/>
            <a:t>Be consistent with your prices and with the quality of your service</a:t>
          </a:r>
          <a:endParaRPr lang="en-US" dirty="0"/>
        </a:p>
      </dgm:t>
    </dgm:pt>
    <dgm:pt modelId="{3C6759A9-68D8-4D45-BC71-D9DF1407E218}" type="parTrans" cxnId="{A06D3958-33BA-41BC-8D44-2AFA9CC9B589}">
      <dgm:prSet/>
      <dgm:spPr/>
      <dgm:t>
        <a:bodyPr/>
        <a:lstStyle/>
        <a:p>
          <a:endParaRPr lang="en-US"/>
        </a:p>
      </dgm:t>
    </dgm:pt>
    <dgm:pt modelId="{E1968246-7A62-4797-BFD2-D57E8659443E}" type="sibTrans" cxnId="{A06D3958-33BA-41BC-8D44-2AFA9CC9B589}">
      <dgm:prSet/>
      <dgm:spPr/>
      <dgm:t>
        <a:bodyPr/>
        <a:lstStyle/>
        <a:p>
          <a:endParaRPr lang="en-US"/>
        </a:p>
      </dgm:t>
    </dgm:pt>
    <dgm:pt modelId="{C878F137-0A5B-4BA0-9721-8924FE860BD3}">
      <dgm:prSet phldrT="[Text]"/>
      <dgm:spPr/>
      <dgm:t>
        <a:bodyPr/>
        <a:lstStyle/>
        <a:p>
          <a:r>
            <a:rPr lang="en-US" dirty="0" smtClean="0"/>
            <a:t>Come out of the crisis bigger, stronger and ahead of your competition</a:t>
          </a:r>
          <a:endParaRPr lang="en-US" dirty="0"/>
        </a:p>
      </dgm:t>
    </dgm:pt>
    <dgm:pt modelId="{CE8B4EAA-AB9D-41A4-ABDF-577093838368}" type="parTrans" cxnId="{9BA528A6-339C-40F8-A2D8-66F6B458CF97}">
      <dgm:prSet/>
      <dgm:spPr/>
      <dgm:t>
        <a:bodyPr/>
        <a:lstStyle/>
        <a:p>
          <a:endParaRPr lang="en-US"/>
        </a:p>
      </dgm:t>
    </dgm:pt>
    <dgm:pt modelId="{F4CDCE75-20C5-4E90-AEE3-958FF32C0D99}" type="sibTrans" cxnId="{9BA528A6-339C-40F8-A2D8-66F6B458CF97}">
      <dgm:prSet/>
      <dgm:spPr/>
      <dgm:t>
        <a:bodyPr/>
        <a:lstStyle/>
        <a:p>
          <a:endParaRPr lang="en-US"/>
        </a:p>
      </dgm:t>
    </dgm:pt>
    <dgm:pt modelId="{72ACE9CA-2ADD-4FFF-BE17-1EF68E6700EB}" type="pres">
      <dgm:prSet presAssocID="{C1C01A80-DDCA-4156-8CDB-A1022CFDE0A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093AD9-015E-43B6-AC10-A94E6F366FB9}" type="pres">
      <dgm:prSet presAssocID="{C1C01A80-DDCA-4156-8CDB-A1022CFDE0A0}" presName="diamond" presStyleLbl="bgShp" presStyleIdx="0" presStyleCnt="1"/>
      <dgm:spPr/>
    </dgm:pt>
    <dgm:pt modelId="{4A211BB0-F835-4E86-B266-18691425E5E9}" type="pres">
      <dgm:prSet presAssocID="{C1C01A80-DDCA-4156-8CDB-A1022CFDE0A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51BD5-5A4F-4365-A76C-D59BBBE62C86}" type="pres">
      <dgm:prSet presAssocID="{C1C01A80-DDCA-4156-8CDB-A1022CFDE0A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91614-9B3D-43BA-AA9F-AEAC86EAE993}" type="pres">
      <dgm:prSet presAssocID="{C1C01A80-DDCA-4156-8CDB-A1022CFDE0A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5EA68-263D-4FB7-B774-F68EEBE0AB0A}" type="pres">
      <dgm:prSet presAssocID="{C1C01A80-DDCA-4156-8CDB-A1022CFDE0A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B6C557-9363-3A4D-A518-F7D0BE6482EA}" type="presOf" srcId="{0988F712-5851-4378-A591-271752B740DC}" destId="{73A91614-9B3D-43BA-AA9F-AEAC86EAE993}" srcOrd="0" destOrd="0" presId="urn:microsoft.com/office/officeart/2005/8/layout/matrix3"/>
    <dgm:cxn modelId="{15CB17E2-5D20-4A0D-B680-3154035C5364}" srcId="{C1C01A80-DDCA-4156-8CDB-A1022CFDE0A0}" destId="{30D69008-53A5-4E5D-B87F-90B599EAE600}" srcOrd="0" destOrd="0" parTransId="{94958B12-8407-4EDD-8686-C098991DC7A9}" sibTransId="{7BC86163-6994-40DF-A5D8-E08A85828B65}"/>
    <dgm:cxn modelId="{11B00CB0-EEB7-7343-8D9E-949970042974}" type="presOf" srcId="{C878F137-0A5B-4BA0-9721-8924FE860BD3}" destId="{F0A5EA68-263D-4FB7-B774-F68EEBE0AB0A}" srcOrd="0" destOrd="0" presId="urn:microsoft.com/office/officeart/2005/8/layout/matrix3"/>
    <dgm:cxn modelId="{A06D3958-33BA-41BC-8D44-2AFA9CC9B589}" srcId="{C1C01A80-DDCA-4156-8CDB-A1022CFDE0A0}" destId="{0988F712-5851-4378-A591-271752B740DC}" srcOrd="2" destOrd="0" parTransId="{3C6759A9-68D8-4D45-BC71-D9DF1407E218}" sibTransId="{E1968246-7A62-4797-BFD2-D57E8659443E}"/>
    <dgm:cxn modelId="{8321A69B-62D5-A740-8531-CDD26EEC6CF2}" type="presOf" srcId="{30D69008-53A5-4E5D-B87F-90B599EAE600}" destId="{4A211BB0-F835-4E86-B266-18691425E5E9}" srcOrd="0" destOrd="0" presId="urn:microsoft.com/office/officeart/2005/8/layout/matrix3"/>
    <dgm:cxn modelId="{0A9A1D1C-012E-1B4C-960C-B3BF0F58AE31}" type="presOf" srcId="{84BA1941-2BC0-4D6F-8C22-3D32DF780ED4}" destId="{C2B51BD5-5A4F-4365-A76C-D59BBBE62C86}" srcOrd="0" destOrd="0" presId="urn:microsoft.com/office/officeart/2005/8/layout/matrix3"/>
    <dgm:cxn modelId="{3E820F0D-0252-7845-A508-4C010D578F7D}" type="presOf" srcId="{C1C01A80-DDCA-4156-8CDB-A1022CFDE0A0}" destId="{72ACE9CA-2ADD-4FFF-BE17-1EF68E6700EB}" srcOrd="0" destOrd="0" presId="urn:microsoft.com/office/officeart/2005/8/layout/matrix3"/>
    <dgm:cxn modelId="{72F07E75-BBE8-4EFB-9814-9FBA90A847E0}" srcId="{C1C01A80-DDCA-4156-8CDB-A1022CFDE0A0}" destId="{84BA1941-2BC0-4D6F-8C22-3D32DF780ED4}" srcOrd="1" destOrd="0" parTransId="{CE87BDD3-F1A9-4643-89EF-8E379E607930}" sibTransId="{DACC0CD6-522C-4B0C-B2AB-2DAB9079D536}"/>
    <dgm:cxn modelId="{9BA528A6-339C-40F8-A2D8-66F6B458CF97}" srcId="{C1C01A80-DDCA-4156-8CDB-A1022CFDE0A0}" destId="{C878F137-0A5B-4BA0-9721-8924FE860BD3}" srcOrd="3" destOrd="0" parTransId="{CE8B4EAA-AB9D-41A4-ABDF-577093838368}" sibTransId="{F4CDCE75-20C5-4E90-AEE3-958FF32C0D99}"/>
    <dgm:cxn modelId="{ECE86813-4B75-A64C-AC94-C3DAFE6C8BE0}" type="presParOf" srcId="{72ACE9CA-2ADD-4FFF-BE17-1EF68E6700EB}" destId="{1B093AD9-015E-43B6-AC10-A94E6F366FB9}" srcOrd="0" destOrd="0" presId="urn:microsoft.com/office/officeart/2005/8/layout/matrix3"/>
    <dgm:cxn modelId="{2E5699A3-960F-5A47-A80F-A7FE10A8CFAC}" type="presParOf" srcId="{72ACE9CA-2ADD-4FFF-BE17-1EF68E6700EB}" destId="{4A211BB0-F835-4E86-B266-18691425E5E9}" srcOrd="1" destOrd="0" presId="urn:microsoft.com/office/officeart/2005/8/layout/matrix3"/>
    <dgm:cxn modelId="{A9A0AFA9-8ACF-984F-8550-2C09880EEA54}" type="presParOf" srcId="{72ACE9CA-2ADD-4FFF-BE17-1EF68E6700EB}" destId="{C2B51BD5-5A4F-4365-A76C-D59BBBE62C86}" srcOrd="2" destOrd="0" presId="urn:microsoft.com/office/officeart/2005/8/layout/matrix3"/>
    <dgm:cxn modelId="{5E4215BC-180C-584C-A0F2-35D32F912AC5}" type="presParOf" srcId="{72ACE9CA-2ADD-4FFF-BE17-1EF68E6700EB}" destId="{73A91614-9B3D-43BA-AA9F-AEAC86EAE993}" srcOrd="3" destOrd="0" presId="urn:microsoft.com/office/officeart/2005/8/layout/matrix3"/>
    <dgm:cxn modelId="{3A120BA8-AC9F-9649-B20A-180E2E25A8ED}" type="presParOf" srcId="{72ACE9CA-2ADD-4FFF-BE17-1EF68E6700EB}" destId="{F0A5EA68-263D-4FB7-B774-F68EEBE0AB0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93AD9-015E-43B6-AC10-A94E6F366FB9}">
      <dsp:nvSpPr>
        <dsp:cNvPr id="0" name=""/>
        <dsp:cNvSpPr/>
      </dsp:nvSpPr>
      <dsp:spPr>
        <a:xfrm>
          <a:off x="0" y="500062"/>
          <a:ext cx="4257675" cy="425767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211BB0-F835-4E86-B266-18691425E5E9}">
      <dsp:nvSpPr>
        <dsp:cNvPr id="0" name=""/>
        <dsp:cNvSpPr/>
      </dsp:nvSpPr>
      <dsp:spPr>
        <a:xfrm>
          <a:off x="404479" y="904541"/>
          <a:ext cx="1660493" cy="16604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Cut Expenses</a:t>
          </a:r>
          <a:endParaRPr lang="en-US" sz="2000" kern="1200" dirty="0"/>
        </a:p>
      </dsp:txBody>
      <dsp:txXfrm>
        <a:off x="485538" y="985600"/>
        <a:ext cx="1498375" cy="1498375"/>
      </dsp:txXfrm>
    </dsp:sp>
    <dsp:sp modelId="{C2B51BD5-5A4F-4365-A76C-D59BBBE62C86}">
      <dsp:nvSpPr>
        <dsp:cNvPr id="0" name=""/>
        <dsp:cNvSpPr/>
      </dsp:nvSpPr>
      <dsp:spPr>
        <a:xfrm>
          <a:off x="2192702" y="904541"/>
          <a:ext cx="1660493" cy="16604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Reduce the Staff</a:t>
          </a:r>
        </a:p>
      </dsp:txBody>
      <dsp:txXfrm>
        <a:off x="2273761" y="985600"/>
        <a:ext cx="1498375" cy="1498375"/>
      </dsp:txXfrm>
    </dsp:sp>
    <dsp:sp modelId="{73A91614-9B3D-43BA-AA9F-AEAC86EAE993}">
      <dsp:nvSpPr>
        <dsp:cNvPr id="0" name=""/>
        <dsp:cNvSpPr/>
      </dsp:nvSpPr>
      <dsp:spPr>
        <a:xfrm>
          <a:off x="404479" y="2692765"/>
          <a:ext cx="1660493" cy="166049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Possibly Lower Prices</a:t>
          </a:r>
          <a:endParaRPr lang="en-US" sz="2000" kern="1200" dirty="0"/>
        </a:p>
      </dsp:txBody>
      <dsp:txXfrm>
        <a:off x="485538" y="2773824"/>
        <a:ext cx="1498375" cy="1498375"/>
      </dsp:txXfrm>
    </dsp:sp>
    <dsp:sp modelId="{F0A5EA68-263D-4FB7-B774-F68EEBE0AB0A}">
      <dsp:nvSpPr>
        <dsp:cNvPr id="0" name=""/>
        <dsp:cNvSpPr/>
      </dsp:nvSpPr>
      <dsp:spPr>
        <a:xfrm>
          <a:off x="2192702" y="2692765"/>
          <a:ext cx="1660493" cy="16604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Make it through the crisis in one piece</a:t>
          </a:r>
          <a:endParaRPr lang="en-US" sz="2000" kern="1200" dirty="0"/>
        </a:p>
      </dsp:txBody>
      <dsp:txXfrm>
        <a:off x="2273761" y="2773824"/>
        <a:ext cx="1498375" cy="1498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93AD9-015E-43B6-AC10-A94E6F366FB9}">
      <dsp:nvSpPr>
        <dsp:cNvPr id="0" name=""/>
        <dsp:cNvSpPr/>
      </dsp:nvSpPr>
      <dsp:spPr>
        <a:xfrm>
          <a:off x="0" y="500062"/>
          <a:ext cx="4257675" cy="425767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211BB0-F835-4E86-B266-18691425E5E9}">
      <dsp:nvSpPr>
        <dsp:cNvPr id="0" name=""/>
        <dsp:cNvSpPr/>
      </dsp:nvSpPr>
      <dsp:spPr>
        <a:xfrm>
          <a:off x="404479" y="904541"/>
          <a:ext cx="1660493" cy="16604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Invest in the business</a:t>
          </a:r>
          <a:endParaRPr lang="en-US" sz="1300" kern="1200" dirty="0"/>
        </a:p>
      </dsp:txBody>
      <dsp:txXfrm>
        <a:off x="485538" y="985600"/>
        <a:ext cx="1498375" cy="1498375"/>
      </dsp:txXfrm>
    </dsp:sp>
    <dsp:sp modelId="{C2B51BD5-5A4F-4365-A76C-D59BBBE62C86}">
      <dsp:nvSpPr>
        <dsp:cNvPr id="0" name=""/>
        <dsp:cNvSpPr/>
      </dsp:nvSpPr>
      <dsp:spPr>
        <a:xfrm>
          <a:off x="2192702" y="904541"/>
          <a:ext cx="1660493" cy="16604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 your current resources and staff towards new venues and even grow your team to achieve your new goals</a:t>
          </a:r>
        </a:p>
      </dsp:txBody>
      <dsp:txXfrm>
        <a:off x="2273761" y="985600"/>
        <a:ext cx="1498375" cy="1498375"/>
      </dsp:txXfrm>
    </dsp:sp>
    <dsp:sp modelId="{73A91614-9B3D-43BA-AA9F-AEAC86EAE993}">
      <dsp:nvSpPr>
        <dsp:cNvPr id="0" name=""/>
        <dsp:cNvSpPr/>
      </dsp:nvSpPr>
      <dsp:spPr>
        <a:xfrm>
          <a:off x="404479" y="2692765"/>
          <a:ext cx="1660493" cy="166049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 consistent with your prices and with the quality of your service</a:t>
          </a:r>
          <a:endParaRPr lang="en-US" sz="1300" kern="1200" dirty="0"/>
        </a:p>
      </dsp:txBody>
      <dsp:txXfrm>
        <a:off x="485538" y="2773824"/>
        <a:ext cx="1498375" cy="1498375"/>
      </dsp:txXfrm>
    </dsp:sp>
    <dsp:sp modelId="{F0A5EA68-263D-4FB7-B774-F68EEBE0AB0A}">
      <dsp:nvSpPr>
        <dsp:cNvPr id="0" name=""/>
        <dsp:cNvSpPr/>
      </dsp:nvSpPr>
      <dsp:spPr>
        <a:xfrm>
          <a:off x="2192702" y="2692765"/>
          <a:ext cx="1660493" cy="16604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Come out of the crisis bigger, stronger and ahead of your competition</a:t>
          </a:r>
          <a:endParaRPr lang="en-US" sz="1300" kern="1200" dirty="0"/>
        </a:p>
      </dsp:txBody>
      <dsp:txXfrm>
        <a:off x="2273761" y="2773824"/>
        <a:ext cx="1498375" cy="149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3B759-2C63-468F-8D4E-F44D9A92D92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FF08-FF76-4533-AFD1-03448A6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649224" y="2788920"/>
            <a:ext cx="8266176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2357120"/>
            <a:ext cx="3748088" cy="214376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514600"/>
            <a:ext cx="3429000" cy="1828800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3600" b="0" dirty="0"/>
            </a:lvl1pPr>
          </a:lstStyle>
          <a:p>
            <a:pPr lvl="0" algn="ctr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953000"/>
            <a:ext cx="3429000" cy="1295400"/>
          </a:xfrm>
        </p:spPr>
        <p:txBody>
          <a:bodyPr anchor="ctr" anchorCtr="0"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8" y="167570"/>
            <a:ext cx="4656825" cy="202396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sz="440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80000">
            <a:off x="4811290" y="2659443"/>
            <a:ext cx="3703911" cy="3864287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sz="2000" baseline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547938"/>
            <a:ext cx="3951755" cy="370046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itchFamily="34" charset="0"/>
              <a:buNone/>
              <a:defRPr lang="en-US" sz="2800" dirty="0" smtClean="0">
                <a:effectLst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8" name="Rectangle 7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9" cy="723620"/>
          </a:xfrm>
        </p:spPr>
        <p:txBody>
          <a:bodyPr anchor="b" anchorCtr="0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13232" y="5105399"/>
            <a:ext cx="7717536" cy="1281953"/>
          </a:xfrm>
        </p:spPr>
        <p:txBody>
          <a:bodyPr>
            <a:noAutofit/>
          </a:bodyPr>
          <a:lstStyle>
            <a:lvl1pPr marL="0" indent="0" algn="ctr">
              <a:spcAft>
                <a:spcPts val="300"/>
              </a:spcAft>
              <a:buFontTx/>
              <a:buNone/>
              <a:defRPr sz="1800" b="0">
                <a:effectLst/>
              </a:defRPr>
            </a:lvl1pPr>
            <a:lvl2pPr marL="349250" indent="0">
              <a:buFontTx/>
              <a:buNone/>
              <a:defRPr/>
            </a:lvl2pPr>
            <a:lvl3pPr marL="631825" indent="0">
              <a:buFontTx/>
              <a:buNone/>
              <a:defRPr/>
            </a:lvl3pPr>
            <a:lvl4pPr marL="914400" indent="0">
              <a:buFontTx/>
              <a:buNone/>
              <a:defRPr/>
            </a:lvl4pPr>
            <a:lvl5pPr marL="11969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350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7" name="Rectangle 6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9" cy="723620"/>
          </a:xfrm>
        </p:spPr>
        <p:txBody>
          <a:bodyPr anchor="b" anchorCtr="0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Aft>
                <a:spcPts val="300"/>
              </a:spcAft>
              <a:buFontTx/>
              <a:buNone/>
              <a:defRPr sz="1800">
                <a:effectLst/>
              </a:defRPr>
            </a:lvl1pPr>
            <a:lvl2pPr marL="349250" indent="0">
              <a:buFontTx/>
              <a:buNone/>
              <a:defRPr>
                <a:effectLst/>
              </a:defRPr>
            </a:lvl2pPr>
            <a:lvl3pPr marL="631825" indent="0">
              <a:buFontTx/>
              <a:buNone/>
              <a:defRPr>
                <a:effectLst/>
              </a:defRPr>
            </a:lvl3pPr>
            <a:lvl4pPr marL="914400" indent="0">
              <a:buFontTx/>
              <a:buNone/>
              <a:defRPr>
                <a:effectLst/>
              </a:defRPr>
            </a:lvl4pPr>
            <a:lvl5pPr marL="1196975" indent="0">
              <a:buFontTx/>
              <a:buNone/>
              <a:defRPr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7130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6200000">
            <a:off x="6032064" y="-1356876"/>
            <a:ext cx="1450260" cy="47736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589" y="304799"/>
            <a:ext cx="4164013" cy="1447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12788" y="1905000"/>
            <a:ext cx="7716839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Freeform 14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Freeform 15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60000">
            <a:off x="1252728" y="3566160"/>
            <a:ext cx="7324344" cy="1609344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 rot="21060000">
            <a:off x="2551176" y="4992624"/>
            <a:ext cx="6400800" cy="914400"/>
          </a:xfrm>
        </p:spPr>
        <p:txBody>
          <a:bodyPr anchor="ctr" anchorCtr="0"/>
          <a:lstStyle>
            <a:lvl1pPr marL="0" indent="0">
              <a:spcAft>
                <a:spcPts val="0"/>
              </a:spcAft>
              <a:buFontTx/>
              <a:buNone/>
              <a:defRPr>
                <a:effectLst/>
              </a:defRPr>
            </a:lvl1pPr>
            <a:lvl2pPr marL="349250" indent="0">
              <a:buFontTx/>
              <a:buNone/>
              <a:defRPr>
                <a:effectLst/>
              </a:defRPr>
            </a:lvl2pPr>
            <a:lvl3pPr marL="631825" indent="0">
              <a:buFontTx/>
              <a:buNone/>
              <a:defRPr>
                <a:effectLst/>
              </a:defRPr>
            </a:lvl3pPr>
            <a:lvl4pPr marL="914400" indent="0">
              <a:buFontTx/>
              <a:buNone/>
              <a:defRPr>
                <a:effectLst/>
              </a:defRPr>
            </a:lvl4pPr>
            <a:lvl5pPr marL="1196975" indent="0">
              <a:buFontTx/>
              <a:buNone/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4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2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5181599"/>
            <a:ext cx="42672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r">
              <a:defRPr/>
            </a:lvl1pPr>
          </a:lstStyle>
          <a:p>
            <a:pPr lvl="0" algn="r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28083"/>
            <a:ext cx="4343400" cy="3923271"/>
          </a:xfrm>
          <a:ln>
            <a:noFill/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258" y="1828800"/>
            <a:ext cx="4343400" cy="39232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849727" y="3923851"/>
            <a:ext cx="667512" cy="431983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639740" y="-1566294"/>
            <a:ext cx="668595" cy="42927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4648" y="246063"/>
            <a:ext cx="3730752" cy="668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ctr">
              <a:buFont typeface="Arial" pitchFamily="34" charset="0"/>
              <a:buNone/>
              <a:defRPr lang="en-US" smtClean="0"/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800" y="5749925"/>
            <a:ext cx="3733800" cy="6683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ctr">
              <a:buFont typeface="Arial" pitchFamily="34" charset="0"/>
              <a:buNone/>
              <a:defRPr lang="en-US" dirty="0" smtClean="0"/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 rotWithShape="1">
          <a:blip r:embed="rId17"/>
          <a:srcRect t="17030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6" t="16668"/>
          <a:stretch/>
        </p:blipFill>
        <p:spPr>
          <a:xfrm>
            <a:off x="0" y="0"/>
            <a:ext cx="2152254" cy="114291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16" y="658031"/>
            <a:ext cx="1509086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02B70FB-18ED-4CA5-8368-F946A6F2C1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2058294" cy="42918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50130"/>
            <a:ext cx="1806118" cy="180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92AEC960-1F6D-44A9-80B8-39618AA04C59}" type="datetimeFigureOut">
              <a:rPr lang="en-US" smtClean="0"/>
              <a:pPr/>
              <a:t>4/22/2011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2" r:id="rId3"/>
    <p:sldLayoutId id="2147483685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3" r:id="rId12"/>
    <p:sldLayoutId id="2147483684" r:id="rId13"/>
    <p:sldLayoutId id="2147483673" r:id="rId14"/>
    <p:sldLayoutId id="214748367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9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9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9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9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9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9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9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9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9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Strategies in Tough Times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FusionTomo’s</a:t>
            </a:r>
            <a:r>
              <a:rPr lang="en-US" dirty="0" smtClean="0"/>
              <a:t>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Company’s four reactions to a crisis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495261"/>
              </p:ext>
            </p:extLst>
          </p:nvPr>
        </p:nvGraphicFramePr>
        <p:xfrm>
          <a:off x="4505325" y="990600"/>
          <a:ext cx="42576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18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211BB0-F835-4E86-B266-18691425E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4">
                                            <p:graphicEl>
                                              <a:dgm id="{4A211BB0-F835-4E86-B266-18691425E5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B51BD5-5A4F-4365-A76C-D59BBBE62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4">
                                            <p:graphicEl>
                                              <a:dgm id="{C2B51BD5-5A4F-4365-A76C-D59BBBE62C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91614-9B3D-43BA-AA9F-AEAC86EAE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750"/>
                                        <p:tgtEl>
                                          <p:spTgt spid="4">
                                            <p:graphicEl>
                                              <a:dgm id="{73A91614-9B3D-43BA-AA9F-AEAC86EAE9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A5EA68-263D-4FB7-B774-F68EEBE0A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4">
                                            <p:graphicEl>
                                              <a:dgm id="{F0A5EA68-263D-4FB7-B774-F68EEBE0AB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FusionTomo’s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Four Reactions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97615"/>
              </p:ext>
            </p:extLst>
          </p:nvPr>
        </p:nvGraphicFramePr>
        <p:xfrm>
          <a:off x="4505325" y="990600"/>
          <a:ext cx="42576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61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211BB0-F835-4E86-B266-18691425E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4">
                                            <p:graphicEl>
                                              <a:dgm id="{4A211BB0-F835-4E86-B266-18691425E5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B51BD5-5A4F-4365-A76C-D59BBBE62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4">
                                            <p:graphicEl>
                                              <a:dgm id="{C2B51BD5-5A4F-4365-A76C-D59BBBE62C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91614-9B3D-43BA-AA9F-AEAC86EAE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750"/>
                                        <p:tgtEl>
                                          <p:spTgt spid="4">
                                            <p:graphicEl>
                                              <a:dgm id="{73A91614-9B3D-43BA-AA9F-AEAC86EAE9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A5EA68-263D-4FB7-B774-F68EEBE0A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4">
                                            <p:graphicEl>
                                              <a:dgm id="{F0A5EA68-263D-4FB7-B774-F68EEBE0AB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25" y="1219200"/>
            <a:ext cx="8784949" cy="5486400"/>
            <a:chOff x="179525" y="1219200"/>
            <a:chExt cx="8784949" cy="5486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Minus 4"/>
            <p:cNvSpPr/>
            <p:nvPr/>
          </p:nvSpPr>
          <p:spPr>
            <a:xfrm rot="21300000">
              <a:off x="179525" y="3459395"/>
              <a:ext cx="8784949" cy="100600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Up Arrow 5"/>
            <p:cNvSpPr/>
            <p:nvPr/>
          </p:nvSpPr>
          <p:spPr>
            <a:xfrm>
              <a:off x="1213104" y="1562100"/>
              <a:ext cx="2651760" cy="21336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4273291" y="1219200"/>
              <a:ext cx="3956312" cy="2240280"/>
            </a:xfrm>
            <a:custGeom>
              <a:avLst/>
              <a:gdLst>
                <a:gd name="connsiteX0" fmla="*/ 0 w 3956312"/>
                <a:gd name="connsiteY0" fmla="*/ 0 h 2240280"/>
                <a:gd name="connsiteX1" fmla="*/ 3956312 w 3956312"/>
                <a:gd name="connsiteY1" fmla="*/ 0 h 2240280"/>
                <a:gd name="connsiteX2" fmla="*/ 3956312 w 3956312"/>
                <a:gd name="connsiteY2" fmla="*/ 2240280 h 2240280"/>
                <a:gd name="connsiteX3" fmla="*/ 0 w 3956312"/>
                <a:gd name="connsiteY3" fmla="*/ 2240280 h 2240280"/>
                <a:gd name="connsiteX4" fmla="*/ 0 w 3956312"/>
                <a:gd name="connsiteY4" fmla="*/ 0 h 224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6312" h="2240280">
                  <a:moveTo>
                    <a:pt x="0" y="0"/>
                  </a:moveTo>
                  <a:lnTo>
                    <a:pt x="3956312" y="0"/>
                  </a:lnTo>
                  <a:lnTo>
                    <a:pt x="3956312" y="2240280"/>
                  </a:lnTo>
                  <a:lnTo>
                    <a:pt x="0" y="2240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56032" tIns="256032" rIns="256032" bIns="256032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n>
                    <a:solidFill>
                      <a:schemeClr val="bg1"/>
                    </a:solidFill>
                  </a:ln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Come out on Top</a:t>
              </a:r>
              <a:endParaRPr lang="en-US" sz="2800" kern="1200" dirty="0">
                <a:ln>
                  <a:solidFill>
                    <a:schemeClr val="bg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Blip>
                  <a:blip r:embed="rId3"/>
                </a:buBlip>
              </a:pPr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Flexibility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Blip>
                  <a:blip r:embed="rId3"/>
                </a:buBlip>
              </a:pP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Adaptability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Blip>
                  <a:blip r:embed="rId3"/>
                </a:buBlip>
              </a:pP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Creativity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Blip>
                  <a:blip r:embed="rId3"/>
                </a:buBlip>
              </a:pP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Courage</a:t>
              </a:r>
              <a:endParaRPr lang="en-US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5279136" y="4229099"/>
              <a:ext cx="265176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27309" y="4465320"/>
              <a:ext cx="4730485" cy="2240280"/>
            </a:xfrm>
            <a:custGeom>
              <a:avLst/>
              <a:gdLst>
                <a:gd name="connsiteX0" fmla="*/ 0 w 4730485"/>
                <a:gd name="connsiteY0" fmla="*/ 0 h 2240280"/>
                <a:gd name="connsiteX1" fmla="*/ 4730485 w 4730485"/>
                <a:gd name="connsiteY1" fmla="*/ 0 h 2240280"/>
                <a:gd name="connsiteX2" fmla="*/ 4730485 w 4730485"/>
                <a:gd name="connsiteY2" fmla="*/ 2240280 h 2240280"/>
                <a:gd name="connsiteX3" fmla="*/ 0 w 4730485"/>
                <a:gd name="connsiteY3" fmla="*/ 2240280 h 2240280"/>
                <a:gd name="connsiteX4" fmla="*/ 0 w 4730485"/>
                <a:gd name="connsiteY4" fmla="*/ 0 h 224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0485" h="2240280">
                  <a:moveTo>
                    <a:pt x="0" y="0"/>
                  </a:moveTo>
                  <a:lnTo>
                    <a:pt x="4730485" y="0"/>
                  </a:lnTo>
                  <a:lnTo>
                    <a:pt x="4730485" y="2240280"/>
                  </a:lnTo>
                  <a:lnTo>
                    <a:pt x="0" y="2240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56032" tIns="256032" rIns="256032" bIns="256032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smtClean="0">
                  <a:ln>
                    <a:solidFill>
                      <a:schemeClr val="bg1"/>
                    </a:solidFill>
                  </a:ln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Fall Behind</a:t>
              </a:r>
              <a:endParaRPr lang="en-US" sz="2800" kern="1200" dirty="0">
                <a:ln>
                  <a:solidFill>
                    <a:schemeClr val="bg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lvl="0" indent="-342900">
                <a:spcAft>
                  <a:spcPts val="600"/>
                </a:spcAft>
                <a:buBlip>
                  <a:blip r:embed="rId3"/>
                </a:buBlip>
              </a:pPr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Being Non-Flexible</a:t>
              </a:r>
            </a:p>
            <a:p>
              <a:pPr marL="342900" lvl="0" indent="-342900">
                <a:spcAft>
                  <a:spcPts val="600"/>
                </a:spcAft>
                <a:buBlip>
                  <a:blip r:embed="rId3"/>
                </a:buBlip>
              </a:pPr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 adapting to change</a:t>
              </a:r>
            </a:p>
            <a:p>
              <a:pPr marL="342900" lvl="0" indent="-342900">
                <a:spcAft>
                  <a:spcPts val="600"/>
                </a:spcAft>
                <a:buBlip>
                  <a:blip r:embed="rId3"/>
                </a:buBlip>
              </a:pPr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Sticking with old ideas</a:t>
              </a:r>
            </a:p>
            <a:p>
              <a:pPr marL="342900" lvl="0" indent="-342900">
                <a:spcAft>
                  <a:spcPts val="600"/>
                </a:spcAft>
                <a:buBlip>
                  <a:blip r:embed="rId3"/>
                </a:buBlip>
              </a:pPr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Scared to take a step forward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4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Who can we target in a Crisis?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15187"/>
              </p:ext>
            </p:extLst>
          </p:nvPr>
        </p:nvGraphicFramePr>
        <p:xfrm>
          <a:off x="3200400" y="228600"/>
          <a:ext cx="5791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Seniors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Generation 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Generation 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Baby Boomers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11,356,035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2,405,667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3,258,512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6,771,258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48809"/>
              </p:ext>
            </p:extLst>
          </p:nvPr>
        </p:nvGraphicFramePr>
        <p:xfrm>
          <a:off x="712788" y="3011488"/>
          <a:ext cx="7716837" cy="338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1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t Business by Rieva Leson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Hot Business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Hot Business by Rieva Lesonsky.potx</Template>
  <TotalTime>363</TotalTime>
  <Words>128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Hot Business by Rieva Lesonsky</vt:lpstr>
      <vt:lpstr>Strategies in Tough Times</vt:lpstr>
      <vt:lpstr>A Company’s four reactions to a crisis</vt:lpstr>
      <vt:lpstr>FusionTomo’s Four Reactions </vt:lpstr>
      <vt:lpstr>PowerPoint Presentation</vt:lpstr>
      <vt:lpstr>Who can we target in a Crisis?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Businesses to Start Now!</dc:title>
  <dc:subject/>
  <dc:creator/>
  <cp:keywords/>
  <dc:description/>
  <cp:lastModifiedBy>Mihija</cp:lastModifiedBy>
  <cp:revision>68</cp:revision>
  <dcterms:created xsi:type="dcterms:W3CDTF">2010-05-28T00:09:10Z</dcterms:created>
  <dcterms:modified xsi:type="dcterms:W3CDTF">2011-04-22T17:39:11Z</dcterms:modified>
  <cp:category/>
</cp:coreProperties>
</file>