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3617" r:id="rId3"/>
    <p:sldId id="349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298"/>
    <p:restoredTop sz="94681"/>
  </p:normalViewPr>
  <p:slideViewPr>
    <p:cSldViewPr snapToGrid="0">
      <p:cViewPr varScale="1">
        <p:scale>
          <a:sx n="45" d="100"/>
          <a:sy n="45" d="100"/>
        </p:scale>
        <p:origin x="200" y="1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71AC8-CC89-6E40-A4AE-150F2A4411D9}" type="datetimeFigureOut">
              <a:rPr lang="en-US" smtClean="0"/>
              <a:t>8/7/25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2829A-E806-6642-B39C-539E5798ACF3}" type="slidenum">
              <a:rPr lang="en-US" smtClean="0"/>
              <a:t>‹#›</a:t>
            </a:fld>
            <a:endParaRPr lang="en-US"/>
          </a:p>
        </p:txBody>
      </p:sp>
    </p:spTree>
    <p:extLst>
      <p:ext uri="{BB962C8B-B14F-4D97-AF65-F5344CB8AC3E}">
        <p14:creationId xmlns:p14="http://schemas.microsoft.com/office/powerpoint/2010/main" val="1071043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18867-2FCE-6FDF-BB1F-EC727FD12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79AF34-8A40-E13F-7661-AECAD37BE789}"/>
              </a:ext>
            </a:extLst>
          </p:cNvPr>
          <p:cNvSpPr>
            <a:spLocks noGrp="1" noRot="1" noChangeAspect="1"/>
          </p:cNvSpPr>
          <p:nvPr>
            <p:ph type="sldImg"/>
          </p:nvPr>
        </p:nvSpPr>
        <p:spPr>
          <a:xfrm>
            <a:off x="571500" y="1336675"/>
            <a:ext cx="6413500" cy="3608388"/>
          </a:xfrm>
        </p:spPr>
      </p:sp>
      <p:sp>
        <p:nvSpPr>
          <p:cNvPr id="3" name="Notes Placeholder 2">
            <a:extLst>
              <a:ext uri="{FF2B5EF4-FFF2-40B4-BE49-F238E27FC236}">
                <a16:creationId xmlns:a16="http://schemas.microsoft.com/office/drawing/2014/main" id="{B7758B07-B02E-E461-D6B2-9418EAB9944D}"/>
              </a:ext>
            </a:extLst>
          </p:cNvPr>
          <p:cNvSpPr>
            <a:spLocks noGrp="1"/>
          </p:cNvSpPr>
          <p:nvPr>
            <p:ph type="body" idx="1"/>
          </p:nvPr>
        </p:nvSpPr>
        <p:spPr/>
        <p:txBody>
          <a:bodyPr/>
          <a:lstStyle/>
          <a:p>
            <a:r>
              <a:rPr lang="en-US" dirty="0"/>
              <a:t>ALONG WITH THESE RISK FACTORS OF EMERGING CONCERN FOR RELATION TO SEVERAL OF THOSE RISK FACTORS and DISPARITIES AND POTENTIALLY DIRECTLY WITH HDP is FI </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rPr>
              <a:t>Multifaceted issue (several levels of drivers)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rPr>
              <a:t>Food insecure individuals alternate between a state of hunger and consumption of low-cost, high calorie nutrient intake to avoid hunger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rPr>
              <a:t>Shown in green figure---shown in red figure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baseline="0" dirty="0" err="1">
                <a:solidFill>
                  <a:srgbClr val="000000"/>
                </a:solidFill>
                <a:uFillTx/>
                <a:latin typeface="Calibri" panose="020F0502020204030204" pitchFamily="34" charset="0"/>
                <a:cs typeface="Calibri" panose="020F0502020204030204" pitchFamily="34" charset="0"/>
              </a:rPr>
              <a:t>Paritally</a:t>
            </a:r>
            <a:r>
              <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rPr>
              <a:t> due to income at individual level but certainly exacerbated by </a:t>
            </a:r>
            <a:r>
              <a:rPr lang="en-US" sz="1200" b="0" i="0" u="none" strike="noStrike" kern="1200" cap="none" spc="0" baseline="0" dirty="0" err="1">
                <a:solidFill>
                  <a:srgbClr val="000000"/>
                </a:solidFill>
                <a:uFillTx/>
                <a:latin typeface="Calibri" panose="020F0502020204030204" pitchFamily="34" charset="0"/>
                <a:cs typeface="Calibri" panose="020F0502020204030204" pitchFamily="34" charset="0"/>
              </a:rPr>
              <a:t>multievel</a:t>
            </a:r>
            <a:r>
              <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rPr>
              <a:t> components of food insecurity that consider community level barriers (food stores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rPr>
              <a:t>Also potential other mechanism of times of abundance food insecure individuals may overeat, resulting in chronic fluctuations between low calorie intake and overeating (also impacting metabolic changes that impact fat storage)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rPr>
              <a:t>ADDITIONAL: overweight/obesity higher amongst women who are FI then men. Possible </a:t>
            </a:r>
            <a:r>
              <a:rPr lang="en-US" sz="1200" b="0" i="0" u="none" strike="noStrike" kern="1200" cap="none" spc="0" baseline="0" dirty="0" err="1">
                <a:solidFill>
                  <a:srgbClr val="000000"/>
                </a:solidFill>
                <a:uFillTx/>
                <a:latin typeface="Calibri" panose="020F0502020204030204" pitchFamily="34" charset="0"/>
                <a:cs typeface="Calibri" panose="020F0502020204030204" pitchFamily="34" charset="0"/>
              </a:rPr>
              <a:t>mechansim</a:t>
            </a:r>
            <a:r>
              <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rPr>
              <a:t> is through children and reduction of their own nutritional intake.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alibri" panose="020F0502020204030204" pitchFamily="34" charset="0"/>
                <a:cs typeface="Calibri" panose="020F0502020204030204" pitchFamily="34" charset="0"/>
                <a:sym typeface="Wingdings" pitchFamily="2" charset="2"/>
              </a:rPr>
              <a:t>During pregnancy, may be especially detrimental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spc="0" baseline="0" dirty="0">
              <a:solidFill>
                <a:srgbClr val="000000"/>
              </a:solidFill>
              <a:uFillTx/>
              <a:latin typeface="Calibri" panose="020F0502020204030204" pitchFamily="34" charset="0"/>
              <a:cs typeface="Calibri" panose="020F0502020204030204" pitchFamily="34" charset="0"/>
            </a:endParaRPr>
          </a:p>
          <a:p>
            <a:endParaRPr lang="en-US" dirty="0"/>
          </a:p>
          <a:p>
            <a:r>
              <a:rPr lang="en-US" dirty="0"/>
              <a:t>Food Insecurity, affects approximately 11% of US </a:t>
            </a:r>
            <a:r>
              <a:rPr lang="en-US" dirty="0" err="1"/>
              <a:t>housholds</a:t>
            </a:r>
            <a:r>
              <a:rPr lang="en-US" dirty="0"/>
              <a:t> as of 2018 is defined by the USDA as lack of consistent access to enough food for an active healthy lifestyle.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Further conceptualized food insecurity as range varying severities altering </a:t>
            </a:r>
            <a:r>
              <a:rPr lang="en-US" sz="1200" b="1" dirty="0">
                <a:solidFill>
                  <a:schemeClr val="tx1"/>
                </a:solidFill>
                <a:latin typeface="Arial" panose="020B0604020202020204" pitchFamily="34" charset="0"/>
                <a:cs typeface="Arial" panose="020B0604020202020204" pitchFamily="34" charset="0"/>
              </a:rPr>
              <a:t>food quantity </a:t>
            </a:r>
            <a:r>
              <a:rPr lang="en-US" sz="1200" dirty="0">
                <a:solidFill>
                  <a:schemeClr val="tx1"/>
                </a:solidFill>
                <a:latin typeface="Arial" panose="020B0604020202020204" pitchFamily="34" charset="0"/>
                <a:cs typeface="Arial" panose="020B0604020202020204" pitchFamily="34" charset="0"/>
              </a:rPr>
              <a:t>and </a:t>
            </a:r>
            <a:r>
              <a:rPr lang="en-US" sz="1200" b="1" dirty="0">
                <a:solidFill>
                  <a:schemeClr val="tx1"/>
                </a:solidFill>
                <a:latin typeface="Arial" panose="020B0604020202020204" pitchFamily="34" charset="0"/>
                <a:cs typeface="Arial" panose="020B0604020202020204" pitchFamily="34" charset="0"/>
              </a:rPr>
              <a:t>food quality impacted by: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Show disparities of FI </a:t>
            </a:r>
            <a:endParaRPr lang="en-US" sz="1050" dirty="0">
              <a:solidFill>
                <a:schemeClr val="tx1"/>
              </a:solidFill>
              <a:latin typeface="Arial" panose="020B060402020202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EAAED84-554E-77C0-9A72-DF5C984EDDD7}"/>
              </a:ext>
            </a:extLst>
          </p:cNvPr>
          <p:cNvSpPr>
            <a:spLocks noGrp="1"/>
          </p:cNvSpPr>
          <p:nvPr>
            <p:ph type="sldNum" sz="quarter" idx="5"/>
          </p:nvPr>
        </p:nvSpPr>
        <p:spPr/>
        <p:txBody>
          <a:bodyPr/>
          <a:lstStyle/>
          <a:p>
            <a:pPr lvl="0"/>
            <a:fld id="{F65C52EB-BA84-0E41-85FB-AE2FB9148DFE}" type="slidenum">
              <a:rPr lang="en-US" smtClean="0"/>
              <a:t>2</a:t>
            </a:fld>
            <a:endParaRPr lang="en-US"/>
          </a:p>
        </p:txBody>
      </p:sp>
    </p:spTree>
    <p:extLst>
      <p:ext uri="{BB962C8B-B14F-4D97-AF65-F5344CB8AC3E}">
        <p14:creationId xmlns:p14="http://schemas.microsoft.com/office/powerpoint/2010/main" val="2922676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31DEF-888E-5835-2ECF-2BD25C4EB7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268FE7-FC41-8146-45F9-3EA786CF1C84}"/>
              </a:ext>
            </a:extLst>
          </p:cNvPr>
          <p:cNvSpPr>
            <a:spLocks noGrp="1" noRot="1" noChangeAspect="1"/>
          </p:cNvSpPr>
          <p:nvPr>
            <p:ph type="sldImg"/>
          </p:nvPr>
        </p:nvSpPr>
        <p:spPr>
          <a:xfrm>
            <a:off x="571500" y="1336675"/>
            <a:ext cx="6413500" cy="3608388"/>
          </a:xfrm>
        </p:spPr>
      </p:sp>
      <p:sp>
        <p:nvSpPr>
          <p:cNvPr id="3" name="Notes Placeholder 2">
            <a:extLst>
              <a:ext uri="{FF2B5EF4-FFF2-40B4-BE49-F238E27FC236}">
                <a16:creationId xmlns:a16="http://schemas.microsoft.com/office/drawing/2014/main" id="{464FEBD8-B2D5-4067-0923-694229D3D301}"/>
              </a:ext>
            </a:extLst>
          </p:cNvPr>
          <p:cNvSpPr>
            <a:spLocks noGrp="1"/>
          </p:cNvSpPr>
          <p:nvPr>
            <p:ph type="body" idx="1"/>
          </p:nvPr>
        </p:nvSpPr>
        <p:spPr/>
        <p:txBody>
          <a:bodyPr/>
          <a:lstStyle/>
          <a:p>
            <a:pPr marL="356231" indent="-356231" defTabSz="1425732">
              <a:lnSpc>
                <a:spcPct val="90000"/>
              </a:lnSpc>
              <a:spcBef>
                <a:spcPts val="1560"/>
              </a:spcBef>
              <a:buSzPct val="100000"/>
              <a:buFont typeface="Arial" pitchFamily="34"/>
              <a:buChar char="•"/>
              <a:defRPr sz="1800" b="0" i="0" u="none" strike="noStrike" kern="0" cap="none" spc="0" baseline="0">
                <a:solidFill>
                  <a:srgbClr val="000000"/>
                </a:solidFill>
                <a:uFillTx/>
              </a:defRPr>
            </a:pPr>
            <a:r>
              <a:rPr lang="en-US" sz="4370" i="0" u="none" strike="noStrike" kern="1200" cap="none" spc="0" baseline="0" dirty="0">
                <a:solidFill>
                  <a:srgbClr val="000000"/>
                </a:solidFill>
                <a:uFillTx/>
                <a:latin typeface="Aptos" pitchFamily="34"/>
                <a:cs typeface="Times New Roman" pitchFamily="18"/>
              </a:rPr>
              <a:t>Phthalates used as plasticizers and phenols used as coatings and preservatives </a:t>
            </a:r>
          </a:p>
          <a:p>
            <a:pPr marL="356231" indent="-356231" defTabSz="1425732">
              <a:lnSpc>
                <a:spcPct val="90000"/>
              </a:lnSpc>
              <a:spcBef>
                <a:spcPts val="1560"/>
              </a:spcBef>
              <a:buSzPct val="100000"/>
              <a:buFont typeface="Arial" pitchFamily="34"/>
              <a:buChar char="•"/>
              <a:defRPr sz="1800" b="0" i="0" u="none" strike="noStrike" kern="0" cap="none" spc="0" baseline="0">
                <a:solidFill>
                  <a:srgbClr val="000000"/>
                </a:solidFill>
                <a:uFillTx/>
              </a:defRPr>
            </a:pPr>
            <a:r>
              <a:rPr lang="en-US" sz="4370" i="0" u="none" strike="noStrike" kern="1200" cap="none" spc="0" baseline="0" dirty="0">
                <a:solidFill>
                  <a:srgbClr val="000000"/>
                </a:solidFill>
                <a:uFillTx/>
                <a:latin typeface="Aptos" pitchFamily="34"/>
                <a:cs typeface="Times New Roman" pitchFamily="18"/>
              </a:rPr>
              <a:t>Exposure conditions leach into food sources (not covalently bound!) </a:t>
            </a:r>
          </a:p>
          <a:p>
            <a:pPr marL="356231" indent="-356231" defTabSz="1425732">
              <a:lnSpc>
                <a:spcPct val="90000"/>
              </a:lnSpc>
              <a:spcBef>
                <a:spcPts val="1560"/>
              </a:spcBef>
              <a:buSzPct val="100000"/>
              <a:buFont typeface="Arial" pitchFamily="34"/>
              <a:buChar char="•"/>
              <a:defRPr sz="1800" b="0" i="0" u="none" strike="noStrike" kern="0" cap="none" spc="0" baseline="0">
                <a:solidFill>
                  <a:srgbClr val="000000"/>
                </a:solidFill>
                <a:uFillTx/>
              </a:defRPr>
            </a:pPr>
            <a:r>
              <a:rPr lang="en-US" sz="4370" i="0" u="none" strike="noStrike" kern="1200" cap="none" spc="0" baseline="0" dirty="0">
                <a:solidFill>
                  <a:srgbClr val="000000"/>
                </a:solidFill>
                <a:uFillTx/>
                <a:latin typeface="Aptos" pitchFamily="34"/>
                <a:cs typeface="Times New Roman" pitchFamily="18"/>
              </a:rPr>
              <a:t>Route of exposure for food based sources </a:t>
            </a:r>
          </a:p>
          <a:p>
            <a:pPr marL="356231" indent="-356231" defTabSz="1425732">
              <a:lnSpc>
                <a:spcPct val="90000"/>
              </a:lnSpc>
              <a:spcBef>
                <a:spcPts val="1560"/>
              </a:spcBef>
              <a:buSzPct val="100000"/>
              <a:buFont typeface="Arial" pitchFamily="34"/>
              <a:buChar char="•"/>
              <a:defRPr sz="1800" b="0" i="0" u="none" strike="noStrike" kern="0" cap="none" spc="0" baseline="0">
                <a:solidFill>
                  <a:srgbClr val="000000"/>
                </a:solidFill>
                <a:uFillTx/>
              </a:defRPr>
            </a:pPr>
            <a:r>
              <a:rPr lang="en-US" sz="4370" i="0" u="none" strike="noStrike" kern="1200" cap="none" spc="0" baseline="0" dirty="0">
                <a:solidFill>
                  <a:srgbClr val="000000"/>
                </a:solidFill>
                <a:uFillTx/>
                <a:latin typeface="Aptos" pitchFamily="34"/>
                <a:cs typeface="Times New Roman" pitchFamily="18"/>
              </a:rPr>
              <a:t>Readily metabolized and excreted </a:t>
            </a:r>
          </a:p>
          <a:p>
            <a:pPr marL="356231" indent="-356231" defTabSz="1425732">
              <a:lnSpc>
                <a:spcPct val="90000"/>
              </a:lnSpc>
              <a:spcBef>
                <a:spcPts val="1560"/>
              </a:spcBef>
              <a:buSzPct val="100000"/>
              <a:buFont typeface="Arial" pitchFamily="34"/>
              <a:buChar char="•"/>
              <a:defRPr sz="1800" b="0" i="0" u="none" strike="noStrike" kern="0" cap="none" spc="0" baseline="0">
                <a:solidFill>
                  <a:srgbClr val="000000"/>
                </a:solidFill>
                <a:uFillTx/>
              </a:defRPr>
            </a:pPr>
            <a:endParaRPr lang="en-US" sz="4370" i="0" u="none" strike="noStrike" kern="1200" cap="none" spc="0" baseline="0" dirty="0">
              <a:solidFill>
                <a:srgbClr val="000000"/>
              </a:solidFill>
              <a:uFillTx/>
              <a:latin typeface="Aptos" pitchFamily="34"/>
              <a:cs typeface="Times New Roman" pitchFamily="18"/>
            </a:endParaRPr>
          </a:p>
          <a:p>
            <a:pPr marL="356231" indent="-356231" defTabSz="1425732">
              <a:lnSpc>
                <a:spcPct val="90000"/>
              </a:lnSpc>
              <a:spcBef>
                <a:spcPts val="1560"/>
              </a:spcBef>
              <a:buSzPct val="100000"/>
              <a:buFont typeface="Arial" pitchFamily="34"/>
              <a:buChar char="•"/>
              <a:defRPr sz="1800" b="0" i="0" u="none" strike="noStrike" kern="0" cap="none" spc="0" baseline="0">
                <a:solidFill>
                  <a:srgbClr val="000000"/>
                </a:solidFill>
                <a:uFillTx/>
              </a:defRPr>
            </a:pPr>
            <a:br>
              <a:rPr lang="en-US" sz="4370" i="0" u="none" strike="noStrike" kern="1200" cap="none" spc="0" baseline="0" dirty="0">
                <a:solidFill>
                  <a:srgbClr val="000000"/>
                </a:solidFill>
                <a:uFillTx/>
                <a:latin typeface="Aptos" pitchFamily="34"/>
                <a:cs typeface="Times New Roman" pitchFamily="18"/>
              </a:rPr>
            </a:br>
            <a:r>
              <a:rPr lang="en-US" sz="4370" i="0" u="none" strike="noStrike" kern="1200" cap="none" spc="0" baseline="0" dirty="0">
                <a:solidFill>
                  <a:srgbClr val="000000"/>
                </a:solidFill>
                <a:uFillTx/>
                <a:latin typeface="Aptos" pitchFamily="34"/>
                <a:cs typeface="Times New Roman" pitchFamily="18"/>
              </a:rPr>
              <a:t>FI again however may result in increased exposure, and persistence in food </a:t>
            </a:r>
            <a:r>
              <a:rPr lang="en-US" sz="4370" i="0" u="none" strike="noStrike" kern="1200" cap="none" spc="0" baseline="0" dirty="0" err="1">
                <a:solidFill>
                  <a:srgbClr val="000000"/>
                </a:solidFill>
                <a:uFillTx/>
                <a:latin typeface="Aptos" pitchFamily="34"/>
                <a:cs typeface="Times New Roman" pitchFamily="18"/>
              </a:rPr>
              <a:t>enviornment</a:t>
            </a:r>
            <a:r>
              <a:rPr lang="en-US" sz="4370" i="0" u="none" strike="noStrike" kern="1200" cap="none" spc="0" baseline="0" dirty="0">
                <a:solidFill>
                  <a:srgbClr val="000000"/>
                </a:solidFill>
                <a:uFillTx/>
                <a:latin typeface="Aptos" pitchFamily="34"/>
                <a:cs typeface="Times New Roman" pitchFamily="18"/>
              </a:rPr>
              <a:t> (especially considering impact from neighborhood level barriers)-- creating chronic </a:t>
            </a:r>
            <a:r>
              <a:rPr lang="en-US" sz="4370" i="0" u="none" strike="noStrike" kern="1200" cap="none" spc="0" baseline="0" dirty="0" err="1">
                <a:solidFill>
                  <a:srgbClr val="000000"/>
                </a:solidFill>
                <a:uFillTx/>
                <a:latin typeface="Aptos" pitchFamily="34"/>
                <a:cs typeface="Times New Roman" pitchFamily="18"/>
              </a:rPr>
              <a:t>expousre</a:t>
            </a:r>
            <a:r>
              <a:rPr lang="en-US" sz="4370" i="0" u="none" strike="noStrike" kern="1200" cap="none" spc="0" baseline="0" dirty="0">
                <a:solidFill>
                  <a:srgbClr val="000000"/>
                </a:solidFill>
                <a:uFillTx/>
                <a:latin typeface="Aptos" pitchFamily="34"/>
                <a:cs typeface="Times New Roman" pitchFamily="18"/>
              </a:rPr>
              <a:t> conditions. </a:t>
            </a:r>
          </a:p>
          <a:p>
            <a:pPr marL="356231" indent="-356231" defTabSz="1425732">
              <a:lnSpc>
                <a:spcPct val="90000"/>
              </a:lnSpc>
              <a:spcBef>
                <a:spcPts val="1560"/>
              </a:spcBef>
              <a:buSzPct val="100000"/>
              <a:buFont typeface="Arial" pitchFamily="34"/>
              <a:buChar char="•"/>
              <a:defRPr sz="1800" b="0" i="0" u="none" strike="noStrike" kern="0" cap="none" spc="0" baseline="0">
                <a:solidFill>
                  <a:srgbClr val="000000"/>
                </a:solidFill>
                <a:uFillTx/>
              </a:defRPr>
            </a:pPr>
            <a:endParaRPr lang="en-US" sz="4370" i="0" u="none" strike="noStrike" kern="1200" cap="none" spc="0" baseline="0" dirty="0">
              <a:solidFill>
                <a:srgbClr val="000000"/>
              </a:solidFill>
              <a:uFillTx/>
              <a:latin typeface="Aptos" pitchFamily="34"/>
              <a:cs typeface="Times New Roman" pitchFamily="18"/>
            </a:endParaRPr>
          </a:p>
          <a:p>
            <a:pPr marL="356231" indent="-356231" defTabSz="1425732">
              <a:lnSpc>
                <a:spcPct val="90000"/>
              </a:lnSpc>
              <a:spcBef>
                <a:spcPts val="1560"/>
              </a:spcBef>
              <a:buSzPct val="100000"/>
              <a:buFont typeface="Arial" pitchFamily="34"/>
              <a:buChar char="•"/>
              <a:defRPr sz="1800" b="0" i="0" u="none" strike="noStrike" kern="0" cap="none" spc="0" baseline="0">
                <a:solidFill>
                  <a:srgbClr val="000000"/>
                </a:solidFill>
                <a:uFillTx/>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Open Sans" panose="020B0606030504020204" pitchFamily="34" charset="0"/>
              </a:rPr>
              <a:t>The conditions of exposure influence the nature of small molecule migration, such as the nature of the food (fat, oil, acidic, aqueous), storage condition (temperature and time), and processing condition (temperature of in packaging cooking/heating) </a:t>
            </a:r>
            <a:endParaRPr lang="en-US" sz="1200" b="0" i="0" u="none" strike="noStrike" kern="100" dirty="0">
              <a:solidFill>
                <a:srgbClr val="000000"/>
              </a:solidFill>
              <a:effectLst/>
              <a:latin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a:solidFill>
                  <a:srgbClr val="333333"/>
                </a:solidFill>
                <a:effectLst/>
                <a:latin typeface="Georgia" panose="02040502050405020303" pitchFamily="18" charset="0"/>
              </a:rPr>
              <a:t>Thus, there can be substantial variability in phthalate concentrations within food groups based on the region of food production, processing practices, presence and type of packaging and lipid content</a:t>
            </a:r>
            <a:endParaRPr lang="en-US" sz="1200" b="1"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CDF6112B-D9B2-086F-4333-95188EDE815F}"/>
              </a:ext>
            </a:extLst>
          </p:cNvPr>
          <p:cNvSpPr>
            <a:spLocks noGrp="1"/>
          </p:cNvSpPr>
          <p:nvPr>
            <p:ph type="sldNum" sz="quarter" idx="5"/>
          </p:nvPr>
        </p:nvSpPr>
        <p:spPr/>
        <p:txBody>
          <a:bodyPr/>
          <a:lstStyle/>
          <a:p>
            <a:pPr lvl="0"/>
            <a:fld id="{F65C52EB-BA84-0E41-85FB-AE2FB9148DFE}" type="slidenum">
              <a:rPr lang="en-US" smtClean="0"/>
              <a:t>3</a:t>
            </a:fld>
            <a:endParaRPr lang="en-US"/>
          </a:p>
        </p:txBody>
      </p:sp>
    </p:spTree>
    <p:extLst>
      <p:ext uri="{BB962C8B-B14F-4D97-AF65-F5344CB8AC3E}">
        <p14:creationId xmlns:p14="http://schemas.microsoft.com/office/powerpoint/2010/main" val="257823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E564-79B3-918C-2D50-8E1F59E1C1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089728-7E78-B4D3-FE99-E629EFD1E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64CCFF-7686-5DDA-497B-65FF83923412}"/>
              </a:ext>
            </a:extLst>
          </p:cNvPr>
          <p:cNvSpPr>
            <a:spLocks noGrp="1"/>
          </p:cNvSpPr>
          <p:nvPr>
            <p:ph type="dt" sz="half" idx="10"/>
          </p:nvPr>
        </p:nvSpPr>
        <p:spPr/>
        <p:txBody>
          <a:bodyPr/>
          <a:lstStyle/>
          <a:p>
            <a:fld id="{A8BC29DC-2F1A-AA41-ACB4-D58897E96B49}" type="datetimeFigureOut">
              <a:rPr lang="en-US" smtClean="0"/>
              <a:t>8/7/25</a:t>
            </a:fld>
            <a:endParaRPr lang="en-US"/>
          </a:p>
        </p:txBody>
      </p:sp>
      <p:sp>
        <p:nvSpPr>
          <p:cNvPr id="5" name="Footer Placeholder 4">
            <a:extLst>
              <a:ext uri="{FF2B5EF4-FFF2-40B4-BE49-F238E27FC236}">
                <a16:creationId xmlns:a16="http://schemas.microsoft.com/office/drawing/2014/main" id="{13CA7460-476F-1D15-1AD9-805592D37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4A55-1CD8-6848-BB06-4536D66B1F95}"/>
              </a:ext>
            </a:extLst>
          </p:cNvPr>
          <p:cNvSpPr>
            <a:spLocks noGrp="1"/>
          </p:cNvSpPr>
          <p:nvPr>
            <p:ph type="sldNum" sz="quarter" idx="12"/>
          </p:nvPr>
        </p:nvSpPr>
        <p:spPr/>
        <p:txBody>
          <a:bodyPr/>
          <a:lstStyle/>
          <a:p>
            <a:fld id="{B3CCCFC0-AAD0-8A49-AA85-D8954FCDE3CF}" type="slidenum">
              <a:rPr lang="en-US" smtClean="0"/>
              <a:t>‹#›</a:t>
            </a:fld>
            <a:endParaRPr lang="en-US"/>
          </a:p>
        </p:txBody>
      </p:sp>
    </p:spTree>
    <p:extLst>
      <p:ext uri="{BB962C8B-B14F-4D97-AF65-F5344CB8AC3E}">
        <p14:creationId xmlns:p14="http://schemas.microsoft.com/office/powerpoint/2010/main" val="199650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0F34-0496-539F-2793-4BAC3DC996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5FAD8E-6B6A-E0F3-AE5B-FE7B783EA1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D11AE-0ACA-DE00-66E0-3B06F4ED6F10}"/>
              </a:ext>
            </a:extLst>
          </p:cNvPr>
          <p:cNvSpPr>
            <a:spLocks noGrp="1"/>
          </p:cNvSpPr>
          <p:nvPr>
            <p:ph type="dt" sz="half" idx="10"/>
          </p:nvPr>
        </p:nvSpPr>
        <p:spPr/>
        <p:txBody>
          <a:bodyPr/>
          <a:lstStyle/>
          <a:p>
            <a:fld id="{A8BC29DC-2F1A-AA41-ACB4-D58897E96B49}" type="datetimeFigureOut">
              <a:rPr lang="en-US" smtClean="0"/>
              <a:t>8/7/25</a:t>
            </a:fld>
            <a:endParaRPr lang="en-US"/>
          </a:p>
        </p:txBody>
      </p:sp>
      <p:sp>
        <p:nvSpPr>
          <p:cNvPr id="5" name="Footer Placeholder 4">
            <a:extLst>
              <a:ext uri="{FF2B5EF4-FFF2-40B4-BE49-F238E27FC236}">
                <a16:creationId xmlns:a16="http://schemas.microsoft.com/office/drawing/2014/main" id="{9AD8BF8E-DCD8-F047-B112-17F511AC6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E88F1-934D-0D72-C5E7-8C113C9978BD}"/>
              </a:ext>
            </a:extLst>
          </p:cNvPr>
          <p:cNvSpPr>
            <a:spLocks noGrp="1"/>
          </p:cNvSpPr>
          <p:nvPr>
            <p:ph type="sldNum" sz="quarter" idx="12"/>
          </p:nvPr>
        </p:nvSpPr>
        <p:spPr/>
        <p:txBody>
          <a:bodyPr/>
          <a:lstStyle/>
          <a:p>
            <a:fld id="{B3CCCFC0-AAD0-8A49-AA85-D8954FCDE3CF}" type="slidenum">
              <a:rPr lang="en-US" smtClean="0"/>
              <a:t>‹#›</a:t>
            </a:fld>
            <a:endParaRPr lang="en-US"/>
          </a:p>
        </p:txBody>
      </p:sp>
    </p:spTree>
    <p:extLst>
      <p:ext uri="{BB962C8B-B14F-4D97-AF65-F5344CB8AC3E}">
        <p14:creationId xmlns:p14="http://schemas.microsoft.com/office/powerpoint/2010/main" val="78609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27DCB-ABA8-21AB-6887-6386DE201F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AA3401-F216-93A7-BD4A-6934C08550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44AF9-71FC-37B3-6914-39F759807FE4}"/>
              </a:ext>
            </a:extLst>
          </p:cNvPr>
          <p:cNvSpPr>
            <a:spLocks noGrp="1"/>
          </p:cNvSpPr>
          <p:nvPr>
            <p:ph type="dt" sz="half" idx="10"/>
          </p:nvPr>
        </p:nvSpPr>
        <p:spPr/>
        <p:txBody>
          <a:bodyPr/>
          <a:lstStyle/>
          <a:p>
            <a:fld id="{A8BC29DC-2F1A-AA41-ACB4-D58897E96B49}" type="datetimeFigureOut">
              <a:rPr lang="en-US" smtClean="0"/>
              <a:t>8/7/25</a:t>
            </a:fld>
            <a:endParaRPr lang="en-US"/>
          </a:p>
        </p:txBody>
      </p:sp>
      <p:sp>
        <p:nvSpPr>
          <p:cNvPr id="5" name="Footer Placeholder 4">
            <a:extLst>
              <a:ext uri="{FF2B5EF4-FFF2-40B4-BE49-F238E27FC236}">
                <a16:creationId xmlns:a16="http://schemas.microsoft.com/office/drawing/2014/main" id="{5F6CAB8A-E77B-BDBF-16D8-D5F75C0D4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95E10-F8BB-4F10-249A-CEBF81EB088F}"/>
              </a:ext>
            </a:extLst>
          </p:cNvPr>
          <p:cNvSpPr>
            <a:spLocks noGrp="1"/>
          </p:cNvSpPr>
          <p:nvPr>
            <p:ph type="sldNum" sz="quarter" idx="12"/>
          </p:nvPr>
        </p:nvSpPr>
        <p:spPr/>
        <p:txBody>
          <a:bodyPr/>
          <a:lstStyle/>
          <a:p>
            <a:fld id="{B3CCCFC0-AAD0-8A49-AA85-D8954FCDE3CF}" type="slidenum">
              <a:rPr lang="en-US" smtClean="0"/>
              <a:t>‹#›</a:t>
            </a:fld>
            <a:endParaRPr lang="en-US"/>
          </a:p>
        </p:txBody>
      </p:sp>
    </p:spTree>
    <p:extLst>
      <p:ext uri="{BB962C8B-B14F-4D97-AF65-F5344CB8AC3E}">
        <p14:creationId xmlns:p14="http://schemas.microsoft.com/office/powerpoint/2010/main" val="3835879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ight-image-full">
    <p:spTree>
      <p:nvGrpSpPr>
        <p:cNvPr id="1" name=""/>
        <p:cNvGrpSpPr/>
        <p:nvPr/>
      </p:nvGrpSpPr>
      <p:grpSpPr>
        <a:xfrm>
          <a:off x="0" y="0"/>
          <a:ext cx="0" cy="0"/>
          <a:chOff x="0" y="0"/>
          <a:chExt cx="0" cy="0"/>
        </a:xfrm>
      </p:grpSpPr>
      <p:sp>
        <p:nvSpPr>
          <p:cNvPr id="16" name="Title Placeholder 2">
            <a:extLst>
              <a:ext uri="{FF2B5EF4-FFF2-40B4-BE49-F238E27FC236}">
                <a16:creationId xmlns:a16="http://schemas.microsoft.com/office/drawing/2014/main" id="{99DDC60A-5C4A-5245-8961-D2EE09418E31}"/>
              </a:ext>
            </a:extLst>
          </p:cNvPr>
          <p:cNvSpPr>
            <a:spLocks noGrp="1"/>
          </p:cNvSpPr>
          <p:nvPr>
            <p:ph type="title"/>
          </p:nvPr>
        </p:nvSpPr>
        <p:spPr>
          <a:xfrm>
            <a:off x="892720" y="681135"/>
            <a:ext cx="4757713" cy="1002570"/>
          </a:xfrm>
          <a:prstGeom prst="rect">
            <a:avLst/>
          </a:prstGeom>
        </p:spPr>
        <p:txBody>
          <a:bodyPr vert="horz" lIns="91440" tIns="45720" rIns="91440" bIns="45720" rtlCol="0" anchor="b">
            <a:normAutofit/>
          </a:bodyPr>
          <a:lstStyle/>
          <a:p>
            <a:r>
              <a:rPr lang="en-US"/>
              <a:t>Click to edit Master title style</a:t>
            </a:r>
          </a:p>
        </p:txBody>
      </p:sp>
      <p:sp>
        <p:nvSpPr>
          <p:cNvPr id="17" name="Text Placeholder 11">
            <a:extLst>
              <a:ext uri="{FF2B5EF4-FFF2-40B4-BE49-F238E27FC236}">
                <a16:creationId xmlns:a16="http://schemas.microsoft.com/office/drawing/2014/main" id="{07FBE0F4-A6E6-8549-99EC-DBB59C25C001}"/>
              </a:ext>
            </a:extLst>
          </p:cNvPr>
          <p:cNvSpPr>
            <a:spLocks noGrp="1"/>
          </p:cNvSpPr>
          <p:nvPr>
            <p:ph type="body" sz="quarter" idx="11"/>
          </p:nvPr>
        </p:nvSpPr>
        <p:spPr>
          <a:xfrm>
            <a:off x="892720" y="1818641"/>
            <a:ext cx="4757713" cy="4033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2">
            <a:extLst>
              <a:ext uri="{FF2B5EF4-FFF2-40B4-BE49-F238E27FC236}">
                <a16:creationId xmlns:a16="http://schemas.microsoft.com/office/drawing/2014/main" id="{73B2FC47-35A1-D346-9C48-1CDF6FFD26CD}"/>
              </a:ext>
            </a:extLst>
          </p:cNvPr>
          <p:cNvSpPr>
            <a:spLocks noGrp="1"/>
          </p:cNvSpPr>
          <p:nvPr>
            <p:ph type="pic" sz="quarter" idx="13" hasCustomPrompt="1"/>
          </p:nvPr>
        </p:nvSpPr>
        <p:spPr>
          <a:xfrm>
            <a:off x="6097588" y="0"/>
            <a:ext cx="6094412" cy="6858000"/>
          </a:xfrm>
          <a:prstGeom prst="rect">
            <a:avLst/>
          </a:prstGeom>
          <a:solidFill>
            <a:schemeClr val="bg1">
              <a:lumMod val="95000"/>
            </a:schemeClr>
          </a:solidFill>
        </p:spPr>
        <p:txBody>
          <a:bodyPr>
            <a:normAutofit/>
          </a:bodyPr>
          <a:lstStyle>
            <a:lvl1pPr>
              <a:defRPr sz="1399">
                <a:solidFill>
                  <a:srgbClr val="FF0000"/>
                </a:solidFill>
              </a:defRPr>
            </a:lvl1pPr>
          </a:lstStyle>
          <a:p>
            <a:r>
              <a:rPr lang="en-US"/>
              <a:t>Place image: 1) drag and drop image</a:t>
            </a:r>
          </a:p>
        </p:txBody>
      </p:sp>
      <p:sp>
        <p:nvSpPr>
          <p:cNvPr id="7" name="Text Placeholder 3">
            <a:extLst>
              <a:ext uri="{FF2B5EF4-FFF2-40B4-BE49-F238E27FC236}">
                <a16:creationId xmlns:a16="http://schemas.microsoft.com/office/drawing/2014/main" id="{216D7B5A-44DD-C749-8276-0A194A0BCF83}"/>
              </a:ext>
            </a:extLst>
          </p:cNvPr>
          <p:cNvSpPr>
            <a:spLocks noGrp="1"/>
          </p:cNvSpPr>
          <p:nvPr>
            <p:ph type="body" sz="quarter" idx="14" hasCustomPrompt="1"/>
          </p:nvPr>
        </p:nvSpPr>
        <p:spPr>
          <a:xfrm>
            <a:off x="6299392" y="6446351"/>
            <a:ext cx="2443618" cy="277897"/>
          </a:xfrm>
          <a:prstGeom prst="rect">
            <a:avLst/>
          </a:prstGeom>
          <a:solidFill>
            <a:schemeClr val="tx1">
              <a:alpha val="60000"/>
            </a:schemeClr>
          </a:solidFill>
        </p:spPr>
        <p:txBody>
          <a:bodyPr wrap="none" lIns="182880" rIns="182880" bIns="91440" anchor="t" anchorCtr="0">
            <a:spAutoFit/>
          </a:bodyPr>
          <a:lstStyle>
            <a:lvl1pPr>
              <a:defRPr sz="1000">
                <a:solidFill>
                  <a:schemeClr val="bg1"/>
                </a:solidFill>
              </a:defRPr>
            </a:lvl1pPr>
            <a:lvl2pPr>
              <a:defRPr sz="900"/>
            </a:lvl2pPr>
            <a:lvl3pPr>
              <a:defRPr sz="800"/>
            </a:lvl3pPr>
            <a:lvl4pPr>
              <a:defRPr sz="700"/>
            </a:lvl4pPr>
            <a:lvl5pPr>
              <a:defRPr sz="700"/>
            </a:lvl5pPr>
          </a:lstStyle>
          <a:p>
            <a:pPr lvl="0"/>
            <a:r>
              <a:rPr lang="en-US" dirty="0"/>
              <a:t>Insert credit or delete this textbox</a:t>
            </a:r>
          </a:p>
        </p:txBody>
      </p:sp>
    </p:spTree>
    <p:extLst>
      <p:ext uri="{BB962C8B-B14F-4D97-AF65-F5344CB8AC3E}">
        <p14:creationId xmlns:p14="http://schemas.microsoft.com/office/powerpoint/2010/main" val="141546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4508-F5D3-5254-D8C2-5CD6D34C76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5D3C0E-4246-9806-5FA0-4B77873643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21A66-B50C-A7FB-831D-1FFBE1F98ABD}"/>
              </a:ext>
            </a:extLst>
          </p:cNvPr>
          <p:cNvSpPr>
            <a:spLocks noGrp="1"/>
          </p:cNvSpPr>
          <p:nvPr>
            <p:ph type="dt" sz="half" idx="10"/>
          </p:nvPr>
        </p:nvSpPr>
        <p:spPr/>
        <p:txBody>
          <a:bodyPr/>
          <a:lstStyle/>
          <a:p>
            <a:fld id="{A8BC29DC-2F1A-AA41-ACB4-D58897E96B49}" type="datetimeFigureOut">
              <a:rPr lang="en-US" smtClean="0"/>
              <a:t>8/7/25</a:t>
            </a:fld>
            <a:endParaRPr lang="en-US"/>
          </a:p>
        </p:txBody>
      </p:sp>
      <p:sp>
        <p:nvSpPr>
          <p:cNvPr id="5" name="Footer Placeholder 4">
            <a:extLst>
              <a:ext uri="{FF2B5EF4-FFF2-40B4-BE49-F238E27FC236}">
                <a16:creationId xmlns:a16="http://schemas.microsoft.com/office/drawing/2014/main" id="{8DE8BC21-0D50-D5B3-3EDB-D50FF98A5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E8EA8-B511-0DCF-B2E6-C0141C08942E}"/>
              </a:ext>
            </a:extLst>
          </p:cNvPr>
          <p:cNvSpPr>
            <a:spLocks noGrp="1"/>
          </p:cNvSpPr>
          <p:nvPr>
            <p:ph type="sldNum" sz="quarter" idx="12"/>
          </p:nvPr>
        </p:nvSpPr>
        <p:spPr/>
        <p:txBody>
          <a:bodyPr/>
          <a:lstStyle/>
          <a:p>
            <a:fld id="{B3CCCFC0-AAD0-8A49-AA85-D8954FCDE3CF}" type="slidenum">
              <a:rPr lang="en-US" smtClean="0"/>
              <a:t>‹#›</a:t>
            </a:fld>
            <a:endParaRPr lang="en-US"/>
          </a:p>
        </p:txBody>
      </p:sp>
    </p:spTree>
    <p:extLst>
      <p:ext uri="{BB962C8B-B14F-4D97-AF65-F5344CB8AC3E}">
        <p14:creationId xmlns:p14="http://schemas.microsoft.com/office/powerpoint/2010/main" val="2997775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C149-B9AC-3576-E061-813FCB299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711A6-6D3D-D364-EA45-7041CAEA57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A4275-6A21-A1F5-05F1-DE14E563A739}"/>
              </a:ext>
            </a:extLst>
          </p:cNvPr>
          <p:cNvSpPr>
            <a:spLocks noGrp="1"/>
          </p:cNvSpPr>
          <p:nvPr>
            <p:ph type="dt" sz="half" idx="10"/>
          </p:nvPr>
        </p:nvSpPr>
        <p:spPr/>
        <p:txBody>
          <a:bodyPr/>
          <a:lstStyle/>
          <a:p>
            <a:fld id="{A8BC29DC-2F1A-AA41-ACB4-D58897E96B49}" type="datetimeFigureOut">
              <a:rPr lang="en-US" smtClean="0"/>
              <a:t>8/7/25</a:t>
            </a:fld>
            <a:endParaRPr lang="en-US"/>
          </a:p>
        </p:txBody>
      </p:sp>
      <p:sp>
        <p:nvSpPr>
          <p:cNvPr id="5" name="Footer Placeholder 4">
            <a:extLst>
              <a:ext uri="{FF2B5EF4-FFF2-40B4-BE49-F238E27FC236}">
                <a16:creationId xmlns:a16="http://schemas.microsoft.com/office/drawing/2014/main" id="{3F7747F3-200C-9E8B-5EAC-815BB393A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67427-0FC4-147F-A101-E0FEDE446156}"/>
              </a:ext>
            </a:extLst>
          </p:cNvPr>
          <p:cNvSpPr>
            <a:spLocks noGrp="1"/>
          </p:cNvSpPr>
          <p:nvPr>
            <p:ph type="sldNum" sz="quarter" idx="12"/>
          </p:nvPr>
        </p:nvSpPr>
        <p:spPr/>
        <p:txBody>
          <a:bodyPr/>
          <a:lstStyle/>
          <a:p>
            <a:fld id="{B3CCCFC0-AAD0-8A49-AA85-D8954FCDE3CF}" type="slidenum">
              <a:rPr lang="en-US" smtClean="0"/>
              <a:t>‹#›</a:t>
            </a:fld>
            <a:endParaRPr lang="en-US"/>
          </a:p>
        </p:txBody>
      </p:sp>
    </p:spTree>
    <p:extLst>
      <p:ext uri="{BB962C8B-B14F-4D97-AF65-F5344CB8AC3E}">
        <p14:creationId xmlns:p14="http://schemas.microsoft.com/office/powerpoint/2010/main" val="378635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6EE9-95CE-E15B-6CF0-6951F9577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75866-9007-1FA7-9506-491D25B7B7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9FB2A9-AB30-5644-C08C-E40BEB2F01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161296-0E1B-BA61-DD38-D3BBEA336108}"/>
              </a:ext>
            </a:extLst>
          </p:cNvPr>
          <p:cNvSpPr>
            <a:spLocks noGrp="1"/>
          </p:cNvSpPr>
          <p:nvPr>
            <p:ph type="dt" sz="half" idx="10"/>
          </p:nvPr>
        </p:nvSpPr>
        <p:spPr/>
        <p:txBody>
          <a:bodyPr/>
          <a:lstStyle/>
          <a:p>
            <a:fld id="{A8BC29DC-2F1A-AA41-ACB4-D58897E96B49}" type="datetimeFigureOut">
              <a:rPr lang="en-US" smtClean="0"/>
              <a:t>8/7/25</a:t>
            </a:fld>
            <a:endParaRPr lang="en-US"/>
          </a:p>
        </p:txBody>
      </p:sp>
      <p:sp>
        <p:nvSpPr>
          <p:cNvPr id="6" name="Footer Placeholder 5">
            <a:extLst>
              <a:ext uri="{FF2B5EF4-FFF2-40B4-BE49-F238E27FC236}">
                <a16:creationId xmlns:a16="http://schemas.microsoft.com/office/drawing/2014/main" id="{0E68A311-80F7-5453-1387-082A5D346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21C578-F39B-8B7C-725A-2E429F034D4A}"/>
              </a:ext>
            </a:extLst>
          </p:cNvPr>
          <p:cNvSpPr>
            <a:spLocks noGrp="1"/>
          </p:cNvSpPr>
          <p:nvPr>
            <p:ph type="sldNum" sz="quarter" idx="12"/>
          </p:nvPr>
        </p:nvSpPr>
        <p:spPr/>
        <p:txBody>
          <a:bodyPr/>
          <a:lstStyle/>
          <a:p>
            <a:fld id="{B3CCCFC0-AAD0-8A49-AA85-D8954FCDE3CF}" type="slidenum">
              <a:rPr lang="en-US" smtClean="0"/>
              <a:t>‹#›</a:t>
            </a:fld>
            <a:endParaRPr lang="en-US"/>
          </a:p>
        </p:txBody>
      </p:sp>
    </p:spTree>
    <p:extLst>
      <p:ext uri="{BB962C8B-B14F-4D97-AF65-F5344CB8AC3E}">
        <p14:creationId xmlns:p14="http://schemas.microsoft.com/office/powerpoint/2010/main" val="85121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2295-3068-E654-2611-12BE4F7E1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584D83-F13A-503D-E700-31DAFDE42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C7CFAC-2CAF-E650-C996-479F077B1E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315B9A-DBD2-536B-9CFD-7B212DB0C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89A5BC-F314-F65B-6125-2013D4EEE5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5FB6CF-7F84-5E10-9413-395180D3D07B}"/>
              </a:ext>
            </a:extLst>
          </p:cNvPr>
          <p:cNvSpPr>
            <a:spLocks noGrp="1"/>
          </p:cNvSpPr>
          <p:nvPr>
            <p:ph type="dt" sz="half" idx="10"/>
          </p:nvPr>
        </p:nvSpPr>
        <p:spPr/>
        <p:txBody>
          <a:bodyPr/>
          <a:lstStyle/>
          <a:p>
            <a:fld id="{A8BC29DC-2F1A-AA41-ACB4-D58897E96B49}" type="datetimeFigureOut">
              <a:rPr lang="en-US" smtClean="0"/>
              <a:t>8/7/25</a:t>
            </a:fld>
            <a:endParaRPr lang="en-US"/>
          </a:p>
        </p:txBody>
      </p:sp>
      <p:sp>
        <p:nvSpPr>
          <p:cNvPr id="8" name="Footer Placeholder 7">
            <a:extLst>
              <a:ext uri="{FF2B5EF4-FFF2-40B4-BE49-F238E27FC236}">
                <a16:creationId xmlns:a16="http://schemas.microsoft.com/office/drawing/2014/main" id="{21F7F35F-6387-D13D-6AF0-7008CDF4DD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67DBC1-1F02-3D32-63E8-057AB8C780EC}"/>
              </a:ext>
            </a:extLst>
          </p:cNvPr>
          <p:cNvSpPr>
            <a:spLocks noGrp="1"/>
          </p:cNvSpPr>
          <p:nvPr>
            <p:ph type="sldNum" sz="quarter" idx="12"/>
          </p:nvPr>
        </p:nvSpPr>
        <p:spPr/>
        <p:txBody>
          <a:bodyPr/>
          <a:lstStyle/>
          <a:p>
            <a:fld id="{B3CCCFC0-AAD0-8A49-AA85-D8954FCDE3CF}" type="slidenum">
              <a:rPr lang="en-US" smtClean="0"/>
              <a:t>‹#›</a:t>
            </a:fld>
            <a:endParaRPr lang="en-US"/>
          </a:p>
        </p:txBody>
      </p:sp>
    </p:spTree>
    <p:extLst>
      <p:ext uri="{BB962C8B-B14F-4D97-AF65-F5344CB8AC3E}">
        <p14:creationId xmlns:p14="http://schemas.microsoft.com/office/powerpoint/2010/main" val="29181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6E55-4875-39A9-5EB9-0BD43CACFA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2EFEF6-B0F6-BF30-ECE6-955F139C8120}"/>
              </a:ext>
            </a:extLst>
          </p:cNvPr>
          <p:cNvSpPr>
            <a:spLocks noGrp="1"/>
          </p:cNvSpPr>
          <p:nvPr>
            <p:ph type="dt" sz="half" idx="10"/>
          </p:nvPr>
        </p:nvSpPr>
        <p:spPr/>
        <p:txBody>
          <a:bodyPr/>
          <a:lstStyle/>
          <a:p>
            <a:fld id="{A8BC29DC-2F1A-AA41-ACB4-D58897E96B49}" type="datetimeFigureOut">
              <a:rPr lang="en-US" smtClean="0"/>
              <a:t>8/7/25</a:t>
            </a:fld>
            <a:endParaRPr lang="en-US"/>
          </a:p>
        </p:txBody>
      </p:sp>
      <p:sp>
        <p:nvSpPr>
          <p:cNvPr id="4" name="Footer Placeholder 3">
            <a:extLst>
              <a:ext uri="{FF2B5EF4-FFF2-40B4-BE49-F238E27FC236}">
                <a16:creationId xmlns:a16="http://schemas.microsoft.com/office/drawing/2014/main" id="{15478D28-BABE-C39F-89FF-BF37EFBF6B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38979B-4D36-9BCD-748F-D5D7A8F330F9}"/>
              </a:ext>
            </a:extLst>
          </p:cNvPr>
          <p:cNvSpPr>
            <a:spLocks noGrp="1"/>
          </p:cNvSpPr>
          <p:nvPr>
            <p:ph type="sldNum" sz="quarter" idx="12"/>
          </p:nvPr>
        </p:nvSpPr>
        <p:spPr/>
        <p:txBody>
          <a:bodyPr/>
          <a:lstStyle/>
          <a:p>
            <a:fld id="{B3CCCFC0-AAD0-8A49-AA85-D8954FCDE3CF}" type="slidenum">
              <a:rPr lang="en-US" smtClean="0"/>
              <a:t>‹#›</a:t>
            </a:fld>
            <a:endParaRPr lang="en-US"/>
          </a:p>
        </p:txBody>
      </p:sp>
    </p:spTree>
    <p:extLst>
      <p:ext uri="{BB962C8B-B14F-4D97-AF65-F5344CB8AC3E}">
        <p14:creationId xmlns:p14="http://schemas.microsoft.com/office/powerpoint/2010/main" val="2563276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60236-F6DD-FCB6-A8BE-45569D217C1F}"/>
              </a:ext>
            </a:extLst>
          </p:cNvPr>
          <p:cNvSpPr>
            <a:spLocks noGrp="1"/>
          </p:cNvSpPr>
          <p:nvPr>
            <p:ph type="dt" sz="half" idx="10"/>
          </p:nvPr>
        </p:nvSpPr>
        <p:spPr/>
        <p:txBody>
          <a:bodyPr/>
          <a:lstStyle/>
          <a:p>
            <a:fld id="{A8BC29DC-2F1A-AA41-ACB4-D58897E96B49}" type="datetimeFigureOut">
              <a:rPr lang="en-US" smtClean="0"/>
              <a:t>8/7/25</a:t>
            </a:fld>
            <a:endParaRPr lang="en-US"/>
          </a:p>
        </p:txBody>
      </p:sp>
      <p:sp>
        <p:nvSpPr>
          <p:cNvPr id="3" name="Footer Placeholder 2">
            <a:extLst>
              <a:ext uri="{FF2B5EF4-FFF2-40B4-BE49-F238E27FC236}">
                <a16:creationId xmlns:a16="http://schemas.microsoft.com/office/drawing/2014/main" id="{D07C10CF-87F3-7F4A-3CA0-8D46828D80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E35717-92C1-48AF-28F2-792C3D2BD37C}"/>
              </a:ext>
            </a:extLst>
          </p:cNvPr>
          <p:cNvSpPr>
            <a:spLocks noGrp="1"/>
          </p:cNvSpPr>
          <p:nvPr>
            <p:ph type="sldNum" sz="quarter" idx="12"/>
          </p:nvPr>
        </p:nvSpPr>
        <p:spPr/>
        <p:txBody>
          <a:bodyPr/>
          <a:lstStyle/>
          <a:p>
            <a:fld id="{B3CCCFC0-AAD0-8A49-AA85-D8954FCDE3CF}" type="slidenum">
              <a:rPr lang="en-US" smtClean="0"/>
              <a:t>‹#›</a:t>
            </a:fld>
            <a:endParaRPr lang="en-US"/>
          </a:p>
        </p:txBody>
      </p:sp>
    </p:spTree>
    <p:extLst>
      <p:ext uri="{BB962C8B-B14F-4D97-AF65-F5344CB8AC3E}">
        <p14:creationId xmlns:p14="http://schemas.microsoft.com/office/powerpoint/2010/main" val="205524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38BB-C8AE-D571-97AE-E49D5E34B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DD4E91-F2D3-CA12-55E3-11FA1536F8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222071-2F9B-8C60-3497-CD87724FE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322D1-DBB5-C344-9629-D72049403195}"/>
              </a:ext>
            </a:extLst>
          </p:cNvPr>
          <p:cNvSpPr>
            <a:spLocks noGrp="1"/>
          </p:cNvSpPr>
          <p:nvPr>
            <p:ph type="dt" sz="half" idx="10"/>
          </p:nvPr>
        </p:nvSpPr>
        <p:spPr/>
        <p:txBody>
          <a:bodyPr/>
          <a:lstStyle/>
          <a:p>
            <a:fld id="{A8BC29DC-2F1A-AA41-ACB4-D58897E96B49}" type="datetimeFigureOut">
              <a:rPr lang="en-US" smtClean="0"/>
              <a:t>8/7/25</a:t>
            </a:fld>
            <a:endParaRPr lang="en-US"/>
          </a:p>
        </p:txBody>
      </p:sp>
      <p:sp>
        <p:nvSpPr>
          <p:cNvPr id="6" name="Footer Placeholder 5">
            <a:extLst>
              <a:ext uri="{FF2B5EF4-FFF2-40B4-BE49-F238E27FC236}">
                <a16:creationId xmlns:a16="http://schemas.microsoft.com/office/drawing/2014/main" id="{9A646768-2106-0EC7-EC16-CAB3C497A0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0A32FD-FF9A-70C2-E62C-F252A3AAC71F}"/>
              </a:ext>
            </a:extLst>
          </p:cNvPr>
          <p:cNvSpPr>
            <a:spLocks noGrp="1"/>
          </p:cNvSpPr>
          <p:nvPr>
            <p:ph type="sldNum" sz="quarter" idx="12"/>
          </p:nvPr>
        </p:nvSpPr>
        <p:spPr/>
        <p:txBody>
          <a:bodyPr/>
          <a:lstStyle/>
          <a:p>
            <a:fld id="{B3CCCFC0-AAD0-8A49-AA85-D8954FCDE3CF}" type="slidenum">
              <a:rPr lang="en-US" smtClean="0"/>
              <a:t>‹#›</a:t>
            </a:fld>
            <a:endParaRPr lang="en-US"/>
          </a:p>
        </p:txBody>
      </p:sp>
    </p:spTree>
    <p:extLst>
      <p:ext uri="{BB962C8B-B14F-4D97-AF65-F5344CB8AC3E}">
        <p14:creationId xmlns:p14="http://schemas.microsoft.com/office/powerpoint/2010/main" val="346853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6A58-A4B2-95E1-1266-F86C4B2B8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2F4F3F-39F7-511C-06BC-9D6CF346C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D808D-3086-FCCE-73EB-20B4C477F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B4887-8946-01CE-8795-7D065885D76E}"/>
              </a:ext>
            </a:extLst>
          </p:cNvPr>
          <p:cNvSpPr>
            <a:spLocks noGrp="1"/>
          </p:cNvSpPr>
          <p:nvPr>
            <p:ph type="dt" sz="half" idx="10"/>
          </p:nvPr>
        </p:nvSpPr>
        <p:spPr/>
        <p:txBody>
          <a:bodyPr/>
          <a:lstStyle/>
          <a:p>
            <a:fld id="{A8BC29DC-2F1A-AA41-ACB4-D58897E96B49}" type="datetimeFigureOut">
              <a:rPr lang="en-US" smtClean="0"/>
              <a:t>8/7/25</a:t>
            </a:fld>
            <a:endParaRPr lang="en-US"/>
          </a:p>
        </p:txBody>
      </p:sp>
      <p:sp>
        <p:nvSpPr>
          <p:cNvPr id="6" name="Footer Placeholder 5">
            <a:extLst>
              <a:ext uri="{FF2B5EF4-FFF2-40B4-BE49-F238E27FC236}">
                <a16:creationId xmlns:a16="http://schemas.microsoft.com/office/drawing/2014/main" id="{B162EB15-4BF7-A986-F981-A2BE1408BA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937EE9-06D6-A12E-FBC9-B67114FA9A26}"/>
              </a:ext>
            </a:extLst>
          </p:cNvPr>
          <p:cNvSpPr>
            <a:spLocks noGrp="1"/>
          </p:cNvSpPr>
          <p:nvPr>
            <p:ph type="sldNum" sz="quarter" idx="12"/>
          </p:nvPr>
        </p:nvSpPr>
        <p:spPr/>
        <p:txBody>
          <a:bodyPr/>
          <a:lstStyle/>
          <a:p>
            <a:fld id="{B3CCCFC0-AAD0-8A49-AA85-D8954FCDE3CF}" type="slidenum">
              <a:rPr lang="en-US" smtClean="0"/>
              <a:t>‹#›</a:t>
            </a:fld>
            <a:endParaRPr lang="en-US"/>
          </a:p>
        </p:txBody>
      </p:sp>
    </p:spTree>
    <p:extLst>
      <p:ext uri="{BB962C8B-B14F-4D97-AF65-F5344CB8AC3E}">
        <p14:creationId xmlns:p14="http://schemas.microsoft.com/office/powerpoint/2010/main" val="331266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9E13B9-0729-413C-2A15-0356B268A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6FFB5D-1B32-59AD-39CE-C8C3B39806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016CD-196C-0D29-BC1E-429A24184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BC29DC-2F1A-AA41-ACB4-D58897E96B49}" type="datetimeFigureOut">
              <a:rPr lang="en-US" smtClean="0"/>
              <a:t>8/7/25</a:t>
            </a:fld>
            <a:endParaRPr lang="en-US"/>
          </a:p>
        </p:txBody>
      </p:sp>
      <p:sp>
        <p:nvSpPr>
          <p:cNvPr id="5" name="Footer Placeholder 4">
            <a:extLst>
              <a:ext uri="{FF2B5EF4-FFF2-40B4-BE49-F238E27FC236}">
                <a16:creationId xmlns:a16="http://schemas.microsoft.com/office/drawing/2014/main" id="{31F88DF9-6A83-8A01-5A7E-2B577E400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AD541CE-CBF1-930D-5B04-DBF84928EF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CCCFC0-AAD0-8A49-AA85-D8954FCDE3CF}" type="slidenum">
              <a:rPr lang="en-US" smtClean="0"/>
              <a:t>‹#›</a:t>
            </a:fld>
            <a:endParaRPr lang="en-US"/>
          </a:p>
        </p:txBody>
      </p:sp>
    </p:spTree>
    <p:extLst>
      <p:ext uri="{BB962C8B-B14F-4D97-AF65-F5344CB8AC3E}">
        <p14:creationId xmlns:p14="http://schemas.microsoft.com/office/powerpoint/2010/main" val="693968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emf"/><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E734-B2C8-718A-D6F5-A77E5A8D743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52F6CF9-2DDE-B872-2F64-86F7C577E7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940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535A8-33BC-D72C-16B0-20CE5153D2C7}"/>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B7918CCC-DB40-E5B3-0920-F548090D5160}"/>
              </a:ext>
            </a:extLst>
          </p:cNvPr>
          <p:cNvSpPr txBox="1">
            <a:spLocks noGrp="1"/>
          </p:cNvSpPr>
          <p:nvPr>
            <p:ph type="body" sz="quarter" idx="11"/>
          </p:nvPr>
        </p:nvSpPr>
        <p:spPr>
          <a:xfrm>
            <a:off x="621382" y="807598"/>
            <a:ext cx="11181475" cy="5242804"/>
          </a:xfrm>
          <a:prstGeom prst="rect">
            <a:avLst/>
          </a:prstGeom>
          <a:noFill/>
          <a:ln cap="flat">
            <a:noFill/>
          </a:ln>
        </p:spPr>
        <p:txBody>
          <a:bodyPr vert="horz" wrap="square" lIns="58643" tIns="29322" rIns="58643" bIns="29322" rtlCol="0" anchor="t" anchorCtr="0" compatLnSpc="1">
            <a:normAutofit fontScale="85000" lnSpcReduction="20000"/>
          </a:bodyPr>
          <a:lstStyle/>
          <a:p>
            <a:pPr marL="530210" indent="-366503" defTabSz="914322">
              <a:lnSpc>
                <a:spcPct val="110000"/>
              </a:lnSpc>
              <a:spcBef>
                <a:spcPts val="500"/>
              </a:spcBef>
              <a:spcAft>
                <a:spcPts val="74"/>
              </a:spcAft>
              <a:buSzPct val="100000"/>
              <a:defRPr sz="1800" b="0" i="0" u="none" strike="noStrike" kern="0" cap="none" spc="0" baseline="0">
                <a:solidFill>
                  <a:srgbClr val="000000"/>
                </a:solidFill>
                <a:uFillTx/>
              </a:defRPr>
            </a:pPr>
            <a:r>
              <a:rPr lang="en-US" sz="2309" dirty="0">
                <a:solidFill>
                  <a:srgbClr val="000000"/>
                </a:solidFill>
                <a:latin typeface="Calibri" panose="020F0502020204030204" pitchFamily="34" charset="0"/>
                <a:cs typeface="Calibri" panose="020F0502020204030204" pitchFamily="34" charset="0"/>
              </a:rPr>
              <a:t>Food Insecurity (FI) </a:t>
            </a:r>
            <a:r>
              <a:rPr lang="en-US" sz="2309" dirty="0">
                <a:solidFill>
                  <a:srgbClr val="000000"/>
                </a:solidFill>
                <a:latin typeface="Calibri" panose="020F0502020204030204" pitchFamily="34" charset="0"/>
                <a:cs typeface="Calibri" panose="020F0502020204030204" pitchFamily="34" charset="0"/>
                <a:sym typeface="Wingdings" pitchFamily="2" charset="2"/>
              </a:rPr>
              <a:t>associated with n</a:t>
            </a:r>
            <a:r>
              <a:rPr lang="en-US" sz="2309" dirty="0">
                <a:solidFill>
                  <a:srgbClr val="000000"/>
                </a:solidFill>
                <a:latin typeface="Calibri" panose="020F0502020204030204" pitchFamily="34" charset="0"/>
                <a:cs typeface="Calibri" panose="020F0502020204030204" pitchFamily="34" charset="0"/>
              </a:rPr>
              <a:t>otable alterations in </a:t>
            </a:r>
            <a:r>
              <a:rPr lang="en-US" sz="2309" b="1" dirty="0">
                <a:solidFill>
                  <a:srgbClr val="000000"/>
                </a:solidFill>
                <a:latin typeface="Calibri" panose="020F0502020204030204" pitchFamily="34" charset="0"/>
                <a:cs typeface="Calibri" panose="020F0502020204030204" pitchFamily="34" charset="0"/>
              </a:rPr>
              <a:t>food quantity </a:t>
            </a:r>
            <a:r>
              <a:rPr lang="en-US" sz="2309" dirty="0">
                <a:solidFill>
                  <a:srgbClr val="000000"/>
                </a:solidFill>
                <a:latin typeface="Calibri" panose="020F0502020204030204" pitchFamily="34" charset="0"/>
                <a:cs typeface="Calibri" panose="020F0502020204030204" pitchFamily="34" charset="0"/>
              </a:rPr>
              <a:t>and/or </a:t>
            </a:r>
            <a:r>
              <a:rPr lang="en-US" sz="2309" b="1" dirty="0">
                <a:solidFill>
                  <a:srgbClr val="000000"/>
                </a:solidFill>
                <a:latin typeface="Calibri" panose="020F0502020204030204" pitchFamily="34" charset="0"/>
                <a:cs typeface="Calibri" panose="020F0502020204030204" pitchFamily="34" charset="0"/>
              </a:rPr>
              <a:t>quality</a:t>
            </a:r>
            <a:r>
              <a:rPr lang="en-US" sz="2309" dirty="0">
                <a:solidFill>
                  <a:srgbClr val="000000"/>
                </a:solidFill>
                <a:latin typeface="Calibri" panose="020F0502020204030204" pitchFamily="34" charset="0"/>
                <a:cs typeface="Calibri" panose="020F0502020204030204" pitchFamily="34" charset="0"/>
              </a:rPr>
              <a:t> </a:t>
            </a:r>
            <a:r>
              <a:rPr lang="en-US" sz="2309" baseline="30000" dirty="0">
                <a:solidFill>
                  <a:srgbClr val="000000"/>
                </a:solidFill>
                <a:latin typeface="Calibri" panose="020F0502020204030204" pitchFamily="34" charset="0"/>
                <a:cs typeface="Calibri" panose="020F0502020204030204" pitchFamily="34" charset="0"/>
              </a:rPr>
              <a:t>4</a:t>
            </a:r>
            <a:endParaRPr lang="en-US" sz="2309" dirty="0">
              <a:solidFill>
                <a:srgbClr val="000000"/>
              </a:solidFill>
              <a:latin typeface="Calibri" panose="020F0502020204030204" pitchFamily="34" charset="0"/>
              <a:cs typeface="Calibri" panose="020F0502020204030204" pitchFamily="34" charset="0"/>
            </a:endParaRPr>
          </a:p>
          <a:p>
            <a:pPr marL="457047" lvl="1" indent="0" defTabSz="914322">
              <a:spcBef>
                <a:spcPts val="1000"/>
              </a:spcBef>
              <a:buSzPct val="100000"/>
              <a:buNone/>
              <a:defRPr sz="1800" b="0" i="0" u="none" strike="noStrike" kern="0" cap="none" spc="0" baseline="0">
                <a:solidFill>
                  <a:srgbClr val="000000"/>
                </a:solidFill>
                <a:uFillTx/>
              </a:defRPr>
            </a:pPr>
            <a:endParaRPr lang="en-US" sz="128" dirty="0">
              <a:solidFill>
                <a:srgbClr val="000000"/>
              </a:solidFill>
              <a:latin typeface="Calibri" panose="020F0502020204030204" pitchFamily="34" charset="0"/>
              <a:cs typeface="Calibri" panose="020F0502020204030204" pitchFamily="34" charset="0"/>
            </a:endParaRPr>
          </a:p>
          <a:p>
            <a:pPr marL="457047" lvl="1" indent="0" defTabSz="914322">
              <a:spcBef>
                <a:spcPts val="1000"/>
              </a:spcBef>
              <a:buSzPct val="100000"/>
              <a:buNone/>
              <a:defRPr sz="1800" b="0" i="0" u="none" strike="noStrike" kern="0" cap="none" spc="0" baseline="0">
                <a:solidFill>
                  <a:srgbClr val="000000"/>
                </a:solidFill>
                <a:uFillTx/>
              </a:defRPr>
            </a:pPr>
            <a:endParaRPr lang="en-US" sz="2790" baseline="30000" dirty="0">
              <a:solidFill>
                <a:srgbClr val="000000"/>
              </a:solidFill>
              <a:latin typeface="Calibri" panose="020F0502020204030204" pitchFamily="34" charset="0"/>
              <a:cs typeface="Calibri" panose="020F0502020204030204" pitchFamily="34" charset="0"/>
            </a:endParaRPr>
          </a:p>
          <a:p>
            <a:pPr marL="457047" lvl="1" indent="0" defTabSz="914322">
              <a:spcBef>
                <a:spcPts val="1000"/>
              </a:spcBef>
              <a:buSzPct val="100000"/>
              <a:buNone/>
              <a:defRPr sz="1800" b="0" i="0" u="none" strike="noStrike" kern="0" cap="none" spc="0" baseline="0">
                <a:solidFill>
                  <a:srgbClr val="000000"/>
                </a:solidFill>
                <a:uFillTx/>
              </a:defRPr>
            </a:pPr>
            <a:endParaRPr lang="en-US" sz="2790" baseline="30000" dirty="0">
              <a:solidFill>
                <a:srgbClr val="000000"/>
              </a:solidFill>
              <a:latin typeface="Calibri" panose="020F0502020204030204" pitchFamily="34" charset="0"/>
              <a:cs typeface="Calibri" panose="020F0502020204030204" pitchFamily="34" charset="0"/>
            </a:endParaRPr>
          </a:p>
          <a:p>
            <a:pPr marL="457047" lvl="1" indent="0" defTabSz="914322">
              <a:spcBef>
                <a:spcPts val="1000"/>
              </a:spcBef>
              <a:buSzPct val="100000"/>
              <a:buNone/>
              <a:defRPr sz="1800" b="0" i="0" u="none" strike="noStrike" kern="0" cap="none" spc="0" baseline="0">
                <a:solidFill>
                  <a:srgbClr val="000000"/>
                </a:solidFill>
                <a:uFillTx/>
              </a:defRPr>
            </a:pPr>
            <a:endParaRPr lang="en-US" sz="2790" baseline="30000" dirty="0">
              <a:solidFill>
                <a:srgbClr val="000000"/>
              </a:solidFill>
              <a:latin typeface="Calibri" panose="020F0502020204030204" pitchFamily="34" charset="0"/>
              <a:cs typeface="Calibri" panose="020F0502020204030204" pitchFamily="34" charset="0"/>
            </a:endParaRPr>
          </a:p>
          <a:p>
            <a:pPr marL="457047" lvl="1" indent="0" defTabSz="914322">
              <a:spcBef>
                <a:spcPts val="1000"/>
              </a:spcBef>
              <a:buSzPct val="100000"/>
              <a:buNone/>
              <a:defRPr sz="1800" b="0" i="0" u="none" strike="noStrike" kern="0" cap="none" spc="0" baseline="0">
                <a:solidFill>
                  <a:srgbClr val="000000"/>
                </a:solidFill>
                <a:uFillTx/>
              </a:defRPr>
            </a:pPr>
            <a:endParaRPr lang="en-US" sz="2790" baseline="30000" dirty="0">
              <a:solidFill>
                <a:srgbClr val="000000"/>
              </a:solidFill>
              <a:latin typeface="Calibri" panose="020F0502020204030204" pitchFamily="34" charset="0"/>
              <a:cs typeface="Calibri" panose="020F0502020204030204" pitchFamily="34" charset="0"/>
            </a:endParaRPr>
          </a:p>
          <a:p>
            <a:pPr marL="293202" lvl="1" indent="0">
              <a:lnSpc>
                <a:spcPct val="120000"/>
              </a:lnSpc>
              <a:buNone/>
            </a:pPr>
            <a:endParaRPr lang="en-US" sz="2790" baseline="30000" dirty="0">
              <a:solidFill>
                <a:srgbClr val="000000"/>
              </a:solidFill>
              <a:latin typeface="Calibri" panose="020F0502020204030204" pitchFamily="34" charset="0"/>
              <a:cs typeface="Calibri" panose="020F0502020204030204" pitchFamily="34" charset="0"/>
              <a:sym typeface="Wingdings" pitchFamily="2" charset="2"/>
            </a:endParaRPr>
          </a:p>
          <a:p>
            <a:pPr marL="293202" lvl="1" indent="0">
              <a:lnSpc>
                <a:spcPct val="120000"/>
              </a:lnSpc>
              <a:buNone/>
            </a:pPr>
            <a:endParaRPr lang="en-US" sz="2309" dirty="0">
              <a:solidFill>
                <a:srgbClr val="000000"/>
              </a:solidFill>
              <a:latin typeface="Calibri" panose="020F0502020204030204" pitchFamily="34" charset="0"/>
              <a:cs typeface="Calibri" panose="020F0502020204030204" pitchFamily="34" charset="0"/>
            </a:endParaRPr>
          </a:p>
          <a:p>
            <a:pPr marL="293202" lvl="1" indent="0">
              <a:lnSpc>
                <a:spcPct val="120000"/>
              </a:lnSpc>
              <a:buNone/>
            </a:pPr>
            <a:endParaRPr lang="en-US" sz="2309" dirty="0">
              <a:solidFill>
                <a:srgbClr val="000000"/>
              </a:solidFill>
              <a:latin typeface="Calibri" panose="020F0502020204030204" pitchFamily="34" charset="0"/>
              <a:cs typeface="Calibri" panose="020F0502020204030204" pitchFamily="34" charset="0"/>
            </a:endParaRPr>
          </a:p>
          <a:p>
            <a:pPr marL="513104" lvl="1" indent="-219902">
              <a:lnSpc>
                <a:spcPct val="120000"/>
              </a:lnSpc>
            </a:pPr>
            <a:r>
              <a:rPr lang="en-US" sz="2309" dirty="0">
                <a:solidFill>
                  <a:srgbClr val="000000"/>
                </a:solidFill>
                <a:latin typeface="Calibri" panose="020F0502020204030204" pitchFamily="34" charset="0"/>
                <a:cs typeface="Calibri" panose="020F0502020204030204" pitchFamily="34" charset="0"/>
              </a:rPr>
              <a:t>Individual level factors (income, disability) + multilevel elements of food insecurity (neighborhood food stores access, environment etc. )</a:t>
            </a:r>
            <a:endParaRPr lang="en-US" sz="2309" b="1" dirty="0">
              <a:solidFill>
                <a:srgbClr val="000000"/>
              </a:solidFill>
              <a:latin typeface="Calibri" panose="020F0502020204030204" pitchFamily="34" charset="0"/>
              <a:cs typeface="Calibri" panose="020F0502020204030204" pitchFamily="34" charset="0"/>
              <a:sym typeface="Wingdings" pitchFamily="2" charset="2"/>
            </a:endParaRPr>
          </a:p>
          <a:p>
            <a:pPr marL="513104" lvl="1" indent="-219902">
              <a:lnSpc>
                <a:spcPct val="120000"/>
              </a:lnSpc>
            </a:pPr>
            <a:r>
              <a:rPr lang="en-US" sz="2309" b="1" dirty="0">
                <a:solidFill>
                  <a:srgbClr val="000000"/>
                </a:solidFill>
                <a:latin typeface="Calibri" panose="020F0502020204030204" pitchFamily="34" charset="0"/>
                <a:cs typeface="Calibri" panose="020F0502020204030204" pitchFamily="34" charset="0"/>
                <a:sym typeface="Wingdings" pitchFamily="2" charset="2"/>
              </a:rPr>
              <a:t>FI is a social determinant of health we can use for predicting adverse health outcomes including </a:t>
            </a:r>
            <a:r>
              <a:rPr lang="en-US" sz="2245" b="1" dirty="0">
                <a:solidFill>
                  <a:srgbClr val="000000"/>
                </a:solidFill>
                <a:latin typeface="Calibri" panose="020F0502020204030204" pitchFamily="34" charset="0"/>
                <a:cs typeface="Calibri" panose="020F0502020204030204" pitchFamily="34" charset="0"/>
                <a:sym typeface="Wingdings" pitchFamily="2" charset="2"/>
              </a:rPr>
              <a:t>including obesity, hypertension</a:t>
            </a:r>
            <a:r>
              <a:rPr lang="en-US" sz="2245" b="1" baseline="30000" dirty="0">
                <a:solidFill>
                  <a:srgbClr val="000000"/>
                </a:solidFill>
                <a:latin typeface="Calibri" panose="020F0502020204030204" pitchFamily="34" charset="0"/>
                <a:cs typeface="Calibri" panose="020F0502020204030204" pitchFamily="34" charset="0"/>
                <a:sym typeface="Wingdings" pitchFamily="2" charset="2"/>
              </a:rPr>
              <a:t>4,5</a:t>
            </a:r>
          </a:p>
          <a:p>
            <a:pPr marL="513104" lvl="1" indent="-219902">
              <a:lnSpc>
                <a:spcPct val="120000"/>
              </a:lnSpc>
            </a:pPr>
            <a:r>
              <a:rPr lang="en-US" sz="2245" b="1" dirty="0">
                <a:solidFill>
                  <a:srgbClr val="000000"/>
                </a:solidFill>
                <a:latin typeface="Calibri" panose="020F0502020204030204" pitchFamily="34" charset="0"/>
                <a:cs typeface="Calibri" panose="020F0502020204030204" pitchFamily="34" charset="0"/>
                <a:sym typeface="Wingdings" pitchFamily="2" charset="2"/>
              </a:rPr>
              <a:t>Vulnerable Groups: </a:t>
            </a:r>
          </a:p>
          <a:p>
            <a:pPr marL="970151" lvl="2" indent="-219902">
              <a:lnSpc>
                <a:spcPct val="120000"/>
              </a:lnSpc>
            </a:pPr>
            <a:r>
              <a:rPr lang="en-US" sz="1845" dirty="0">
                <a:solidFill>
                  <a:srgbClr val="000000"/>
                </a:solidFill>
                <a:latin typeface="Calibri" panose="020F0502020204030204" pitchFamily="34" charset="0"/>
                <a:cs typeface="Calibri" panose="020F0502020204030204" pitchFamily="34" charset="0"/>
                <a:sym typeface="Wingdings" pitchFamily="2" charset="2"/>
              </a:rPr>
              <a:t>Single unmarried women most likely to be impacted</a:t>
            </a:r>
            <a:r>
              <a:rPr lang="en-US" sz="1845" baseline="30000" dirty="0">
                <a:solidFill>
                  <a:srgbClr val="000000"/>
                </a:solidFill>
                <a:latin typeface="Calibri" panose="020F0502020204030204" pitchFamily="34" charset="0"/>
                <a:cs typeface="Calibri" panose="020F0502020204030204" pitchFamily="34" charset="0"/>
                <a:sym typeface="Wingdings" pitchFamily="2" charset="2"/>
              </a:rPr>
              <a:t>3,4</a:t>
            </a:r>
            <a:endParaRPr lang="en-US" sz="1845" dirty="0">
              <a:solidFill>
                <a:srgbClr val="000000"/>
              </a:solidFill>
              <a:latin typeface="Calibri" panose="020F0502020204030204" pitchFamily="34" charset="0"/>
              <a:cs typeface="Calibri" panose="020F0502020204030204" pitchFamily="34" charset="0"/>
              <a:sym typeface="Wingdings" pitchFamily="2" charset="2"/>
            </a:endParaRPr>
          </a:p>
          <a:p>
            <a:pPr marL="970151" lvl="2" indent="-219902">
              <a:lnSpc>
                <a:spcPct val="120000"/>
              </a:lnSpc>
            </a:pPr>
            <a:r>
              <a:rPr lang="en-US" sz="1845" dirty="0">
                <a:solidFill>
                  <a:srgbClr val="000000"/>
                </a:solidFill>
                <a:latin typeface="Calibri" panose="020F0502020204030204" pitchFamily="34" charset="0"/>
                <a:cs typeface="Calibri" panose="020F0502020204030204" pitchFamily="34" charset="0"/>
                <a:sym typeface="Wingdings" pitchFamily="2" charset="2"/>
              </a:rPr>
              <a:t>Racial/ethnic, low income individuals</a:t>
            </a:r>
            <a:r>
              <a:rPr lang="en-US" sz="1845" baseline="30000" dirty="0">
                <a:solidFill>
                  <a:srgbClr val="000000"/>
                </a:solidFill>
                <a:latin typeface="Calibri" panose="020F0502020204030204" pitchFamily="34" charset="0"/>
                <a:cs typeface="Calibri" panose="020F0502020204030204" pitchFamily="34" charset="0"/>
                <a:sym typeface="Wingdings" pitchFamily="2" charset="2"/>
              </a:rPr>
              <a:t>3,4</a:t>
            </a:r>
            <a:endParaRPr lang="en-US" sz="1845" dirty="0">
              <a:solidFill>
                <a:srgbClr val="000000"/>
              </a:solidFill>
              <a:latin typeface="Calibri" panose="020F0502020204030204" pitchFamily="34" charset="0"/>
              <a:cs typeface="Calibri" panose="020F0502020204030204" pitchFamily="34" charset="0"/>
              <a:sym typeface="Wingdings" pitchFamily="2" charset="2"/>
            </a:endParaRPr>
          </a:p>
        </p:txBody>
      </p:sp>
      <p:sp>
        <p:nvSpPr>
          <p:cNvPr id="2" name="TextBox 7">
            <a:extLst>
              <a:ext uri="{FF2B5EF4-FFF2-40B4-BE49-F238E27FC236}">
                <a16:creationId xmlns:a16="http://schemas.microsoft.com/office/drawing/2014/main" id="{2A4C8800-8D23-400C-5020-3601A69990A3}"/>
              </a:ext>
            </a:extLst>
          </p:cNvPr>
          <p:cNvSpPr txBox="1"/>
          <p:nvPr/>
        </p:nvSpPr>
        <p:spPr>
          <a:xfrm>
            <a:off x="221507" y="258119"/>
            <a:ext cx="11181475" cy="493503"/>
          </a:xfrm>
          <a:prstGeom prst="rect">
            <a:avLst/>
          </a:prstGeom>
          <a:noFill/>
          <a:ln cap="flat">
            <a:noFill/>
          </a:ln>
        </p:spPr>
        <p:txBody>
          <a:bodyPr vert="horz" wrap="square" lIns="58643" tIns="29322" rIns="58643" bIns="29322" anchor="t" anchorCtr="0" compatLnSpc="1">
            <a:spAutoFit/>
          </a:bodyPr>
          <a:lstStyle/>
          <a:p>
            <a:pPr defTabSz="293202">
              <a:defRPr sz="1800" b="0" i="0" u="none" strike="noStrike" kern="0" cap="none" spc="0" baseline="0">
                <a:solidFill>
                  <a:srgbClr val="000000"/>
                </a:solidFill>
                <a:uFillTx/>
              </a:defRPr>
            </a:pPr>
            <a:r>
              <a:rPr lang="en-US" sz="2822" dirty="0">
                <a:solidFill>
                  <a:srgbClr val="930505"/>
                </a:solidFill>
                <a:latin typeface="Calibri" panose="020F0502020204030204" pitchFamily="34" charset="0"/>
                <a:cs typeface="Calibri" panose="020F0502020204030204" pitchFamily="34" charset="0"/>
              </a:rPr>
              <a:t>Food Insecurity Understudied Potential Risk Factor for HDP </a:t>
            </a:r>
          </a:p>
        </p:txBody>
      </p:sp>
      <p:pic>
        <p:nvPicPr>
          <p:cNvPr id="3" name="Picture 2">
            <a:extLst>
              <a:ext uri="{FF2B5EF4-FFF2-40B4-BE49-F238E27FC236}">
                <a16:creationId xmlns:a16="http://schemas.microsoft.com/office/drawing/2014/main" id="{36C8B5A3-7265-9CAA-4233-53B10FB22B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3440" b="14796"/>
          <a:stretch/>
        </p:blipFill>
        <p:spPr bwMode="auto">
          <a:xfrm>
            <a:off x="1827620" y="1228164"/>
            <a:ext cx="7748996" cy="1768200"/>
          </a:xfrm>
          <a:prstGeom prst="rect">
            <a:avLst/>
          </a:prstGeom>
          <a:solidFill>
            <a:srgbClr val="C00000"/>
          </a:solidFill>
        </p:spPr>
      </p:pic>
      <p:sp>
        <p:nvSpPr>
          <p:cNvPr id="4" name="Arrow: Right 11">
            <a:extLst>
              <a:ext uri="{FF2B5EF4-FFF2-40B4-BE49-F238E27FC236}">
                <a16:creationId xmlns:a16="http://schemas.microsoft.com/office/drawing/2014/main" id="{44421F5C-8E3F-C4C5-3E87-9E13E05BF395}"/>
              </a:ext>
            </a:extLst>
          </p:cNvPr>
          <p:cNvSpPr/>
          <p:nvPr/>
        </p:nvSpPr>
        <p:spPr>
          <a:xfrm>
            <a:off x="1635830" y="2996365"/>
            <a:ext cx="8271939" cy="62885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9" b="1" dirty="0">
                <a:solidFill>
                  <a:schemeClr val="bg1"/>
                </a:solidFill>
                <a:latin typeface="Times New Roman" panose="02020603050405020304" pitchFamily="18" charset="0"/>
                <a:cs typeface="Times New Roman" panose="02020603050405020304" pitchFamily="18" charset="0"/>
              </a:rPr>
              <a:t>Food Insecurity </a:t>
            </a:r>
          </a:p>
        </p:txBody>
      </p:sp>
    </p:spTree>
    <p:extLst>
      <p:ext uri="{BB962C8B-B14F-4D97-AF65-F5344CB8AC3E}">
        <p14:creationId xmlns:p14="http://schemas.microsoft.com/office/powerpoint/2010/main" val="230512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D7992-CEAC-1F51-E909-61EEAA207241}"/>
            </a:ext>
          </a:extLst>
        </p:cNvPr>
        <p:cNvGrpSpPr/>
        <p:nvPr/>
      </p:nvGrpSpPr>
      <p:grpSpPr>
        <a:xfrm>
          <a:off x="0" y="0"/>
          <a:ext cx="0" cy="0"/>
          <a:chOff x="0" y="0"/>
          <a:chExt cx="0" cy="0"/>
        </a:xfrm>
      </p:grpSpPr>
      <p:sp>
        <p:nvSpPr>
          <p:cNvPr id="5" name="TextBox 7">
            <a:extLst>
              <a:ext uri="{FF2B5EF4-FFF2-40B4-BE49-F238E27FC236}">
                <a16:creationId xmlns:a16="http://schemas.microsoft.com/office/drawing/2014/main" id="{8EF664F7-D344-7DBF-AF34-9964AAB450ED}"/>
              </a:ext>
            </a:extLst>
          </p:cNvPr>
          <p:cNvSpPr txBox="1"/>
          <p:nvPr/>
        </p:nvSpPr>
        <p:spPr>
          <a:xfrm>
            <a:off x="243890" y="159296"/>
            <a:ext cx="11704220" cy="493503"/>
          </a:xfrm>
          <a:prstGeom prst="rect">
            <a:avLst/>
          </a:prstGeom>
          <a:noFill/>
          <a:ln cap="flat">
            <a:noFill/>
          </a:ln>
        </p:spPr>
        <p:txBody>
          <a:bodyPr vert="horz" wrap="square" lIns="58643" tIns="29322" rIns="58643" bIns="29322" anchor="t" anchorCtr="0" compatLnSpc="1">
            <a:spAutoFit/>
          </a:bodyPr>
          <a:lstStyle/>
          <a:p>
            <a:pPr defTabSz="293202">
              <a:defRPr sz="1800" b="0" i="0" u="none" strike="noStrike" kern="0" cap="none" spc="0" baseline="0">
                <a:solidFill>
                  <a:srgbClr val="000000"/>
                </a:solidFill>
                <a:uFillTx/>
              </a:defRPr>
            </a:pPr>
            <a:r>
              <a:rPr lang="en-US" sz="2822" dirty="0">
                <a:solidFill>
                  <a:srgbClr val="930505"/>
                </a:solidFill>
                <a:latin typeface="Calibri" panose="020F0502020204030204" pitchFamily="34" charset="0"/>
                <a:cs typeface="Calibri" panose="020F0502020204030204" pitchFamily="34" charset="0"/>
              </a:rPr>
              <a:t>Food Insecurity and Increased Risk of Environmental Chemical Exposure </a:t>
            </a:r>
          </a:p>
        </p:txBody>
      </p:sp>
      <p:sp>
        <p:nvSpPr>
          <p:cNvPr id="9" name="TextBox 8">
            <a:extLst>
              <a:ext uri="{FF2B5EF4-FFF2-40B4-BE49-F238E27FC236}">
                <a16:creationId xmlns:a16="http://schemas.microsoft.com/office/drawing/2014/main" id="{62935B31-9B7E-D146-7693-CB84D2E16C63}"/>
              </a:ext>
            </a:extLst>
          </p:cNvPr>
          <p:cNvSpPr txBox="1"/>
          <p:nvPr/>
        </p:nvSpPr>
        <p:spPr>
          <a:xfrm>
            <a:off x="5060362" y="897160"/>
            <a:ext cx="6626685" cy="5099795"/>
          </a:xfrm>
          <a:prstGeom prst="rect">
            <a:avLst/>
          </a:prstGeom>
          <a:noFill/>
          <a:ln>
            <a:solidFill>
              <a:schemeClr val="tx1"/>
            </a:solidFill>
          </a:ln>
        </p:spPr>
        <p:txBody>
          <a:bodyPr wrap="square" lIns="351859" tIns="117286" rIns="410503" rtlCol="0">
            <a:spAutoFit/>
          </a:bodyPr>
          <a:lstStyle/>
          <a:p>
            <a:pPr algn="ctr"/>
            <a:r>
              <a:rPr lang="en-US" sz="2309"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Phthalates</a:t>
            </a:r>
          </a:p>
          <a:p>
            <a:pPr algn="ctr"/>
            <a:endParaRPr lang="en-US" sz="2309" b="1" dirty="0">
              <a:latin typeface="Calibri" panose="020F0502020204030204" pitchFamily="34" charset="0"/>
              <a:cs typeface="Calibri" panose="020F0502020204030204" pitchFamily="34" charset="0"/>
            </a:endParaRPr>
          </a:p>
          <a:p>
            <a:pPr algn="ctr"/>
            <a:endParaRPr lang="en-US" sz="2822" b="1" dirty="0">
              <a:latin typeface="Calibri" panose="020F0502020204030204" pitchFamily="34" charset="0"/>
              <a:cs typeface="Calibri" panose="020F0502020204030204" pitchFamily="34" charset="0"/>
            </a:endParaRPr>
          </a:p>
          <a:p>
            <a:pPr algn="ctr"/>
            <a:endParaRPr lang="en-US" sz="2822" b="1" dirty="0">
              <a:latin typeface="Calibri" panose="020F0502020204030204" pitchFamily="34" charset="0"/>
              <a:cs typeface="Calibri" panose="020F0502020204030204" pitchFamily="34" charset="0"/>
            </a:endParaRPr>
          </a:p>
          <a:p>
            <a:pPr algn="ctr"/>
            <a:endParaRPr lang="en-US" sz="2822" b="1" dirty="0">
              <a:latin typeface="Calibri" panose="020F0502020204030204" pitchFamily="34" charset="0"/>
              <a:cs typeface="Calibri" panose="020F0502020204030204" pitchFamily="34" charset="0"/>
            </a:endParaRPr>
          </a:p>
          <a:p>
            <a:pPr algn="ctr"/>
            <a:endParaRPr lang="en-US" sz="898" b="1" dirty="0">
              <a:latin typeface="Calibri" panose="020F0502020204030204" pitchFamily="34" charset="0"/>
              <a:cs typeface="Calibri" panose="020F0502020204030204" pitchFamily="34" charset="0"/>
            </a:endParaRPr>
          </a:p>
          <a:p>
            <a:pPr algn="ctr"/>
            <a:endParaRPr lang="en-US" sz="1283" b="1" dirty="0">
              <a:latin typeface="Calibri" panose="020F0502020204030204" pitchFamily="34" charset="0"/>
              <a:cs typeface="Calibri" panose="020F0502020204030204" pitchFamily="34" charset="0"/>
            </a:endParaRPr>
          </a:p>
          <a:p>
            <a:pPr algn="ctr"/>
            <a:endParaRPr lang="en-US" sz="385" b="1" dirty="0">
              <a:latin typeface="Calibri" panose="020F0502020204030204" pitchFamily="34" charset="0"/>
              <a:cs typeface="Calibri" panose="020F0502020204030204" pitchFamily="34" charset="0"/>
            </a:endParaRPr>
          </a:p>
          <a:p>
            <a:pPr algn="ctr"/>
            <a:r>
              <a:rPr lang="en-US" sz="2309"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Phenols</a:t>
            </a:r>
            <a:endParaRPr lang="en-US" sz="2309" b="1" dirty="0">
              <a:latin typeface="Calibri" panose="020F0502020204030204" pitchFamily="34" charset="0"/>
              <a:cs typeface="Calibri" panose="020F0502020204030204" pitchFamily="34" charset="0"/>
            </a:endParaRPr>
          </a:p>
          <a:p>
            <a:pPr algn="ctr"/>
            <a:endParaRPr lang="en-US" sz="2822" b="1" dirty="0">
              <a:latin typeface="Calibri" panose="020F0502020204030204" pitchFamily="34" charset="0"/>
              <a:cs typeface="Calibri" panose="020F0502020204030204" pitchFamily="34" charset="0"/>
            </a:endParaRPr>
          </a:p>
          <a:p>
            <a:pPr algn="ctr"/>
            <a:endParaRPr lang="en-US" sz="2822" b="1" dirty="0">
              <a:latin typeface="Calibri" panose="020F0502020204030204" pitchFamily="34" charset="0"/>
              <a:cs typeface="Calibri" panose="020F0502020204030204" pitchFamily="34" charset="0"/>
            </a:endParaRPr>
          </a:p>
          <a:p>
            <a:pPr algn="ctr"/>
            <a:endParaRPr lang="en-US" sz="2822" b="1" dirty="0">
              <a:latin typeface="Calibri" panose="020F0502020204030204" pitchFamily="34" charset="0"/>
              <a:cs typeface="Calibri" panose="020F0502020204030204" pitchFamily="34" charset="0"/>
            </a:endParaRPr>
          </a:p>
          <a:p>
            <a:pPr algn="ctr"/>
            <a:endParaRPr lang="en-US" sz="2822" b="1" dirty="0">
              <a:latin typeface="Calibri" panose="020F0502020204030204" pitchFamily="34" charset="0"/>
              <a:cs typeface="Calibri" panose="020F0502020204030204" pitchFamily="34" charset="0"/>
            </a:endParaRPr>
          </a:p>
          <a:p>
            <a:pPr algn="ctr"/>
            <a:endParaRPr lang="en-US" sz="2822" b="1"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83136E0F-E5C1-38BB-17B6-A4C2167264D3}"/>
              </a:ext>
            </a:extLst>
          </p:cNvPr>
          <p:cNvSpPr txBox="1"/>
          <p:nvPr/>
        </p:nvSpPr>
        <p:spPr>
          <a:xfrm>
            <a:off x="428037" y="2897953"/>
            <a:ext cx="2333824" cy="526619"/>
          </a:xfrm>
          <a:prstGeom prst="rect">
            <a:avLst/>
          </a:prstGeom>
          <a:noFill/>
          <a:ln w="12700">
            <a:solidFill>
              <a:schemeClr val="tx1"/>
            </a:solidFill>
          </a:ln>
          <a:scene3d>
            <a:camera prst="orthographicFront"/>
            <a:lightRig rig="threePt" dir="t"/>
          </a:scene3d>
          <a:sp3d>
            <a:bevelT prst="slope"/>
          </a:sp3d>
        </p:spPr>
        <p:txBody>
          <a:bodyPr wrap="square">
            <a:spAutoFit/>
          </a:bodyPr>
          <a:lstStyle/>
          <a:p>
            <a:pPr algn="ctr"/>
            <a:r>
              <a:rPr lang="en-US" sz="2822" b="1" dirty="0">
                <a:latin typeface="Calibri" panose="020F0502020204030204" pitchFamily="34" charset="0"/>
                <a:cs typeface="Calibri" panose="020F0502020204030204" pitchFamily="34" charset="0"/>
              </a:rPr>
              <a:t>FI Individuals</a:t>
            </a:r>
          </a:p>
        </p:txBody>
      </p:sp>
      <p:pic>
        <p:nvPicPr>
          <p:cNvPr id="17" name="Picture 10" descr="BPA je mnohem nebezpečnější, než se myslelo. V kojeneckých lahvích a na  účtenkách už není. A co dál? | Plzeň">
            <a:extLst>
              <a:ext uri="{FF2B5EF4-FFF2-40B4-BE49-F238E27FC236}">
                <a16:creationId xmlns:a16="http://schemas.microsoft.com/office/drawing/2014/main" id="{B37AF0F5-7671-A76E-7F2D-DC7968FA7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4693" y="4039229"/>
            <a:ext cx="2298665" cy="15241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8" name="Picture 6" descr="EWG report reveals brands using BPA in canned food">
            <a:extLst>
              <a:ext uri="{FF2B5EF4-FFF2-40B4-BE49-F238E27FC236}">
                <a16:creationId xmlns:a16="http://schemas.microsoft.com/office/drawing/2014/main" id="{1EC2FBCE-EE93-1B05-E910-2D01965B2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875" y="3811448"/>
            <a:ext cx="1194617" cy="17951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2D2E3A-102D-403C-3158-252A8664966E}"/>
              </a:ext>
            </a:extLst>
          </p:cNvPr>
          <p:cNvSpPr txBox="1"/>
          <p:nvPr/>
        </p:nvSpPr>
        <p:spPr>
          <a:xfrm>
            <a:off x="2718847" y="3752137"/>
            <a:ext cx="2067260" cy="2263761"/>
          </a:xfrm>
          <a:prstGeom prst="rect">
            <a:avLst/>
          </a:prstGeom>
          <a:noFill/>
        </p:spPr>
        <p:txBody>
          <a:bodyPr wrap="square" rtlCol="0">
            <a:spAutoFit/>
          </a:bodyPr>
          <a:lstStyle/>
          <a:p>
            <a:pPr algn="ctr"/>
            <a:r>
              <a:rPr lang="en-US" sz="2822" b="1" dirty="0">
                <a:latin typeface="Calibri" panose="020F0502020204030204" pitchFamily="34" charset="0"/>
                <a:cs typeface="Calibri" panose="020F0502020204030204" pitchFamily="34" charset="0"/>
              </a:rPr>
              <a:t>Exposure</a:t>
            </a:r>
            <a:endParaRPr lang="en-US" sz="3463" b="1" dirty="0">
              <a:latin typeface="Calibri" panose="020F0502020204030204" pitchFamily="34" charset="0"/>
              <a:cs typeface="Calibri" panose="020F0502020204030204" pitchFamily="34" charset="0"/>
            </a:endParaRPr>
          </a:p>
          <a:p>
            <a:pPr algn="ctr"/>
            <a:endParaRPr lang="en-US" sz="2822" b="1" dirty="0">
              <a:latin typeface="Calibri" panose="020F0502020204030204" pitchFamily="34" charset="0"/>
              <a:cs typeface="Calibri" panose="020F0502020204030204" pitchFamily="34" charset="0"/>
            </a:endParaRPr>
          </a:p>
          <a:p>
            <a:pPr algn="ctr"/>
            <a:endParaRPr lang="en-US" sz="2822" b="1" dirty="0">
              <a:latin typeface="Calibri" panose="020F0502020204030204" pitchFamily="34" charset="0"/>
              <a:cs typeface="Calibri" panose="020F0502020204030204" pitchFamily="34" charset="0"/>
            </a:endParaRPr>
          </a:p>
          <a:p>
            <a:pPr algn="ctr"/>
            <a:endParaRPr lang="en-US" sz="2822" b="1" dirty="0">
              <a:latin typeface="Calibri" panose="020F0502020204030204" pitchFamily="34" charset="0"/>
              <a:cs typeface="Calibri" panose="020F0502020204030204" pitchFamily="34" charset="0"/>
            </a:endParaRPr>
          </a:p>
          <a:p>
            <a:pPr algn="ctr"/>
            <a:endParaRPr lang="en-US" sz="2822"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8E766E9-27B8-C5E2-C8F7-42E4AB800572}"/>
              </a:ext>
            </a:extLst>
          </p:cNvPr>
          <p:cNvSpPr txBox="1"/>
          <p:nvPr/>
        </p:nvSpPr>
        <p:spPr>
          <a:xfrm>
            <a:off x="5489843" y="5723976"/>
            <a:ext cx="1071127" cy="269946"/>
          </a:xfrm>
          <a:prstGeom prst="rect">
            <a:avLst/>
          </a:prstGeom>
          <a:noFill/>
        </p:spPr>
        <p:txBody>
          <a:bodyPr wrap="none" rtlCol="0">
            <a:spAutoFit/>
          </a:bodyPr>
          <a:lstStyle/>
          <a:p>
            <a:r>
              <a:rPr lang="en-US" sz="1154" dirty="0">
                <a:latin typeface="Calibri" panose="020F0502020204030204" pitchFamily="34" charset="0"/>
                <a:cs typeface="Calibri" panose="020F0502020204030204" pitchFamily="34" charset="0"/>
              </a:rPr>
              <a:t>Canned Foods </a:t>
            </a:r>
          </a:p>
        </p:txBody>
      </p:sp>
      <p:sp>
        <p:nvSpPr>
          <p:cNvPr id="4" name="TextBox 3">
            <a:extLst>
              <a:ext uri="{FF2B5EF4-FFF2-40B4-BE49-F238E27FC236}">
                <a16:creationId xmlns:a16="http://schemas.microsoft.com/office/drawing/2014/main" id="{12B7F824-DE7F-1C94-E302-5841C27FF4FA}"/>
              </a:ext>
            </a:extLst>
          </p:cNvPr>
          <p:cNvSpPr txBox="1"/>
          <p:nvPr/>
        </p:nvSpPr>
        <p:spPr>
          <a:xfrm>
            <a:off x="7681844" y="5653307"/>
            <a:ext cx="1066318" cy="269946"/>
          </a:xfrm>
          <a:prstGeom prst="rect">
            <a:avLst/>
          </a:prstGeom>
          <a:noFill/>
        </p:spPr>
        <p:txBody>
          <a:bodyPr wrap="none" rtlCol="0">
            <a:spAutoFit/>
          </a:bodyPr>
          <a:lstStyle/>
          <a:p>
            <a:r>
              <a:rPr lang="en-US" sz="1154" dirty="0">
                <a:latin typeface="Calibri" panose="020F0502020204030204" pitchFamily="34" charset="0"/>
                <a:cs typeface="Calibri" panose="020F0502020204030204" pitchFamily="34" charset="0"/>
              </a:rPr>
              <a:t>Soda Pop Cans</a:t>
            </a:r>
          </a:p>
        </p:txBody>
      </p:sp>
      <p:sp>
        <p:nvSpPr>
          <p:cNvPr id="6" name="Up Arrow 5">
            <a:extLst>
              <a:ext uri="{FF2B5EF4-FFF2-40B4-BE49-F238E27FC236}">
                <a16:creationId xmlns:a16="http://schemas.microsoft.com/office/drawing/2014/main" id="{9F126304-2D78-97D8-DAB0-060D562BB11D}"/>
              </a:ext>
            </a:extLst>
          </p:cNvPr>
          <p:cNvSpPr/>
          <p:nvPr/>
        </p:nvSpPr>
        <p:spPr>
          <a:xfrm>
            <a:off x="3437317" y="2259979"/>
            <a:ext cx="669512" cy="1390276"/>
          </a:xfrm>
          <a:prstGeom prst="upArrow">
            <a:avLst/>
          </a:prstGeom>
          <a:solidFill>
            <a:srgbClr val="930504"/>
          </a:solidFill>
          <a:ln>
            <a:solidFill>
              <a:srgbClr val="93050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54">
              <a:latin typeface="Calibri" panose="020F0502020204030204" pitchFamily="34" charset="0"/>
              <a:cs typeface="Calibri" panose="020F0502020204030204" pitchFamily="34" charset="0"/>
            </a:endParaRPr>
          </a:p>
        </p:txBody>
      </p:sp>
      <p:pic>
        <p:nvPicPr>
          <p:cNvPr id="22532" name="Picture 4" descr="Eating ultraprocessed and fast foods in pregnancy may increase phthalate  exposure | Environmental &amp; Occupational Health Sciences">
            <a:extLst>
              <a:ext uri="{FF2B5EF4-FFF2-40B4-BE49-F238E27FC236}">
                <a16:creationId xmlns:a16="http://schemas.microsoft.com/office/drawing/2014/main" id="{49FB693F-916A-0DC9-AFB7-87BFA36E7B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268" y="1621201"/>
            <a:ext cx="2606366" cy="15241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3FD16FDF-FE2D-6F57-2C9B-675D9B70BDA7}"/>
              </a:ext>
            </a:extLst>
          </p:cNvPr>
          <p:cNvPicPr>
            <a:picLocks noChangeAspect="1"/>
          </p:cNvPicPr>
          <p:nvPr/>
        </p:nvPicPr>
        <p:blipFill>
          <a:blip r:embed="rId6"/>
          <a:stretch>
            <a:fillRect/>
          </a:stretch>
        </p:blipFill>
        <p:spPr>
          <a:xfrm>
            <a:off x="5918038" y="1621201"/>
            <a:ext cx="1954774" cy="1523486"/>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4F6976DB-417F-1A34-E062-83F2DB0C5310}"/>
              </a:ext>
            </a:extLst>
          </p:cNvPr>
          <p:cNvSpPr txBox="1"/>
          <p:nvPr/>
        </p:nvSpPr>
        <p:spPr>
          <a:xfrm>
            <a:off x="6195278" y="3201937"/>
            <a:ext cx="1750800" cy="269946"/>
          </a:xfrm>
          <a:prstGeom prst="rect">
            <a:avLst/>
          </a:prstGeom>
          <a:noFill/>
        </p:spPr>
        <p:txBody>
          <a:bodyPr wrap="none" rtlCol="0">
            <a:spAutoFit/>
          </a:bodyPr>
          <a:lstStyle/>
          <a:p>
            <a:r>
              <a:rPr lang="en-US" sz="1154" dirty="0">
                <a:latin typeface="Calibri" panose="020F0502020204030204" pitchFamily="34" charset="0"/>
                <a:cs typeface="Calibri" panose="020F0502020204030204" pitchFamily="34" charset="0"/>
              </a:rPr>
              <a:t>Packaged Food Wrappers </a:t>
            </a:r>
          </a:p>
        </p:txBody>
      </p:sp>
      <p:pic>
        <p:nvPicPr>
          <p:cNvPr id="22536" name="Picture 8" descr="Mission Flour Tortillas still look, smell, and taste good one YEAR past  expiration date! : r/EatCheapAndHealthy">
            <a:extLst>
              <a:ext uri="{FF2B5EF4-FFF2-40B4-BE49-F238E27FC236}">
                <a16:creationId xmlns:a16="http://schemas.microsoft.com/office/drawing/2014/main" id="{E529913E-2857-63F7-E9A3-6B8B6C821F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91288" y="4037884"/>
            <a:ext cx="1894005" cy="14205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EB8E130-97A6-A3BA-964F-24FB9C9879E5}"/>
              </a:ext>
            </a:extLst>
          </p:cNvPr>
          <p:cNvSpPr txBox="1"/>
          <p:nvPr/>
        </p:nvSpPr>
        <p:spPr>
          <a:xfrm>
            <a:off x="10246099" y="5564576"/>
            <a:ext cx="923139" cy="236829"/>
          </a:xfrm>
          <a:prstGeom prst="rect">
            <a:avLst/>
          </a:prstGeom>
          <a:noFill/>
        </p:spPr>
        <p:txBody>
          <a:bodyPr wrap="none" lIns="58643" tIns="29322" rIns="58643" bIns="29322" rtlCol="0" anchor="t">
            <a:spAutoFit/>
          </a:bodyPr>
          <a:lstStyle/>
          <a:p>
            <a:r>
              <a:rPr lang="en-US" sz="1154">
                <a:latin typeface="Calibri"/>
                <a:ea typeface="Calibri"/>
                <a:cs typeface="Calibri"/>
              </a:rPr>
              <a:t>Preservatives</a:t>
            </a:r>
            <a:endParaRPr lang="en-US" sz="1154" dirty="0">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50FC9EFC-B114-1443-AFAB-AC56BF16D7DA}"/>
              </a:ext>
            </a:extLst>
          </p:cNvPr>
          <p:cNvSpPr txBox="1"/>
          <p:nvPr/>
        </p:nvSpPr>
        <p:spPr>
          <a:xfrm>
            <a:off x="9243357" y="3206347"/>
            <a:ext cx="1426994" cy="269946"/>
          </a:xfrm>
          <a:prstGeom prst="rect">
            <a:avLst/>
          </a:prstGeom>
          <a:noFill/>
        </p:spPr>
        <p:txBody>
          <a:bodyPr wrap="none" rtlCol="0">
            <a:spAutoFit/>
          </a:bodyPr>
          <a:lstStyle/>
          <a:p>
            <a:r>
              <a:rPr lang="en-US" sz="1154" dirty="0">
                <a:latin typeface="Calibri" panose="020F0502020204030204" pitchFamily="34" charset="0"/>
                <a:cs typeface="Calibri" panose="020F0502020204030204" pitchFamily="34" charset="0"/>
              </a:rPr>
              <a:t>Fast Food Wrappers </a:t>
            </a:r>
          </a:p>
        </p:txBody>
      </p:sp>
    </p:spTree>
    <p:extLst>
      <p:ext uri="{BB962C8B-B14F-4D97-AF65-F5344CB8AC3E}">
        <p14:creationId xmlns:p14="http://schemas.microsoft.com/office/powerpoint/2010/main" val="349175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2" grpId="0"/>
      <p:bldP spid="3" grpId="0"/>
      <p:bldP spid="4" grpId="0"/>
      <p:bldP spid="6" grpId="0" animBg="1"/>
      <p:bldP spid="19" grpId="0"/>
      <p:bldP spid="20" grpId="0"/>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467</Words>
  <Application>Microsoft Macintosh PowerPoint</Application>
  <PresentationFormat>Widescreen</PresentationFormat>
  <Paragraphs>76</Paragraphs>
  <Slides>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Aptos</vt:lpstr>
      <vt:lpstr>Aptos Display</vt:lpstr>
      <vt:lpstr>Arial</vt:lpstr>
      <vt:lpstr>Calibri</vt:lpstr>
      <vt:lpstr>Georgia</vt:lpstr>
      <vt:lpstr>Open Sans</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Nickelberry, Marshae</dc:creator>
  <cp:lastModifiedBy>Nickelberry, Marshae</cp:lastModifiedBy>
  <cp:revision>1</cp:revision>
  <dcterms:created xsi:type="dcterms:W3CDTF">2025-08-07T06:13:14Z</dcterms:created>
  <dcterms:modified xsi:type="dcterms:W3CDTF">2025-08-07T06:22:34Z</dcterms:modified>
</cp:coreProperties>
</file>