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349" r:id="rId3"/>
    <p:sldId id="350" r:id="rId4"/>
    <p:sldId id="260" r:id="rId5"/>
    <p:sldId id="270" r:id="rId6"/>
    <p:sldId id="351" r:id="rId7"/>
    <p:sldId id="340" r:id="rId8"/>
    <p:sldId id="341" r:id="rId9"/>
    <p:sldId id="354" r:id="rId10"/>
    <p:sldId id="342" r:id="rId11"/>
    <p:sldId id="343" r:id="rId12"/>
    <p:sldId id="345" r:id="rId13"/>
    <p:sldId id="346" r:id="rId14"/>
    <p:sldId id="348" r:id="rId15"/>
    <p:sldId id="352" r:id="rId16"/>
    <p:sldId id="284" r:id="rId17"/>
    <p:sldId id="347" r:id="rId18"/>
    <p:sldId id="315" r:id="rId19"/>
  </p:sldIdLst>
  <p:sldSz cx="9144000" cy="5143500" type="screen16x9"/>
  <p:notesSz cx="6858000" cy="9144000"/>
  <p:embeddedFontLst>
    <p:embeddedFont>
      <p:font typeface="Arimo" panose="020B0604020202020204" charset="0"/>
      <p:regular r:id="rId21"/>
      <p:bold r:id="rId22"/>
      <p:italic r:id="rId23"/>
      <p:boldItalic r:id="rId24"/>
    </p:embeddedFont>
    <p:embeddedFont>
      <p:font typeface="Berlin Sans FB" panose="020E0602020502020306" pitchFamily="34" charset="0"/>
      <p:regular r:id="rId25"/>
      <p:bold r:id="rId26"/>
    </p:embeddedFont>
    <p:embeddedFont>
      <p:font typeface="Leckerli One" panose="020B0604020202020204" charset="0"/>
      <p:regular r:id="rId27"/>
    </p:embeddedFont>
    <p:embeddedFont>
      <p:font typeface="Patrick Hand SC" panose="00000500000000000000" pitchFamily="2" charset="0"/>
      <p:regular r:id="rId28"/>
    </p:embeddedFont>
    <p:embeddedFont>
      <p:font typeface="Yanone Kaffeesatz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57191B-6352-4BFC-8F4D-77D60E814F9E}">
  <a:tblStyle styleId="{FB57191B-6352-4BFC-8F4D-77D60E814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086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82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707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66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47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472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b64f93d05a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b64f93d05a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786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b64f93d05a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b64f93d05a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901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b64f93d05a_0_3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b64f93d05a_0_3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2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90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29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b64f93d05a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b64f93d05a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7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8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41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3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2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 idx="3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556550" y="2285663"/>
            <a:ext cx="6030900" cy="841800"/>
          </a:xfrm>
          <a:prstGeom prst="rect">
            <a:avLst/>
          </a:prstGeom>
          <a:effectLst>
            <a:outerShdw dist="47625" dir="84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282300" y="3906350"/>
            <a:ext cx="25794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245" name="Google Shape;245;p6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6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6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6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6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6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6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6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6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6" name="Google Shape;296;p6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297" name="Google Shape;297;p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4" name="Google Shape;1324;p2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2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2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2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2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2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2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2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2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2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2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2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2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2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2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2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2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2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2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2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2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2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2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2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2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2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2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2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2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2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2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2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2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2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2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6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6"/>
          <p:cNvSpPr txBox="1">
            <a:spLocks noGrp="1"/>
          </p:cNvSpPr>
          <p:nvPr>
            <p:ph type="ctrTitle"/>
          </p:nvPr>
        </p:nvSpPr>
        <p:spPr>
          <a:xfrm>
            <a:off x="63823" y="1134825"/>
            <a:ext cx="5149800" cy="1926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7" name="Google Shape;1377;p26"/>
          <p:cNvSpPr txBox="1"/>
          <p:nvPr/>
        </p:nvSpPr>
        <p:spPr>
          <a:xfrm>
            <a:off x="5980775" y="3026025"/>
            <a:ext cx="24492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78" name="Google Shape;1378;p2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rgbClr val="FFF5D9"/>
        </a:soli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chemeClr val="dk2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ckerli One"/>
              <a:buNone/>
              <a:defRPr sz="330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E3BB7-0091-8CE0-BBED-8CA13EAA42E7}"/>
              </a:ext>
            </a:extLst>
          </p:cNvPr>
          <p:cNvGrpSpPr/>
          <p:nvPr/>
        </p:nvGrpSpPr>
        <p:grpSpPr>
          <a:xfrm>
            <a:off x="557063" y="622187"/>
            <a:ext cx="7868430" cy="3720081"/>
            <a:chOff x="573910" y="680921"/>
            <a:chExt cx="7868430" cy="3720081"/>
          </a:xfrm>
        </p:grpSpPr>
        <p:sp>
          <p:nvSpPr>
            <p:cNvPr id="1498" name="Google Shape;1498;p31"/>
            <p:cNvSpPr/>
            <p:nvPr/>
          </p:nvSpPr>
          <p:spPr>
            <a:xfrm>
              <a:off x="6316701" y="3455260"/>
              <a:ext cx="208712" cy="642545"/>
            </a:xfrm>
            <a:custGeom>
              <a:avLst/>
              <a:gdLst/>
              <a:ahLst/>
              <a:cxnLst/>
              <a:rect l="l" t="t" r="r" b="b"/>
              <a:pathLst>
                <a:path w="2442" h="7518" extrusionOk="0">
                  <a:moveTo>
                    <a:pt x="302" y="918"/>
                  </a:moveTo>
                  <a:cubicBezTo>
                    <a:pt x="680" y="648"/>
                    <a:pt x="1069" y="389"/>
                    <a:pt x="1480" y="162"/>
                  </a:cubicBezTo>
                  <a:cubicBezTo>
                    <a:pt x="1804" y="0"/>
                    <a:pt x="1890" y="32"/>
                    <a:pt x="1890" y="86"/>
                  </a:cubicBezTo>
                  <a:cubicBezTo>
                    <a:pt x="1890" y="140"/>
                    <a:pt x="1815" y="227"/>
                    <a:pt x="1545" y="410"/>
                  </a:cubicBezTo>
                  <a:cubicBezTo>
                    <a:pt x="1264" y="594"/>
                    <a:pt x="799" y="864"/>
                    <a:pt x="508" y="1015"/>
                  </a:cubicBezTo>
                  <a:cubicBezTo>
                    <a:pt x="216" y="1177"/>
                    <a:pt x="97" y="1210"/>
                    <a:pt x="43" y="1199"/>
                  </a:cubicBezTo>
                  <a:cubicBezTo>
                    <a:pt x="0" y="1188"/>
                    <a:pt x="11" y="1134"/>
                    <a:pt x="302" y="929"/>
                  </a:cubicBezTo>
                  <a:close/>
                  <a:moveTo>
                    <a:pt x="875" y="6491"/>
                  </a:moveTo>
                  <a:cubicBezTo>
                    <a:pt x="1264" y="6664"/>
                    <a:pt x="1642" y="6869"/>
                    <a:pt x="1998" y="7107"/>
                  </a:cubicBezTo>
                  <a:cubicBezTo>
                    <a:pt x="2279" y="7301"/>
                    <a:pt x="2322" y="7431"/>
                    <a:pt x="2236" y="7474"/>
                  </a:cubicBezTo>
                  <a:cubicBezTo>
                    <a:pt x="2149" y="7517"/>
                    <a:pt x="1955" y="7496"/>
                    <a:pt x="1663" y="7345"/>
                  </a:cubicBezTo>
                  <a:cubicBezTo>
                    <a:pt x="1361" y="7161"/>
                    <a:pt x="1059" y="6956"/>
                    <a:pt x="788" y="6729"/>
                  </a:cubicBezTo>
                  <a:cubicBezTo>
                    <a:pt x="572" y="6556"/>
                    <a:pt x="518" y="6491"/>
                    <a:pt x="518" y="6448"/>
                  </a:cubicBezTo>
                  <a:cubicBezTo>
                    <a:pt x="518" y="6394"/>
                    <a:pt x="572" y="6373"/>
                    <a:pt x="864" y="6502"/>
                  </a:cubicBezTo>
                  <a:close/>
                  <a:moveTo>
                    <a:pt x="767" y="4083"/>
                  </a:moveTo>
                  <a:cubicBezTo>
                    <a:pt x="1091" y="4040"/>
                    <a:pt x="1685" y="3975"/>
                    <a:pt x="2020" y="3953"/>
                  </a:cubicBezTo>
                  <a:cubicBezTo>
                    <a:pt x="2344" y="3942"/>
                    <a:pt x="2398" y="3975"/>
                    <a:pt x="2419" y="4018"/>
                  </a:cubicBezTo>
                  <a:cubicBezTo>
                    <a:pt x="2441" y="4061"/>
                    <a:pt x="2409" y="4115"/>
                    <a:pt x="2333" y="4148"/>
                  </a:cubicBezTo>
                  <a:cubicBezTo>
                    <a:pt x="2160" y="4191"/>
                    <a:pt x="1987" y="4223"/>
                    <a:pt x="1804" y="4223"/>
                  </a:cubicBezTo>
                  <a:cubicBezTo>
                    <a:pt x="1491" y="4245"/>
                    <a:pt x="994" y="4266"/>
                    <a:pt x="713" y="4256"/>
                  </a:cubicBezTo>
                  <a:cubicBezTo>
                    <a:pt x="443" y="4256"/>
                    <a:pt x="389" y="4212"/>
                    <a:pt x="389" y="4180"/>
                  </a:cubicBezTo>
                  <a:cubicBezTo>
                    <a:pt x="400" y="4148"/>
                    <a:pt x="454" y="4126"/>
                    <a:pt x="767" y="40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2443209" y="3470462"/>
              <a:ext cx="269650" cy="682287"/>
            </a:xfrm>
            <a:custGeom>
              <a:avLst/>
              <a:gdLst/>
              <a:ahLst/>
              <a:cxnLst/>
              <a:rect l="l" t="t" r="r" b="b"/>
              <a:pathLst>
                <a:path w="3155" h="7983" extrusionOk="0">
                  <a:moveTo>
                    <a:pt x="2236" y="7042"/>
                  </a:moveTo>
                  <a:cubicBezTo>
                    <a:pt x="1934" y="7226"/>
                    <a:pt x="1642" y="7431"/>
                    <a:pt x="1361" y="7658"/>
                  </a:cubicBezTo>
                  <a:cubicBezTo>
                    <a:pt x="1145" y="7842"/>
                    <a:pt x="1145" y="7917"/>
                    <a:pt x="1199" y="7950"/>
                  </a:cubicBezTo>
                  <a:cubicBezTo>
                    <a:pt x="1242" y="7982"/>
                    <a:pt x="1350" y="7982"/>
                    <a:pt x="1556" y="7874"/>
                  </a:cubicBezTo>
                  <a:cubicBezTo>
                    <a:pt x="1793" y="7723"/>
                    <a:pt x="2031" y="7561"/>
                    <a:pt x="2247" y="7377"/>
                  </a:cubicBezTo>
                  <a:cubicBezTo>
                    <a:pt x="2387" y="7269"/>
                    <a:pt x="2506" y="7161"/>
                    <a:pt x="2614" y="7021"/>
                  </a:cubicBezTo>
                  <a:cubicBezTo>
                    <a:pt x="2668" y="6945"/>
                    <a:pt x="2647" y="6891"/>
                    <a:pt x="2603" y="6880"/>
                  </a:cubicBezTo>
                  <a:cubicBezTo>
                    <a:pt x="2560" y="6870"/>
                    <a:pt x="2485" y="6880"/>
                    <a:pt x="2236" y="7042"/>
                  </a:cubicBezTo>
                  <a:close/>
                  <a:moveTo>
                    <a:pt x="1891" y="216"/>
                  </a:moveTo>
                  <a:cubicBezTo>
                    <a:pt x="2139" y="400"/>
                    <a:pt x="2625" y="745"/>
                    <a:pt x="2884" y="961"/>
                  </a:cubicBezTo>
                  <a:cubicBezTo>
                    <a:pt x="3133" y="1177"/>
                    <a:pt x="3154" y="1264"/>
                    <a:pt x="3122" y="1307"/>
                  </a:cubicBezTo>
                  <a:cubicBezTo>
                    <a:pt x="3089" y="1361"/>
                    <a:pt x="3003" y="1361"/>
                    <a:pt x="2711" y="1188"/>
                  </a:cubicBezTo>
                  <a:cubicBezTo>
                    <a:pt x="2366" y="972"/>
                    <a:pt x="2020" y="745"/>
                    <a:pt x="1696" y="486"/>
                  </a:cubicBezTo>
                  <a:cubicBezTo>
                    <a:pt x="1437" y="281"/>
                    <a:pt x="1404" y="216"/>
                    <a:pt x="1415" y="151"/>
                  </a:cubicBezTo>
                  <a:cubicBezTo>
                    <a:pt x="1437" y="87"/>
                    <a:pt x="1491" y="33"/>
                    <a:pt x="1556" y="11"/>
                  </a:cubicBezTo>
                  <a:cubicBezTo>
                    <a:pt x="1599" y="0"/>
                    <a:pt x="1631" y="33"/>
                    <a:pt x="1891" y="216"/>
                  </a:cubicBezTo>
                  <a:close/>
                  <a:moveTo>
                    <a:pt x="454" y="3413"/>
                  </a:moveTo>
                  <a:cubicBezTo>
                    <a:pt x="789" y="3446"/>
                    <a:pt x="1415" y="3521"/>
                    <a:pt x="1739" y="3575"/>
                  </a:cubicBezTo>
                  <a:cubicBezTo>
                    <a:pt x="2053" y="3640"/>
                    <a:pt x="2053" y="3683"/>
                    <a:pt x="2042" y="3716"/>
                  </a:cubicBezTo>
                  <a:cubicBezTo>
                    <a:pt x="2031" y="3748"/>
                    <a:pt x="2009" y="3770"/>
                    <a:pt x="1707" y="3780"/>
                  </a:cubicBezTo>
                  <a:cubicBezTo>
                    <a:pt x="1394" y="3780"/>
                    <a:pt x="800" y="3770"/>
                    <a:pt x="465" y="3748"/>
                  </a:cubicBezTo>
                  <a:cubicBezTo>
                    <a:pt x="141" y="3726"/>
                    <a:pt x="65" y="3694"/>
                    <a:pt x="33" y="3640"/>
                  </a:cubicBezTo>
                  <a:cubicBezTo>
                    <a:pt x="0" y="3575"/>
                    <a:pt x="0" y="3500"/>
                    <a:pt x="33" y="3435"/>
                  </a:cubicBezTo>
                  <a:cubicBezTo>
                    <a:pt x="54" y="3381"/>
                    <a:pt x="108" y="3381"/>
                    <a:pt x="454" y="3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B28905-18A7-3DDA-5BE4-811E14D7CD40}"/>
                </a:ext>
              </a:extLst>
            </p:cNvPr>
            <p:cNvGrpSpPr/>
            <p:nvPr/>
          </p:nvGrpSpPr>
          <p:grpSpPr>
            <a:xfrm>
              <a:off x="7620567" y="2663599"/>
              <a:ext cx="821773" cy="791661"/>
              <a:chOff x="5232334" y="2100959"/>
              <a:chExt cx="821773" cy="791661"/>
            </a:xfrm>
          </p:grpSpPr>
          <p:sp>
            <p:nvSpPr>
              <p:cNvPr id="1500" name="Google Shape;1500;p31"/>
              <p:cNvSpPr/>
              <p:nvPr/>
            </p:nvSpPr>
            <p:spPr>
              <a:xfrm>
                <a:off x="5270850" y="2100959"/>
                <a:ext cx="783257" cy="410071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2534" extrusionOk="0">
                    <a:moveTo>
                      <a:pt x="3773" y="1"/>
                    </a:moveTo>
                    <a:cubicBezTo>
                      <a:pt x="3558" y="1"/>
                      <a:pt x="3342" y="62"/>
                      <a:pt x="3154" y="179"/>
                    </a:cubicBezTo>
                    <a:cubicBezTo>
                      <a:pt x="2916" y="319"/>
                      <a:pt x="2690" y="481"/>
                      <a:pt x="2463" y="643"/>
                    </a:cubicBezTo>
                    <a:cubicBezTo>
                      <a:pt x="2182" y="859"/>
                      <a:pt x="1923" y="1097"/>
                      <a:pt x="1653" y="1302"/>
                    </a:cubicBezTo>
                    <a:cubicBezTo>
                      <a:pt x="1286" y="1605"/>
                      <a:pt x="864" y="1821"/>
                      <a:pt x="400" y="1950"/>
                    </a:cubicBezTo>
                    <a:cubicBezTo>
                      <a:pt x="313" y="1972"/>
                      <a:pt x="227" y="1993"/>
                      <a:pt x="130" y="1993"/>
                    </a:cubicBezTo>
                    <a:cubicBezTo>
                      <a:pt x="76" y="1993"/>
                      <a:pt x="43" y="2004"/>
                      <a:pt x="22" y="2058"/>
                    </a:cubicBezTo>
                    <a:cubicBezTo>
                      <a:pt x="0" y="2112"/>
                      <a:pt x="33" y="2145"/>
                      <a:pt x="76" y="2166"/>
                    </a:cubicBezTo>
                    <a:cubicBezTo>
                      <a:pt x="162" y="2220"/>
                      <a:pt x="249" y="2263"/>
                      <a:pt x="335" y="2296"/>
                    </a:cubicBezTo>
                    <a:cubicBezTo>
                      <a:pt x="789" y="2447"/>
                      <a:pt x="1264" y="2523"/>
                      <a:pt x="1739" y="2534"/>
                    </a:cubicBezTo>
                    <a:cubicBezTo>
                      <a:pt x="2139" y="2534"/>
                      <a:pt x="2549" y="2490"/>
                      <a:pt x="2938" y="2404"/>
                    </a:cubicBezTo>
                    <a:cubicBezTo>
                      <a:pt x="3327" y="2328"/>
                      <a:pt x="3705" y="2177"/>
                      <a:pt x="4040" y="1961"/>
                    </a:cubicBezTo>
                    <a:cubicBezTo>
                      <a:pt x="4342" y="1745"/>
                      <a:pt x="4601" y="1497"/>
                      <a:pt x="4699" y="1119"/>
                    </a:cubicBezTo>
                    <a:cubicBezTo>
                      <a:pt x="4839" y="633"/>
                      <a:pt x="4526" y="125"/>
                      <a:pt x="4018" y="28"/>
                    </a:cubicBezTo>
                    <a:cubicBezTo>
                      <a:pt x="3938" y="10"/>
                      <a:pt x="3855" y="1"/>
                      <a:pt x="37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1"/>
              <p:cNvSpPr/>
              <p:nvPr/>
            </p:nvSpPr>
            <p:spPr>
              <a:xfrm>
                <a:off x="5232334" y="2574791"/>
                <a:ext cx="541969" cy="317829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1964" extrusionOk="0">
                    <a:moveTo>
                      <a:pt x="990" y="0"/>
                    </a:moveTo>
                    <a:cubicBezTo>
                      <a:pt x="779" y="0"/>
                      <a:pt x="568" y="20"/>
                      <a:pt x="357" y="59"/>
                    </a:cubicBezTo>
                    <a:cubicBezTo>
                      <a:pt x="271" y="59"/>
                      <a:pt x="195" y="81"/>
                      <a:pt x="109" y="113"/>
                    </a:cubicBezTo>
                    <a:cubicBezTo>
                      <a:pt x="55" y="146"/>
                      <a:pt x="22" y="200"/>
                      <a:pt x="1" y="254"/>
                    </a:cubicBezTo>
                    <a:cubicBezTo>
                      <a:pt x="1" y="264"/>
                      <a:pt x="65" y="318"/>
                      <a:pt x="98" y="340"/>
                    </a:cubicBezTo>
                    <a:cubicBezTo>
                      <a:pt x="519" y="491"/>
                      <a:pt x="908" y="707"/>
                      <a:pt x="1264" y="966"/>
                    </a:cubicBezTo>
                    <a:cubicBezTo>
                      <a:pt x="1578" y="1226"/>
                      <a:pt x="1891" y="1463"/>
                      <a:pt x="2215" y="1712"/>
                    </a:cubicBezTo>
                    <a:cubicBezTo>
                      <a:pt x="2355" y="1820"/>
                      <a:pt x="2528" y="1906"/>
                      <a:pt x="2712" y="1949"/>
                    </a:cubicBezTo>
                    <a:cubicBezTo>
                      <a:pt x="2757" y="1959"/>
                      <a:pt x="2802" y="1964"/>
                      <a:pt x="2844" y="1964"/>
                    </a:cubicBezTo>
                    <a:cubicBezTo>
                      <a:pt x="3135" y="1964"/>
                      <a:pt x="3349" y="1744"/>
                      <a:pt x="3349" y="1377"/>
                    </a:cubicBezTo>
                    <a:cubicBezTo>
                      <a:pt x="3338" y="1236"/>
                      <a:pt x="3284" y="1096"/>
                      <a:pt x="3198" y="966"/>
                    </a:cubicBezTo>
                    <a:cubicBezTo>
                      <a:pt x="3003" y="675"/>
                      <a:pt x="2712" y="437"/>
                      <a:pt x="2388" y="297"/>
                    </a:cubicBezTo>
                    <a:cubicBezTo>
                      <a:pt x="1945" y="101"/>
                      <a:pt x="1470" y="0"/>
                      <a:pt x="9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2" name="Google Shape;1502;p31"/>
            <p:cNvGrpSpPr/>
            <p:nvPr/>
          </p:nvGrpSpPr>
          <p:grpSpPr>
            <a:xfrm>
              <a:off x="573910" y="1049179"/>
              <a:ext cx="821775" cy="987781"/>
              <a:chOff x="2951324" y="397095"/>
              <a:chExt cx="821775" cy="987781"/>
            </a:xfrm>
          </p:grpSpPr>
          <p:sp>
            <p:nvSpPr>
              <p:cNvPr id="1503" name="Google Shape;1503;p31"/>
              <p:cNvSpPr/>
              <p:nvPr/>
            </p:nvSpPr>
            <p:spPr>
              <a:xfrm>
                <a:off x="3580031" y="1087794"/>
                <a:ext cx="193068" cy="297082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628" extrusionOk="0">
                    <a:moveTo>
                      <a:pt x="1535" y="1"/>
                    </a:moveTo>
                    <a:cubicBezTo>
                      <a:pt x="1413" y="1"/>
                      <a:pt x="1292" y="33"/>
                      <a:pt x="1189" y="89"/>
                    </a:cubicBezTo>
                    <a:cubicBezTo>
                      <a:pt x="713" y="305"/>
                      <a:pt x="346" y="694"/>
                      <a:pt x="152" y="1169"/>
                    </a:cubicBezTo>
                    <a:cubicBezTo>
                      <a:pt x="44" y="1396"/>
                      <a:pt x="1" y="1655"/>
                      <a:pt x="44" y="1904"/>
                    </a:cubicBezTo>
                    <a:cubicBezTo>
                      <a:pt x="87" y="2228"/>
                      <a:pt x="249" y="2487"/>
                      <a:pt x="584" y="2595"/>
                    </a:cubicBezTo>
                    <a:cubicBezTo>
                      <a:pt x="638" y="2606"/>
                      <a:pt x="692" y="2617"/>
                      <a:pt x="746" y="2628"/>
                    </a:cubicBezTo>
                    <a:lnTo>
                      <a:pt x="811" y="2628"/>
                    </a:lnTo>
                    <a:cubicBezTo>
                      <a:pt x="1102" y="2552"/>
                      <a:pt x="1178" y="2466"/>
                      <a:pt x="1199" y="2163"/>
                    </a:cubicBezTo>
                    <a:cubicBezTo>
                      <a:pt x="1210" y="2012"/>
                      <a:pt x="1210" y="1850"/>
                      <a:pt x="1199" y="1699"/>
                    </a:cubicBezTo>
                    <a:cubicBezTo>
                      <a:pt x="1156" y="1169"/>
                      <a:pt x="1307" y="640"/>
                      <a:pt x="1610" y="197"/>
                    </a:cubicBezTo>
                    <a:cubicBezTo>
                      <a:pt x="1621" y="176"/>
                      <a:pt x="1642" y="143"/>
                      <a:pt x="1653" y="111"/>
                    </a:cubicBezTo>
                    <a:cubicBezTo>
                      <a:pt x="1707" y="35"/>
                      <a:pt x="1696" y="3"/>
                      <a:pt x="1588" y="3"/>
                    </a:cubicBezTo>
                    <a:cubicBezTo>
                      <a:pt x="1570" y="2"/>
                      <a:pt x="1553" y="1"/>
                      <a:pt x="15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2951324" y="397095"/>
                <a:ext cx="766846" cy="466650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4128" extrusionOk="0">
                    <a:moveTo>
                      <a:pt x="1313" y="1"/>
                    </a:moveTo>
                    <a:cubicBezTo>
                      <a:pt x="1019" y="1"/>
                      <a:pt x="728" y="101"/>
                      <a:pt x="497" y="291"/>
                    </a:cubicBezTo>
                    <a:cubicBezTo>
                      <a:pt x="108" y="594"/>
                      <a:pt x="0" y="1026"/>
                      <a:pt x="76" y="1490"/>
                    </a:cubicBezTo>
                    <a:cubicBezTo>
                      <a:pt x="173" y="2041"/>
                      <a:pt x="454" y="2549"/>
                      <a:pt x="886" y="2905"/>
                    </a:cubicBezTo>
                    <a:cubicBezTo>
                      <a:pt x="1210" y="3175"/>
                      <a:pt x="1566" y="3402"/>
                      <a:pt x="1955" y="3564"/>
                    </a:cubicBezTo>
                    <a:cubicBezTo>
                      <a:pt x="2827" y="3933"/>
                      <a:pt x="3767" y="4127"/>
                      <a:pt x="4720" y="4127"/>
                    </a:cubicBezTo>
                    <a:cubicBezTo>
                      <a:pt x="4771" y="4127"/>
                      <a:pt x="4821" y="4127"/>
                      <a:pt x="4871" y="4126"/>
                    </a:cubicBezTo>
                    <a:cubicBezTo>
                      <a:pt x="4911" y="4126"/>
                      <a:pt x="4951" y="4127"/>
                      <a:pt x="4991" y="4127"/>
                    </a:cubicBezTo>
                    <a:cubicBezTo>
                      <a:pt x="5428" y="4127"/>
                      <a:pt x="5872" y="4073"/>
                      <a:pt x="6297" y="3974"/>
                    </a:cubicBezTo>
                    <a:cubicBezTo>
                      <a:pt x="6448" y="3942"/>
                      <a:pt x="6589" y="3888"/>
                      <a:pt x="6707" y="3802"/>
                    </a:cubicBezTo>
                    <a:cubicBezTo>
                      <a:pt x="6772" y="3769"/>
                      <a:pt x="6783" y="3737"/>
                      <a:pt x="6751" y="3694"/>
                    </a:cubicBezTo>
                    <a:cubicBezTo>
                      <a:pt x="6707" y="3640"/>
                      <a:pt x="6643" y="3618"/>
                      <a:pt x="6578" y="3618"/>
                    </a:cubicBezTo>
                    <a:cubicBezTo>
                      <a:pt x="6448" y="3618"/>
                      <a:pt x="6319" y="3607"/>
                      <a:pt x="6200" y="3586"/>
                    </a:cubicBezTo>
                    <a:cubicBezTo>
                      <a:pt x="5703" y="3478"/>
                      <a:pt x="5249" y="3272"/>
                      <a:pt x="4850" y="2959"/>
                    </a:cubicBezTo>
                    <a:cubicBezTo>
                      <a:pt x="4407" y="2613"/>
                      <a:pt x="3996" y="2225"/>
                      <a:pt x="3640" y="1793"/>
                    </a:cubicBezTo>
                    <a:cubicBezTo>
                      <a:pt x="3316" y="1436"/>
                      <a:pt x="3003" y="1069"/>
                      <a:pt x="2668" y="712"/>
                    </a:cubicBezTo>
                    <a:cubicBezTo>
                      <a:pt x="2430" y="453"/>
                      <a:pt x="2149" y="248"/>
                      <a:pt x="1825" y="108"/>
                    </a:cubicBezTo>
                    <a:cubicBezTo>
                      <a:pt x="1661" y="35"/>
                      <a:pt x="1486" y="1"/>
                      <a:pt x="13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3167336" y="950672"/>
                <a:ext cx="515338" cy="392153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3469" extrusionOk="0">
                    <a:moveTo>
                      <a:pt x="3796" y="1"/>
                    </a:moveTo>
                    <a:cubicBezTo>
                      <a:pt x="2987" y="1"/>
                      <a:pt x="2195" y="216"/>
                      <a:pt x="1502" y="622"/>
                    </a:cubicBezTo>
                    <a:cubicBezTo>
                      <a:pt x="919" y="946"/>
                      <a:pt x="454" y="1443"/>
                      <a:pt x="174" y="2037"/>
                    </a:cubicBezTo>
                    <a:cubicBezTo>
                      <a:pt x="66" y="2253"/>
                      <a:pt x="12" y="2480"/>
                      <a:pt x="1" y="2706"/>
                    </a:cubicBezTo>
                    <a:cubicBezTo>
                      <a:pt x="12" y="2782"/>
                      <a:pt x="12" y="2847"/>
                      <a:pt x="22" y="2912"/>
                    </a:cubicBezTo>
                    <a:cubicBezTo>
                      <a:pt x="51" y="3231"/>
                      <a:pt x="323" y="3468"/>
                      <a:pt x="628" y="3468"/>
                    </a:cubicBezTo>
                    <a:cubicBezTo>
                      <a:pt x="674" y="3468"/>
                      <a:pt x="721" y="3463"/>
                      <a:pt x="768" y="3452"/>
                    </a:cubicBezTo>
                    <a:cubicBezTo>
                      <a:pt x="1048" y="3409"/>
                      <a:pt x="1297" y="3279"/>
                      <a:pt x="1491" y="3085"/>
                    </a:cubicBezTo>
                    <a:cubicBezTo>
                      <a:pt x="1740" y="2825"/>
                      <a:pt x="1988" y="2555"/>
                      <a:pt x="2226" y="2274"/>
                    </a:cubicBezTo>
                    <a:cubicBezTo>
                      <a:pt x="2582" y="1799"/>
                      <a:pt x="2982" y="1346"/>
                      <a:pt x="3403" y="924"/>
                    </a:cubicBezTo>
                    <a:cubicBezTo>
                      <a:pt x="3695" y="633"/>
                      <a:pt x="4040" y="406"/>
                      <a:pt x="4418" y="265"/>
                    </a:cubicBezTo>
                    <a:cubicBezTo>
                      <a:pt x="4451" y="255"/>
                      <a:pt x="4472" y="244"/>
                      <a:pt x="4505" y="233"/>
                    </a:cubicBezTo>
                    <a:cubicBezTo>
                      <a:pt x="4548" y="201"/>
                      <a:pt x="4559" y="157"/>
                      <a:pt x="4516" y="125"/>
                    </a:cubicBezTo>
                    <a:cubicBezTo>
                      <a:pt x="4472" y="93"/>
                      <a:pt x="4418" y="71"/>
                      <a:pt x="4364" y="60"/>
                    </a:cubicBezTo>
                    <a:cubicBezTo>
                      <a:pt x="4246" y="39"/>
                      <a:pt x="4138" y="17"/>
                      <a:pt x="4019" y="6"/>
                    </a:cubicBezTo>
                    <a:cubicBezTo>
                      <a:pt x="3945" y="3"/>
                      <a:pt x="3870" y="1"/>
                      <a:pt x="37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7CDA19-3BC6-3939-32B6-BABA657398C3}"/>
                </a:ext>
              </a:extLst>
            </p:cNvPr>
            <p:cNvGrpSpPr/>
            <p:nvPr/>
          </p:nvGrpSpPr>
          <p:grpSpPr>
            <a:xfrm>
              <a:off x="7863836" y="1239386"/>
              <a:ext cx="242473" cy="465286"/>
              <a:chOff x="6587365" y="710918"/>
              <a:chExt cx="242473" cy="465286"/>
            </a:xfrm>
          </p:grpSpPr>
          <p:sp>
            <p:nvSpPr>
              <p:cNvPr id="1506" name="Google Shape;1506;p31"/>
              <p:cNvSpPr/>
              <p:nvPr/>
            </p:nvSpPr>
            <p:spPr>
              <a:xfrm>
                <a:off x="6587365" y="710918"/>
                <a:ext cx="129241" cy="238751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3076" extrusionOk="0">
                    <a:moveTo>
                      <a:pt x="876" y="1"/>
                    </a:moveTo>
                    <a:cubicBezTo>
                      <a:pt x="841" y="1"/>
                      <a:pt x="805" y="17"/>
                      <a:pt x="789" y="49"/>
                    </a:cubicBezTo>
                    <a:cubicBezTo>
                      <a:pt x="768" y="82"/>
                      <a:pt x="757" y="103"/>
                      <a:pt x="746" y="136"/>
                    </a:cubicBezTo>
                    <a:cubicBezTo>
                      <a:pt x="681" y="298"/>
                      <a:pt x="616" y="470"/>
                      <a:pt x="541" y="643"/>
                    </a:cubicBezTo>
                    <a:cubicBezTo>
                      <a:pt x="422" y="913"/>
                      <a:pt x="271" y="1162"/>
                      <a:pt x="87" y="1399"/>
                    </a:cubicBezTo>
                    <a:cubicBezTo>
                      <a:pt x="1" y="1518"/>
                      <a:pt x="12" y="1583"/>
                      <a:pt x="109" y="1691"/>
                    </a:cubicBezTo>
                    <a:cubicBezTo>
                      <a:pt x="390" y="2015"/>
                      <a:pt x="584" y="2415"/>
                      <a:pt x="670" y="2836"/>
                    </a:cubicBezTo>
                    <a:cubicBezTo>
                      <a:pt x="681" y="2890"/>
                      <a:pt x="692" y="2933"/>
                      <a:pt x="703" y="2987"/>
                    </a:cubicBezTo>
                    <a:cubicBezTo>
                      <a:pt x="714" y="3041"/>
                      <a:pt x="757" y="3073"/>
                      <a:pt x="800" y="3073"/>
                    </a:cubicBezTo>
                    <a:cubicBezTo>
                      <a:pt x="806" y="3075"/>
                      <a:pt x="811" y="3075"/>
                      <a:pt x="817" y="3075"/>
                    </a:cubicBezTo>
                    <a:cubicBezTo>
                      <a:pt x="865" y="3075"/>
                      <a:pt x="909" y="3035"/>
                      <a:pt x="919" y="2987"/>
                    </a:cubicBezTo>
                    <a:cubicBezTo>
                      <a:pt x="919" y="2976"/>
                      <a:pt x="930" y="2955"/>
                      <a:pt x="930" y="2933"/>
                    </a:cubicBezTo>
                    <a:cubicBezTo>
                      <a:pt x="1005" y="2566"/>
                      <a:pt x="1157" y="2209"/>
                      <a:pt x="1373" y="1896"/>
                    </a:cubicBezTo>
                    <a:cubicBezTo>
                      <a:pt x="1448" y="1788"/>
                      <a:pt x="1535" y="1702"/>
                      <a:pt x="1621" y="1605"/>
                    </a:cubicBezTo>
                    <a:cubicBezTo>
                      <a:pt x="1643" y="1583"/>
                      <a:pt x="1653" y="1561"/>
                      <a:pt x="1664" y="1540"/>
                    </a:cubicBezTo>
                    <a:cubicBezTo>
                      <a:pt x="1643" y="1475"/>
                      <a:pt x="1599" y="1410"/>
                      <a:pt x="1567" y="1356"/>
                    </a:cubicBezTo>
                    <a:cubicBezTo>
                      <a:pt x="1297" y="989"/>
                      <a:pt x="1103" y="578"/>
                      <a:pt x="994" y="136"/>
                    </a:cubicBezTo>
                    <a:cubicBezTo>
                      <a:pt x="984" y="114"/>
                      <a:pt x="973" y="82"/>
                      <a:pt x="962" y="49"/>
                    </a:cubicBezTo>
                    <a:cubicBezTo>
                      <a:pt x="946" y="17"/>
                      <a:pt x="911" y="1"/>
                      <a:pt x="8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6716587" y="987361"/>
                <a:ext cx="113251" cy="18884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2433" extrusionOk="0">
                    <a:moveTo>
                      <a:pt x="775" y="0"/>
                    </a:moveTo>
                    <a:cubicBezTo>
                      <a:pt x="721" y="0"/>
                      <a:pt x="678" y="31"/>
                      <a:pt x="659" y="78"/>
                    </a:cubicBezTo>
                    <a:cubicBezTo>
                      <a:pt x="637" y="121"/>
                      <a:pt x="616" y="164"/>
                      <a:pt x="594" y="207"/>
                    </a:cubicBezTo>
                    <a:cubicBezTo>
                      <a:pt x="475" y="510"/>
                      <a:pt x="303" y="780"/>
                      <a:pt x="76" y="1007"/>
                    </a:cubicBezTo>
                    <a:cubicBezTo>
                      <a:pt x="43" y="1050"/>
                      <a:pt x="22" y="1093"/>
                      <a:pt x="0" y="1136"/>
                    </a:cubicBezTo>
                    <a:cubicBezTo>
                      <a:pt x="22" y="1180"/>
                      <a:pt x="43" y="1223"/>
                      <a:pt x="65" y="1255"/>
                    </a:cubicBezTo>
                    <a:cubicBezTo>
                      <a:pt x="238" y="1568"/>
                      <a:pt x="367" y="1903"/>
                      <a:pt x="443" y="2249"/>
                    </a:cubicBezTo>
                    <a:cubicBezTo>
                      <a:pt x="454" y="2281"/>
                      <a:pt x="465" y="2324"/>
                      <a:pt x="475" y="2357"/>
                    </a:cubicBezTo>
                    <a:cubicBezTo>
                      <a:pt x="508" y="2389"/>
                      <a:pt x="540" y="2432"/>
                      <a:pt x="573" y="2432"/>
                    </a:cubicBezTo>
                    <a:cubicBezTo>
                      <a:pt x="616" y="2432"/>
                      <a:pt x="648" y="2389"/>
                      <a:pt x="681" y="2357"/>
                    </a:cubicBezTo>
                    <a:cubicBezTo>
                      <a:pt x="702" y="2335"/>
                      <a:pt x="713" y="2303"/>
                      <a:pt x="713" y="2270"/>
                    </a:cubicBezTo>
                    <a:cubicBezTo>
                      <a:pt x="821" y="1957"/>
                      <a:pt x="1016" y="1687"/>
                      <a:pt x="1253" y="1471"/>
                    </a:cubicBezTo>
                    <a:cubicBezTo>
                      <a:pt x="1437" y="1288"/>
                      <a:pt x="1458" y="1277"/>
                      <a:pt x="1307" y="1050"/>
                    </a:cubicBezTo>
                    <a:cubicBezTo>
                      <a:pt x="1156" y="823"/>
                      <a:pt x="1037" y="585"/>
                      <a:pt x="951" y="326"/>
                    </a:cubicBezTo>
                    <a:cubicBezTo>
                      <a:pt x="929" y="261"/>
                      <a:pt x="918" y="175"/>
                      <a:pt x="897" y="110"/>
                    </a:cubicBezTo>
                    <a:cubicBezTo>
                      <a:pt x="886" y="56"/>
                      <a:pt x="864" y="13"/>
                      <a:pt x="799" y="2"/>
                    </a:cubicBezTo>
                    <a:cubicBezTo>
                      <a:pt x="791" y="1"/>
                      <a:pt x="78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9" name="Google Shape;1509;p31"/>
            <p:cNvSpPr/>
            <p:nvPr/>
          </p:nvSpPr>
          <p:spPr>
            <a:xfrm>
              <a:off x="3550984" y="2777523"/>
              <a:ext cx="1881761" cy="317826"/>
            </a:xfrm>
            <a:custGeom>
              <a:avLst/>
              <a:gdLst/>
              <a:ahLst/>
              <a:cxnLst/>
              <a:rect l="l" t="t" r="r" b="b"/>
              <a:pathLst>
                <a:path w="12131" h="2049" extrusionOk="0">
                  <a:moveTo>
                    <a:pt x="10000" y="1"/>
                  </a:moveTo>
                  <a:cubicBezTo>
                    <a:pt x="9544" y="1"/>
                    <a:pt x="9089" y="46"/>
                    <a:pt x="8641" y="130"/>
                  </a:cubicBezTo>
                  <a:cubicBezTo>
                    <a:pt x="7928" y="260"/>
                    <a:pt x="7205" y="422"/>
                    <a:pt x="6492" y="551"/>
                  </a:cubicBezTo>
                  <a:cubicBezTo>
                    <a:pt x="5315" y="789"/>
                    <a:pt x="4137" y="1070"/>
                    <a:pt x="2949" y="1275"/>
                  </a:cubicBezTo>
                  <a:cubicBezTo>
                    <a:pt x="2465" y="1365"/>
                    <a:pt x="1970" y="1413"/>
                    <a:pt x="1475" y="1413"/>
                  </a:cubicBezTo>
                  <a:cubicBezTo>
                    <a:pt x="1253" y="1413"/>
                    <a:pt x="1031" y="1403"/>
                    <a:pt x="811" y="1383"/>
                  </a:cubicBezTo>
                  <a:cubicBezTo>
                    <a:pt x="605" y="1361"/>
                    <a:pt x="400" y="1307"/>
                    <a:pt x="206" y="1210"/>
                  </a:cubicBezTo>
                  <a:cubicBezTo>
                    <a:pt x="188" y="1203"/>
                    <a:pt x="169" y="1199"/>
                    <a:pt x="150" y="1199"/>
                  </a:cubicBezTo>
                  <a:cubicBezTo>
                    <a:pt x="112" y="1199"/>
                    <a:pt x="76" y="1214"/>
                    <a:pt x="55" y="1243"/>
                  </a:cubicBezTo>
                  <a:cubicBezTo>
                    <a:pt x="1" y="1275"/>
                    <a:pt x="33" y="1329"/>
                    <a:pt x="55" y="1372"/>
                  </a:cubicBezTo>
                  <a:cubicBezTo>
                    <a:pt x="238" y="1653"/>
                    <a:pt x="519" y="1848"/>
                    <a:pt x="843" y="1934"/>
                  </a:cubicBezTo>
                  <a:cubicBezTo>
                    <a:pt x="1147" y="2012"/>
                    <a:pt x="1451" y="2048"/>
                    <a:pt x="1760" y="2048"/>
                  </a:cubicBezTo>
                  <a:cubicBezTo>
                    <a:pt x="1836" y="2048"/>
                    <a:pt x="1912" y="2046"/>
                    <a:pt x="1988" y="2042"/>
                  </a:cubicBezTo>
                  <a:cubicBezTo>
                    <a:pt x="2528" y="2031"/>
                    <a:pt x="3068" y="1977"/>
                    <a:pt x="3608" y="1891"/>
                  </a:cubicBezTo>
                  <a:cubicBezTo>
                    <a:pt x="4569" y="1729"/>
                    <a:pt x="5531" y="1545"/>
                    <a:pt x="6492" y="1383"/>
                  </a:cubicBezTo>
                  <a:cubicBezTo>
                    <a:pt x="7324" y="1253"/>
                    <a:pt x="8155" y="1135"/>
                    <a:pt x="8998" y="1027"/>
                  </a:cubicBezTo>
                  <a:cubicBezTo>
                    <a:pt x="9374" y="972"/>
                    <a:pt x="9755" y="945"/>
                    <a:pt x="10136" y="945"/>
                  </a:cubicBezTo>
                  <a:cubicBezTo>
                    <a:pt x="10433" y="945"/>
                    <a:pt x="10731" y="961"/>
                    <a:pt x="11028" y="994"/>
                  </a:cubicBezTo>
                  <a:cubicBezTo>
                    <a:pt x="11342" y="1027"/>
                    <a:pt x="11655" y="1113"/>
                    <a:pt x="11946" y="1243"/>
                  </a:cubicBezTo>
                  <a:cubicBezTo>
                    <a:pt x="11968" y="1253"/>
                    <a:pt x="11990" y="1259"/>
                    <a:pt x="12011" y="1259"/>
                  </a:cubicBezTo>
                  <a:cubicBezTo>
                    <a:pt x="12033" y="1259"/>
                    <a:pt x="12054" y="1253"/>
                    <a:pt x="12076" y="1243"/>
                  </a:cubicBezTo>
                  <a:cubicBezTo>
                    <a:pt x="12130" y="1221"/>
                    <a:pt x="12119" y="1156"/>
                    <a:pt x="12108" y="1113"/>
                  </a:cubicBezTo>
                  <a:cubicBezTo>
                    <a:pt x="12000" y="713"/>
                    <a:pt x="11720" y="400"/>
                    <a:pt x="11352" y="238"/>
                  </a:cubicBezTo>
                  <a:cubicBezTo>
                    <a:pt x="11039" y="109"/>
                    <a:pt x="10715" y="33"/>
                    <a:pt x="10380" y="11"/>
                  </a:cubicBezTo>
                  <a:cubicBezTo>
                    <a:pt x="10253" y="4"/>
                    <a:pt x="10126" y="1"/>
                    <a:pt x="10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22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99AA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4050A3-F193-8B04-6FDA-546FC30D6CD2}"/>
                </a:ext>
              </a:extLst>
            </p:cNvPr>
            <p:cNvGrpSpPr/>
            <p:nvPr/>
          </p:nvGrpSpPr>
          <p:grpSpPr>
            <a:xfrm>
              <a:off x="1235344" y="2670170"/>
              <a:ext cx="305039" cy="467261"/>
              <a:chOff x="2313950" y="1895511"/>
              <a:chExt cx="305039" cy="467261"/>
            </a:xfrm>
          </p:grpSpPr>
          <p:sp>
            <p:nvSpPr>
              <p:cNvPr id="1508" name="Google Shape;1508;p31"/>
              <p:cNvSpPr/>
              <p:nvPr/>
            </p:nvSpPr>
            <p:spPr>
              <a:xfrm>
                <a:off x="2443182" y="1895511"/>
                <a:ext cx="175807" cy="292313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248" extrusionOk="0">
                    <a:moveTo>
                      <a:pt x="757" y="1"/>
                    </a:moveTo>
                    <a:cubicBezTo>
                      <a:pt x="681" y="1"/>
                      <a:pt x="649" y="44"/>
                      <a:pt x="627" y="98"/>
                    </a:cubicBezTo>
                    <a:cubicBezTo>
                      <a:pt x="595" y="184"/>
                      <a:pt x="573" y="260"/>
                      <a:pt x="541" y="346"/>
                    </a:cubicBezTo>
                    <a:cubicBezTo>
                      <a:pt x="433" y="627"/>
                      <a:pt x="325" y="919"/>
                      <a:pt x="66" y="1113"/>
                    </a:cubicBezTo>
                    <a:cubicBezTo>
                      <a:pt x="1" y="1167"/>
                      <a:pt x="1" y="1264"/>
                      <a:pt x="66" y="1318"/>
                    </a:cubicBezTo>
                    <a:cubicBezTo>
                      <a:pt x="87" y="1351"/>
                      <a:pt x="120" y="1372"/>
                      <a:pt x="152" y="1405"/>
                    </a:cubicBezTo>
                    <a:cubicBezTo>
                      <a:pt x="314" y="1545"/>
                      <a:pt x="433" y="1740"/>
                      <a:pt x="498" y="1945"/>
                    </a:cubicBezTo>
                    <a:cubicBezTo>
                      <a:pt x="519" y="2020"/>
                      <a:pt x="552" y="2096"/>
                      <a:pt x="573" y="2161"/>
                    </a:cubicBezTo>
                    <a:cubicBezTo>
                      <a:pt x="595" y="2215"/>
                      <a:pt x="638" y="2247"/>
                      <a:pt x="692" y="2247"/>
                    </a:cubicBezTo>
                    <a:cubicBezTo>
                      <a:pt x="757" y="2247"/>
                      <a:pt x="779" y="2204"/>
                      <a:pt x="800" y="2150"/>
                    </a:cubicBezTo>
                    <a:cubicBezTo>
                      <a:pt x="822" y="2064"/>
                      <a:pt x="833" y="1977"/>
                      <a:pt x="865" y="1891"/>
                    </a:cubicBezTo>
                    <a:cubicBezTo>
                      <a:pt x="930" y="1696"/>
                      <a:pt x="1005" y="1502"/>
                      <a:pt x="1211" y="1383"/>
                    </a:cubicBezTo>
                    <a:cubicBezTo>
                      <a:pt x="1243" y="1372"/>
                      <a:pt x="1265" y="1351"/>
                      <a:pt x="1286" y="1329"/>
                    </a:cubicBezTo>
                    <a:cubicBezTo>
                      <a:pt x="1308" y="1297"/>
                      <a:pt x="1329" y="1253"/>
                      <a:pt x="1351" y="1221"/>
                    </a:cubicBezTo>
                    <a:cubicBezTo>
                      <a:pt x="1329" y="1178"/>
                      <a:pt x="1308" y="1145"/>
                      <a:pt x="1286" y="1102"/>
                    </a:cubicBezTo>
                    <a:cubicBezTo>
                      <a:pt x="1232" y="994"/>
                      <a:pt x="1167" y="897"/>
                      <a:pt x="1103" y="789"/>
                    </a:cubicBezTo>
                    <a:cubicBezTo>
                      <a:pt x="962" y="595"/>
                      <a:pt x="876" y="357"/>
                      <a:pt x="854" y="119"/>
                    </a:cubicBezTo>
                    <a:cubicBezTo>
                      <a:pt x="854" y="55"/>
                      <a:pt x="811" y="11"/>
                      <a:pt x="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2313950" y="2174150"/>
                <a:ext cx="129224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2681" extrusionOk="0">
                    <a:moveTo>
                      <a:pt x="963" y="0"/>
                    </a:moveTo>
                    <a:cubicBezTo>
                      <a:pt x="895" y="0"/>
                      <a:pt x="830" y="50"/>
                      <a:pt x="810" y="109"/>
                    </a:cubicBezTo>
                    <a:cubicBezTo>
                      <a:pt x="616" y="509"/>
                      <a:pt x="367" y="876"/>
                      <a:pt x="76" y="1211"/>
                    </a:cubicBezTo>
                    <a:cubicBezTo>
                      <a:pt x="43" y="1265"/>
                      <a:pt x="22" y="1319"/>
                      <a:pt x="0" y="1373"/>
                    </a:cubicBezTo>
                    <a:cubicBezTo>
                      <a:pt x="32" y="1438"/>
                      <a:pt x="65" y="1492"/>
                      <a:pt x="108" y="1557"/>
                    </a:cubicBezTo>
                    <a:cubicBezTo>
                      <a:pt x="389" y="1838"/>
                      <a:pt x="594" y="2183"/>
                      <a:pt x="724" y="2561"/>
                    </a:cubicBezTo>
                    <a:cubicBezTo>
                      <a:pt x="734" y="2626"/>
                      <a:pt x="788" y="2680"/>
                      <a:pt x="853" y="2680"/>
                    </a:cubicBezTo>
                    <a:cubicBezTo>
                      <a:pt x="940" y="2680"/>
                      <a:pt x="961" y="2626"/>
                      <a:pt x="994" y="2561"/>
                    </a:cubicBezTo>
                    <a:cubicBezTo>
                      <a:pt x="1059" y="2421"/>
                      <a:pt x="1113" y="2280"/>
                      <a:pt x="1188" y="2140"/>
                    </a:cubicBezTo>
                    <a:cubicBezTo>
                      <a:pt x="1318" y="1902"/>
                      <a:pt x="1501" y="1697"/>
                      <a:pt x="1728" y="1546"/>
                    </a:cubicBezTo>
                    <a:cubicBezTo>
                      <a:pt x="1815" y="1492"/>
                      <a:pt x="1836" y="1438"/>
                      <a:pt x="1771" y="1352"/>
                    </a:cubicBezTo>
                    <a:cubicBezTo>
                      <a:pt x="1728" y="1287"/>
                      <a:pt x="1663" y="1222"/>
                      <a:pt x="1599" y="1157"/>
                    </a:cubicBezTo>
                    <a:cubicBezTo>
                      <a:pt x="1447" y="995"/>
                      <a:pt x="1329" y="811"/>
                      <a:pt x="1253" y="595"/>
                    </a:cubicBezTo>
                    <a:cubicBezTo>
                      <a:pt x="1199" y="455"/>
                      <a:pt x="1156" y="304"/>
                      <a:pt x="1113" y="153"/>
                    </a:cubicBezTo>
                    <a:cubicBezTo>
                      <a:pt x="1102" y="77"/>
                      <a:pt x="1059" y="12"/>
                      <a:pt x="983" y="1"/>
                    </a:cubicBezTo>
                    <a:cubicBezTo>
                      <a:pt x="976" y="0"/>
                      <a:pt x="970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27BF50-C56A-8960-D4FF-A2AB926EE968}"/>
                </a:ext>
              </a:extLst>
            </p:cNvPr>
            <p:cNvSpPr txBox="1"/>
            <p:nvPr/>
          </p:nvSpPr>
          <p:spPr>
            <a:xfrm>
              <a:off x="1575475" y="680921"/>
              <a:ext cx="62183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6000" dirty="0">
                  <a:latin typeface="Berlin Sans FB" panose="020E0602020502020306" pitchFamily="34" charset="0"/>
                </a:rPr>
                <a:t>Natural Language Processing Project</a:t>
              </a:r>
              <a:endParaRPr lang="en-CA" sz="3600" dirty="0">
                <a:latin typeface="Berlin Sans FB" panose="020E0602020502020306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3D833-7CFF-082F-8C6D-B2874FC0EFB3}"/>
                </a:ext>
              </a:extLst>
            </p:cNvPr>
            <p:cNvSpPr txBox="1"/>
            <p:nvPr/>
          </p:nvSpPr>
          <p:spPr>
            <a:xfrm>
              <a:off x="2758692" y="3385339"/>
              <a:ext cx="346634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000" dirty="0">
                  <a:latin typeface="Berlin Sans FB" panose="020E0602020502020306" pitchFamily="34" charset="0"/>
                </a:rPr>
                <a:t>Lighthouse Labs Mini Project V</a:t>
              </a:r>
            </a:p>
            <a:p>
              <a:pPr algn="ctr"/>
              <a:r>
                <a:rPr lang="en-CA" sz="2000" dirty="0">
                  <a:latin typeface="Berlin Sans FB" panose="020E0602020502020306" pitchFamily="34" charset="0"/>
                </a:rPr>
                <a:t>Melissa Nielsen</a:t>
              </a:r>
            </a:p>
            <a:p>
              <a:pPr algn="ctr"/>
              <a:r>
                <a:rPr lang="en-CA" sz="2000" dirty="0">
                  <a:latin typeface="Berlin Sans FB" panose="020E0602020502020306" pitchFamily="34" charset="0"/>
                </a:rPr>
                <a:t>January 2023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5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5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579" name="Google Shape;1579;p35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5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5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5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5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5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5"/>
          <p:cNvSpPr/>
          <p:nvPr/>
        </p:nvSpPr>
        <p:spPr>
          <a:xfrm>
            <a:off x="1667232" y="3287185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5"/>
          <p:cNvSpPr/>
          <p:nvPr/>
        </p:nvSpPr>
        <p:spPr>
          <a:xfrm>
            <a:off x="1228948" y="3001197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5"/>
          <p:cNvSpPr/>
          <p:nvPr/>
        </p:nvSpPr>
        <p:spPr>
          <a:xfrm>
            <a:off x="2392864" y="2028247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5"/>
          <p:cNvSpPr/>
          <p:nvPr/>
        </p:nvSpPr>
        <p:spPr>
          <a:xfrm>
            <a:off x="3746944" y="409328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3" name="Google Shape;1593;p35"/>
          <p:cNvSpPr/>
          <p:nvPr/>
        </p:nvSpPr>
        <p:spPr>
          <a:xfrm>
            <a:off x="1572538" y="187376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5"/>
          <p:cNvSpPr/>
          <p:nvPr/>
        </p:nvSpPr>
        <p:spPr>
          <a:xfrm>
            <a:off x="1792270" y="187377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5"/>
          <p:cNvSpPr/>
          <p:nvPr/>
        </p:nvSpPr>
        <p:spPr>
          <a:xfrm>
            <a:off x="1687050" y="163214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5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5"/>
          <p:cNvSpPr/>
          <p:nvPr/>
        </p:nvSpPr>
        <p:spPr>
          <a:xfrm>
            <a:off x="7476768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5"/>
          <p:cNvSpPr/>
          <p:nvPr/>
        </p:nvSpPr>
        <p:spPr>
          <a:xfrm>
            <a:off x="7731092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CBF2-BB6B-1F9A-C6A5-DC125994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538" y="2403867"/>
            <a:ext cx="6030900" cy="8418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Berlin Sans FB" panose="020E0602020502020306" pitchFamily="34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312905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5"/>
          <p:cNvSpPr txBox="1">
            <a:spLocks noGrp="1"/>
          </p:cNvSpPr>
          <p:nvPr>
            <p:ph type="title"/>
          </p:nvPr>
        </p:nvSpPr>
        <p:spPr>
          <a:xfrm>
            <a:off x="730500" y="381348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erlin Sans FB" panose="020E0602020502020306" pitchFamily="34" charset="0"/>
                <a:sym typeface="Leckerli One"/>
              </a:rPr>
              <a:t>Models tried:</a:t>
            </a:r>
            <a:endParaRPr sz="4800" dirty="0">
              <a:latin typeface="Berlin Sans FB" panose="020E0602020502020306" pitchFamily="34" charset="0"/>
              <a:sym typeface="Leckerli On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834535-7B5C-1D1A-754E-34B1DE1564FC}"/>
              </a:ext>
            </a:extLst>
          </p:cNvPr>
          <p:cNvGrpSpPr/>
          <p:nvPr/>
        </p:nvGrpSpPr>
        <p:grpSpPr>
          <a:xfrm>
            <a:off x="1298021" y="1512074"/>
            <a:ext cx="2617965" cy="2617965"/>
            <a:chOff x="944358" y="596136"/>
            <a:chExt cx="2617965" cy="2617965"/>
          </a:xfrm>
        </p:grpSpPr>
        <p:sp>
          <p:nvSpPr>
            <p:cNvPr id="5" name="Google Shape;2077;p45">
              <a:extLst>
                <a:ext uri="{FF2B5EF4-FFF2-40B4-BE49-F238E27FC236}">
                  <a16:creationId xmlns:a16="http://schemas.microsoft.com/office/drawing/2014/main" id="{3B8C4762-5950-0A4E-9B69-710D515F4556}"/>
                </a:ext>
              </a:extLst>
            </p:cNvPr>
            <p:cNvSpPr/>
            <p:nvPr/>
          </p:nvSpPr>
          <p:spPr>
            <a:xfrm>
              <a:off x="944358" y="596136"/>
              <a:ext cx="2617965" cy="2617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2090;p45">
              <a:extLst>
                <a:ext uri="{FF2B5EF4-FFF2-40B4-BE49-F238E27FC236}">
                  <a16:creationId xmlns:a16="http://schemas.microsoft.com/office/drawing/2014/main" id="{26F35A6B-0241-9E80-8797-41C349F1C293}"/>
                </a:ext>
              </a:extLst>
            </p:cNvPr>
            <p:cNvCxnSpPr/>
            <p:nvPr/>
          </p:nvCxnSpPr>
          <p:spPr>
            <a:xfrm>
              <a:off x="2253341" y="2249125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2083;p45">
              <a:extLst>
                <a:ext uri="{FF2B5EF4-FFF2-40B4-BE49-F238E27FC236}">
                  <a16:creationId xmlns:a16="http://schemas.microsoft.com/office/drawing/2014/main" id="{D053868B-1DF0-C0E2-4D23-64EDD8D1749A}"/>
                </a:ext>
              </a:extLst>
            </p:cNvPr>
            <p:cNvSpPr txBox="1"/>
            <p:nvPr/>
          </p:nvSpPr>
          <p:spPr>
            <a:xfrm>
              <a:off x="1250327" y="1433785"/>
              <a:ext cx="20478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bg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XGBoost</a:t>
              </a:r>
              <a:endParaRPr sz="2000" dirty="0">
                <a:solidFill>
                  <a:schemeClr val="bg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ED95AC-5B69-9114-FEF8-BD6122D4EB0A}"/>
              </a:ext>
            </a:extLst>
          </p:cNvPr>
          <p:cNvGrpSpPr/>
          <p:nvPr/>
        </p:nvGrpSpPr>
        <p:grpSpPr>
          <a:xfrm>
            <a:off x="5077541" y="1512073"/>
            <a:ext cx="2617965" cy="2617965"/>
            <a:chOff x="944358" y="596136"/>
            <a:chExt cx="2617965" cy="2617965"/>
          </a:xfrm>
        </p:grpSpPr>
        <p:sp>
          <p:nvSpPr>
            <p:cNvPr id="14" name="Google Shape;2077;p45">
              <a:extLst>
                <a:ext uri="{FF2B5EF4-FFF2-40B4-BE49-F238E27FC236}">
                  <a16:creationId xmlns:a16="http://schemas.microsoft.com/office/drawing/2014/main" id="{715D8D60-AB2B-4D71-7D00-6750BF69B943}"/>
                </a:ext>
              </a:extLst>
            </p:cNvPr>
            <p:cNvSpPr/>
            <p:nvPr/>
          </p:nvSpPr>
          <p:spPr>
            <a:xfrm>
              <a:off x="944358" y="596136"/>
              <a:ext cx="2617965" cy="2617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2090;p45">
              <a:extLst>
                <a:ext uri="{FF2B5EF4-FFF2-40B4-BE49-F238E27FC236}">
                  <a16:creationId xmlns:a16="http://schemas.microsoft.com/office/drawing/2014/main" id="{FEEB66A9-D219-5589-0271-64A41F83654D}"/>
                </a:ext>
              </a:extLst>
            </p:cNvPr>
            <p:cNvCxnSpPr/>
            <p:nvPr/>
          </p:nvCxnSpPr>
          <p:spPr>
            <a:xfrm>
              <a:off x="2253341" y="2249125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2083;p45">
              <a:extLst>
                <a:ext uri="{FF2B5EF4-FFF2-40B4-BE49-F238E27FC236}">
                  <a16:creationId xmlns:a16="http://schemas.microsoft.com/office/drawing/2014/main" id="{4167BEEB-0449-0C5A-32E9-AAA57C15984B}"/>
                </a:ext>
              </a:extLst>
            </p:cNvPr>
            <p:cNvSpPr txBox="1"/>
            <p:nvPr/>
          </p:nvSpPr>
          <p:spPr>
            <a:xfrm>
              <a:off x="1229440" y="981803"/>
              <a:ext cx="2047800" cy="184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bg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Random Forest Classifier</a:t>
              </a:r>
              <a:endParaRPr sz="2000" dirty="0">
                <a:solidFill>
                  <a:schemeClr val="bg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96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5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5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579" name="Google Shape;1579;p35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5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5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5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5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5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5"/>
          <p:cNvSpPr/>
          <p:nvPr/>
        </p:nvSpPr>
        <p:spPr>
          <a:xfrm>
            <a:off x="1667232" y="3287185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5"/>
          <p:cNvSpPr/>
          <p:nvPr/>
        </p:nvSpPr>
        <p:spPr>
          <a:xfrm>
            <a:off x="1228948" y="3001197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5"/>
          <p:cNvSpPr/>
          <p:nvPr/>
        </p:nvSpPr>
        <p:spPr>
          <a:xfrm>
            <a:off x="2392864" y="2028247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5"/>
          <p:cNvSpPr/>
          <p:nvPr/>
        </p:nvSpPr>
        <p:spPr>
          <a:xfrm>
            <a:off x="3746944" y="409328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3" name="Google Shape;1593;p35"/>
          <p:cNvSpPr/>
          <p:nvPr/>
        </p:nvSpPr>
        <p:spPr>
          <a:xfrm>
            <a:off x="1572538" y="187376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5"/>
          <p:cNvSpPr/>
          <p:nvPr/>
        </p:nvSpPr>
        <p:spPr>
          <a:xfrm>
            <a:off x="1792270" y="187377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5"/>
          <p:cNvSpPr/>
          <p:nvPr/>
        </p:nvSpPr>
        <p:spPr>
          <a:xfrm>
            <a:off x="1687050" y="163214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5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5"/>
          <p:cNvSpPr/>
          <p:nvPr/>
        </p:nvSpPr>
        <p:spPr>
          <a:xfrm>
            <a:off x="7476768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5"/>
          <p:cNvSpPr/>
          <p:nvPr/>
        </p:nvSpPr>
        <p:spPr>
          <a:xfrm>
            <a:off x="7731092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CBF2-BB6B-1F9A-C6A5-DC125994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538" y="2403867"/>
            <a:ext cx="6030900" cy="8418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Berlin Sans FB" panose="020E0602020502020306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4669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5"/>
          <p:cNvSpPr txBox="1">
            <a:spLocks noGrp="1"/>
          </p:cNvSpPr>
          <p:nvPr>
            <p:ph type="title"/>
          </p:nvPr>
        </p:nvSpPr>
        <p:spPr>
          <a:xfrm>
            <a:off x="730500" y="381348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erlin Sans FB" panose="020E0602020502020306" pitchFamily="34" charset="0"/>
                <a:sym typeface="Leckerli One"/>
              </a:rPr>
              <a:t>Models tried:</a:t>
            </a:r>
            <a:endParaRPr sz="4800" dirty="0">
              <a:latin typeface="Berlin Sans FB" panose="020E0602020502020306" pitchFamily="34" charset="0"/>
              <a:sym typeface="Leckerli One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11694B5-2BC3-1C4F-1629-82790B007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70421"/>
              </p:ext>
            </p:extLst>
          </p:nvPr>
        </p:nvGraphicFramePr>
        <p:xfrm>
          <a:off x="959610" y="1570990"/>
          <a:ext cx="7224780" cy="1371600"/>
        </p:xfrm>
        <a:graphic>
          <a:graphicData uri="http://schemas.openxmlformats.org/drawingml/2006/table">
            <a:tbl>
              <a:tblPr firstRow="1" bandRow="1">
                <a:tableStyleId>{FB57191B-6352-4BFC-8F4D-77D60E814F9E}</a:tableStyleId>
              </a:tblPr>
              <a:tblGrid>
                <a:gridCol w="3612390">
                  <a:extLst>
                    <a:ext uri="{9D8B030D-6E8A-4147-A177-3AD203B41FA5}">
                      <a16:colId xmlns:a16="http://schemas.microsoft.com/office/drawing/2014/main" val="2243974091"/>
                    </a:ext>
                  </a:extLst>
                </a:gridCol>
                <a:gridCol w="3612390">
                  <a:extLst>
                    <a:ext uri="{9D8B030D-6E8A-4147-A177-3AD203B41FA5}">
                      <a16:colId xmlns:a16="http://schemas.microsoft.com/office/drawing/2014/main" val="229383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latin typeface="Berlin Sans FB" panose="020E0602020502020306" pitchFamily="34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latin typeface="Berlin Sans FB" panose="020E0602020502020306" pitchFamily="34" charset="0"/>
                        </a:rPr>
                        <a:t>Test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36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>
                          <a:latin typeface="Berlin Sans FB" panose="020E0602020502020306" pitchFamily="34" charset="0"/>
                        </a:rPr>
                        <a:t>XGBoost</a:t>
                      </a:r>
                      <a:endParaRPr lang="en-CA" sz="2400" dirty="0"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latin typeface="Berlin Sans FB" panose="020E0602020502020306" pitchFamily="34" charset="0"/>
                        </a:rPr>
                        <a:t>71.2%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9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>
                          <a:latin typeface="Berlin Sans FB" panose="020E0602020502020306" pitchFamily="34" charset="0"/>
                        </a:rPr>
                        <a:t>Random Forest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latin typeface="Berlin Sans FB" panose="020E0602020502020306" pitchFamily="34" charset="0"/>
                        </a:rPr>
                        <a:t>71.4%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162463"/>
                  </a:ext>
                </a:extLst>
              </a:tr>
            </a:tbl>
          </a:graphicData>
        </a:graphic>
      </p:graphicFrame>
      <p:sp>
        <p:nvSpPr>
          <p:cNvPr id="24" name="Google Shape;1579;p35">
            <a:extLst>
              <a:ext uri="{FF2B5EF4-FFF2-40B4-BE49-F238E27FC236}">
                <a16:creationId xmlns:a16="http://schemas.microsoft.com/office/drawing/2014/main" id="{7719EC4A-CE07-294D-F38C-E5060A2B1C79}"/>
              </a:ext>
            </a:extLst>
          </p:cNvPr>
          <p:cNvSpPr/>
          <p:nvPr/>
        </p:nvSpPr>
        <p:spPr>
          <a:xfrm rot="21282704">
            <a:off x="8452013" y="1846768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80;p35">
            <a:extLst>
              <a:ext uri="{FF2B5EF4-FFF2-40B4-BE49-F238E27FC236}">
                <a16:creationId xmlns:a16="http://schemas.microsoft.com/office/drawing/2014/main" id="{F99D5178-6896-07BC-2074-2E741BFBA85A}"/>
              </a:ext>
            </a:extLst>
          </p:cNvPr>
          <p:cNvSpPr/>
          <p:nvPr/>
        </p:nvSpPr>
        <p:spPr>
          <a:xfrm rot="21282704">
            <a:off x="8486452" y="2197194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81;p35">
            <a:extLst>
              <a:ext uri="{FF2B5EF4-FFF2-40B4-BE49-F238E27FC236}">
                <a16:creationId xmlns:a16="http://schemas.microsoft.com/office/drawing/2014/main" id="{573FA2E5-5888-8F6F-8E6A-D4102F245768}"/>
              </a:ext>
            </a:extLst>
          </p:cNvPr>
          <p:cNvSpPr/>
          <p:nvPr/>
        </p:nvSpPr>
        <p:spPr>
          <a:xfrm rot="21282704">
            <a:off x="8482676" y="2423590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82;p35">
            <a:extLst>
              <a:ext uri="{FF2B5EF4-FFF2-40B4-BE49-F238E27FC236}">
                <a16:creationId xmlns:a16="http://schemas.microsoft.com/office/drawing/2014/main" id="{755A2AB0-AB7E-E9E8-CCD2-7A8AE84AAB29}"/>
              </a:ext>
            </a:extLst>
          </p:cNvPr>
          <p:cNvSpPr/>
          <p:nvPr/>
        </p:nvSpPr>
        <p:spPr>
          <a:xfrm>
            <a:off x="138300" y="1703590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83;p35">
            <a:extLst>
              <a:ext uri="{FF2B5EF4-FFF2-40B4-BE49-F238E27FC236}">
                <a16:creationId xmlns:a16="http://schemas.microsoft.com/office/drawing/2014/main" id="{2B18DC15-1652-6A9A-A77B-B585428A8796}"/>
              </a:ext>
            </a:extLst>
          </p:cNvPr>
          <p:cNvSpPr/>
          <p:nvPr/>
        </p:nvSpPr>
        <p:spPr>
          <a:xfrm>
            <a:off x="111155" y="2132651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84;p35">
            <a:extLst>
              <a:ext uri="{FF2B5EF4-FFF2-40B4-BE49-F238E27FC236}">
                <a16:creationId xmlns:a16="http://schemas.microsoft.com/office/drawing/2014/main" id="{FAEC419A-7643-610C-E67E-1411957AC0EE}"/>
              </a:ext>
            </a:extLst>
          </p:cNvPr>
          <p:cNvSpPr/>
          <p:nvPr/>
        </p:nvSpPr>
        <p:spPr>
          <a:xfrm>
            <a:off x="258293" y="2430619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354;p59">
            <a:extLst>
              <a:ext uri="{FF2B5EF4-FFF2-40B4-BE49-F238E27FC236}">
                <a16:creationId xmlns:a16="http://schemas.microsoft.com/office/drawing/2014/main" id="{C956F2AD-AE2A-7DB0-D567-D656D70BA335}"/>
              </a:ext>
            </a:extLst>
          </p:cNvPr>
          <p:cNvSpPr txBox="1"/>
          <p:nvPr/>
        </p:nvSpPr>
        <p:spPr>
          <a:xfrm>
            <a:off x="1189642" y="3352774"/>
            <a:ext cx="6764715" cy="11695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Random Forest Classifier performed slightly better</a:t>
            </a:r>
            <a:endParaRPr sz="32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</p:spTree>
    <p:extLst>
      <p:ext uri="{BB962C8B-B14F-4D97-AF65-F5344CB8AC3E}">
        <p14:creationId xmlns:p14="http://schemas.microsoft.com/office/powerpoint/2010/main" val="85602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5"/>
          <p:cNvSpPr txBox="1">
            <a:spLocks noGrp="1"/>
          </p:cNvSpPr>
          <p:nvPr>
            <p:ph type="title"/>
          </p:nvPr>
        </p:nvSpPr>
        <p:spPr>
          <a:xfrm>
            <a:off x="730500" y="381348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erlin Sans FB" panose="020E0602020502020306" pitchFamily="34" charset="0"/>
                <a:sym typeface="Leckerli One"/>
              </a:rPr>
              <a:t>Results</a:t>
            </a:r>
            <a:endParaRPr sz="4800" dirty="0">
              <a:latin typeface="Berlin Sans FB" panose="020E0602020502020306" pitchFamily="34" charset="0"/>
              <a:sym typeface="Leckerli O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4652F-B8FB-8548-E395-B2EB4E3C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1" y="1583561"/>
            <a:ext cx="3673158" cy="2972058"/>
          </a:xfrm>
          <a:prstGeom prst="rect">
            <a:avLst/>
          </a:prstGeom>
        </p:spPr>
      </p:pic>
      <p:sp>
        <p:nvSpPr>
          <p:cNvPr id="5" name="Google Shape;2074;p45">
            <a:extLst>
              <a:ext uri="{FF2B5EF4-FFF2-40B4-BE49-F238E27FC236}">
                <a16:creationId xmlns:a16="http://schemas.microsoft.com/office/drawing/2014/main" id="{5F9B4861-3060-17DC-8CA0-C426B2A774FA}"/>
              </a:ext>
            </a:extLst>
          </p:cNvPr>
          <p:cNvSpPr txBox="1">
            <a:spLocks/>
          </p:cNvSpPr>
          <p:nvPr/>
        </p:nvSpPr>
        <p:spPr>
          <a:xfrm>
            <a:off x="-1545340" y="4475802"/>
            <a:ext cx="768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ckerli One"/>
              <a:buNone/>
              <a:defRPr sz="33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en-CA" sz="3200" dirty="0">
                <a:latin typeface="Berlin Sans FB" panose="020E0602020502020306" pitchFamily="34" charset="0"/>
              </a:rPr>
              <a:t>Confusion Matrix</a:t>
            </a:r>
            <a:endParaRPr lang="en-CA" sz="4800" dirty="0">
              <a:latin typeface="Berlin Sans FB" panose="020E0602020502020306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ECADA-8C62-2BA5-E97E-471B8756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760" y="2078296"/>
            <a:ext cx="4839119" cy="1767993"/>
          </a:xfrm>
          <a:prstGeom prst="rect">
            <a:avLst/>
          </a:prstGeom>
        </p:spPr>
      </p:pic>
      <p:sp>
        <p:nvSpPr>
          <p:cNvPr id="8" name="Google Shape;2074;p45">
            <a:extLst>
              <a:ext uri="{FF2B5EF4-FFF2-40B4-BE49-F238E27FC236}">
                <a16:creationId xmlns:a16="http://schemas.microsoft.com/office/drawing/2014/main" id="{0056AAB2-51C3-CD45-82D8-BB6B5DBAFA6B}"/>
              </a:ext>
            </a:extLst>
          </p:cNvPr>
          <p:cNvSpPr txBox="1">
            <a:spLocks/>
          </p:cNvSpPr>
          <p:nvPr/>
        </p:nvSpPr>
        <p:spPr>
          <a:xfrm>
            <a:off x="2782819" y="4467507"/>
            <a:ext cx="768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ckerli One"/>
              <a:buNone/>
              <a:defRPr sz="33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en-CA" sz="3200" dirty="0">
                <a:latin typeface="Berlin Sans FB" panose="020E0602020502020306" pitchFamily="34" charset="0"/>
              </a:rPr>
              <a:t>Classification Report</a:t>
            </a:r>
            <a:endParaRPr lang="en-CA" sz="4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8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5"/>
          <p:cNvSpPr txBox="1">
            <a:spLocks noGrp="1"/>
          </p:cNvSpPr>
          <p:nvPr>
            <p:ph type="title"/>
          </p:nvPr>
        </p:nvSpPr>
        <p:spPr>
          <a:xfrm>
            <a:off x="730500" y="381348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erlin Sans FB" panose="020E0602020502020306" pitchFamily="34" charset="0"/>
                <a:sym typeface="Leckerli One"/>
              </a:rPr>
              <a:t>Classification Report Analysis</a:t>
            </a:r>
            <a:endParaRPr sz="4800" dirty="0">
              <a:latin typeface="Berlin Sans FB" panose="020E0602020502020306" pitchFamily="34" charset="0"/>
              <a:sym typeface="Leckerli O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ECADA-8C62-2BA5-E97E-471B8756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60" y="2049509"/>
            <a:ext cx="6292442" cy="22989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D0DBF26-6667-5583-DD12-C021FD4F0BF9}"/>
              </a:ext>
            </a:extLst>
          </p:cNvPr>
          <p:cNvSpPr/>
          <p:nvPr/>
        </p:nvSpPr>
        <p:spPr>
          <a:xfrm>
            <a:off x="3362960" y="2571750"/>
            <a:ext cx="934720" cy="67945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047B8-4B65-7F71-1A52-A1436AC64983}"/>
              </a:ext>
            </a:extLst>
          </p:cNvPr>
          <p:cNvSpPr txBox="1"/>
          <p:nvPr/>
        </p:nvSpPr>
        <p:spPr>
          <a:xfrm>
            <a:off x="6766560" y="1763395"/>
            <a:ext cx="1930400" cy="11695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Better at catching those which WERE NOT duplicates than those which WERE duplicates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CCBB55-29C0-2E7E-CAFD-7967A5645891}"/>
              </a:ext>
            </a:extLst>
          </p:cNvPr>
          <p:cNvCxnSpPr>
            <a:stCxn id="3" idx="6"/>
            <a:endCxn id="6" idx="1"/>
          </p:cNvCxnSpPr>
          <p:nvPr/>
        </p:nvCxnSpPr>
        <p:spPr>
          <a:xfrm flipV="1">
            <a:off x="4297680" y="2348171"/>
            <a:ext cx="2468880" cy="5633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6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59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dirty="0">
                <a:latin typeface="Berlin Sans FB" panose="020E0602020502020306" pitchFamily="34" charset="0"/>
              </a:rPr>
              <a:t>Challenges</a:t>
            </a:r>
            <a:endParaRPr sz="4400" dirty="0">
              <a:latin typeface="Berlin Sans FB" panose="020E0602020502020306" pitchFamily="34" charset="0"/>
            </a:endParaRPr>
          </a:p>
        </p:txBody>
      </p:sp>
      <p:sp>
        <p:nvSpPr>
          <p:cNvPr id="2347" name="Google Shape;2347;p59"/>
          <p:cNvSpPr/>
          <p:nvPr/>
        </p:nvSpPr>
        <p:spPr>
          <a:xfrm rot="-9793562">
            <a:off x="4097683" y="456348"/>
            <a:ext cx="158669" cy="244154"/>
          </a:xfrm>
          <a:custGeom>
            <a:avLst/>
            <a:gdLst/>
            <a:ahLst/>
            <a:cxnLst/>
            <a:rect l="l" t="t" r="r" b="b"/>
            <a:pathLst>
              <a:path w="1708" h="2628" extrusionOk="0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9"/>
          <p:cNvSpPr/>
          <p:nvPr/>
        </p:nvSpPr>
        <p:spPr>
          <a:xfrm rot="9348724">
            <a:off x="3849575" y="733430"/>
            <a:ext cx="516419" cy="314255"/>
          </a:xfrm>
          <a:custGeom>
            <a:avLst/>
            <a:gdLst/>
            <a:ahLst/>
            <a:cxnLst/>
            <a:rect l="l" t="t" r="r" b="b"/>
            <a:pathLst>
              <a:path w="6784" h="4128" extrusionOk="0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9"/>
          <p:cNvSpPr/>
          <p:nvPr/>
        </p:nvSpPr>
        <p:spPr>
          <a:xfrm rot="9348668">
            <a:off x="3720581" y="381015"/>
            <a:ext cx="423527" cy="322283"/>
          </a:xfrm>
          <a:custGeom>
            <a:avLst/>
            <a:gdLst/>
            <a:ahLst/>
            <a:cxnLst/>
            <a:rect l="l" t="t" r="r" b="b"/>
            <a:pathLst>
              <a:path w="4559" h="3469" extrusionOk="0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59"/>
          <p:cNvSpPr txBox="1"/>
          <p:nvPr/>
        </p:nvSpPr>
        <p:spPr>
          <a:xfrm>
            <a:off x="2590725" y="2482915"/>
            <a:ext cx="2658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Understanding word2vec and using cosine similarity was confusing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Questions with zero tokens caused issues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52" name="Google Shape;2352;p59"/>
          <p:cNvSpPr txBox="1"/>
          <p:nvPr/>
        </p:nvSpPr>
        <p:spPr>
          <a:xfrm>
            <a:off x="2590725" y="2099289"/>
            <a:ext cx="265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word2vec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sp>
        <p:nvSpPr>
          <p:cNvPr id="2353" name="Google Shape;2353;p59"/>
          <p:cNvSpPr txBox="1"/>
          <p:nvPr/>
        </p:nvSpPr>
        <p:spPr>
          <a:xfrm>
            <a:off x="2590725" y="1531680"/>
            <a:ext cx="2658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Stemming often resulted in non-words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54" name="Google Shape;2354;p59"/>
          <p:cNvSpPr txBox="1"/>
          <p:nvPr/>
        </p:nvSpPr>
        <p:spPr>
          <a:xfrm>
            <a:off x="2590725" y="1148054"/>
            <a:ext cx="265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stemming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sp>
        <p:nvSpPr>
          <p:cNvPr id="2355" name="Google Shape;2355;p59"/>
          <p:cNvSpPr txBox="1"/>
          <p:nvPr/>
        </p:nvSpPr>
        <p:spPr>
          <a:xfrm>
            <a:off x="2590725" y="4295807"/>
            <a:ext cx="2658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Train accuracy was 95% while test accuracy only 71%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56" name="Google Shape;2356;p59"/>
          <p:cNvSpPr txBox="1"/>
          <p:nvPr/>
        </p:nvSpPr>
        <p:spPr>
          <a:xfrm>
            <a:off x="2590725" y="3912181"/>
            <a:ext cx="265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overfitting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sp>
        <p:nvSpPr>
          <p:cNvPr id="2357" name="Google Shape;2357;p59"/>
          <p:cNvSpPr/>
          <p:nvPr/>
        </p:nvSpPr>
        <p:spPr>
          <a:xfrm>
            <a:off x="5352975" y="1337341"/>
            <a:ext cx="170400" cy="17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59"/>
          <p:cNvSpPr/>
          <p:nvPr/>
        </p:nvSpPr>
        <p:spPr>
          <a:xfrm>
            <a:off x="5352975" y="2288571"/>
            <a:ext cx="170400" cy="17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59"/>
          <p:cNvSpPr/>
          <p:nvPr/>
        </p:nvSpPr>
        <p:spPr>
          <a:xfrm>
            <a:off x="5352975" y="4101470"/>
            <a:ext cx="170400" cy="17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59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dirty="0">
                <a:latin typeface="Berlin Sans FB" panose="020E0602020502020306" pitchFamily="34" charset="0"/>
              </a:rPr>
              <a:t>Next Steps</a:t>
            </a:r>
            <a:endParaRPr sz="4400" dirty="0">
              <a:latin typeface="Berlin Sans FB" panose="020E0602020502020306" pitchFamily="34" charset="0"/>
            </a:endParaRPr>
          </a:p>
        </p:txBody>
      </p:sp>
      <p:sp>
        <p:nvSpPr>
          <p:cNvPr id="2347" name="Google Shape;2347;p59"/>
          <p:cNvSpPr/>
          <p:nvPr/>
        </p:nvSpPr>
        <p:spPr>
          <a:xfrm rot="-9793562">
            <a:off x="4097683" y="456348"/>
            <a:ext cx="158669" cy="244154"/>
          </a:xfrm>
          <a:custGeom>
            <a:avLst/>
            <a:gdLst/>
            <a:ahLst/>
            <a:cxnLst/>
            <a:rect l="l" t="t" r="r" b="b"/>
            <a:pathLst>
              <a:path w="1708" h="2628" extrusionOk="0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9"/>
          <p:cNvSpPr/>
          <p:nvPr/>
        </p:nvSpPr>
        <p:spPr>
          <a:xfrm rot="9348724">
            <a:off x="3849575" y="733430"/>
            <a:ext cx="516419" cy="314255"/>
          </a:xfrm>
          <a:custGeom>
            <a:avLst/>
            <a:gdLst/>
            <a:ahLst/>
            <a:cxnLst/>
            <a:rect l="l" t="t" r="r" b="b"/>
            <a:pathLst>
              <a:path w="6784" h="4128" extrusionOk="0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9"/>
          <p:cNvSpPr/>
          <p:nvPr/>
        </p:nvSpPr>
        <p:spPr>
          <a:xfrm rot="9348668">
            <a:off x="3720581" y="381015"/>
            <a:ext cx="423527" cy="322283"/>
          </a:xfrm>
          <a:custGeom>
            <a:avLst/>
            <a:gdLst/>
            <a:ahLst/>
            <a:cxnLst/>
            <a:rect l="l" t="t" r="r" b="b"/>
            <a:pathLst>
              <a:path w="4559" h="3469" extrusionOk="0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59"/>
          <p:cNvSpPr txBox="1"/>
          <p:nvPr/>
        </p:nvSpPr>
        <p:spPr>
          <a:xfrm>
            <a:off x="2590725" y="2376323"/>
            <a:ext cx="2658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hyperparameter tuning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sp>
        <p:nvSpPr>
          <p:cNvPr id="2354" name="Google Shape;2354;p59"/>
          <p:cNvSpPr txBox="1"/>
          <p:nvPr/>
        </p:nvSpPr>
        <p:spPr>
          <a:xfrm>
            <a:off x="2590725" y="1486344"/>
            <a:ext cx="265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try LSTM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sp>
        <p:nvSpPr>
          <p:cNvPr id="2356" name="Google Shape;2356;p59"/>
          <p:cNvSpPr txBox="1"/>
          <p:nvPr/>
        </p:nvSpPr>
        <p:spPr>
          <a:xfrm>
            <a:off x="2590725" y="3649786"/>
            <a:ext cx="265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create pipeline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sp>
        <p:nvSpPr>
          <p:cNvPr id="2357" name="Google Shape;2357;p59"/>
          <p:cNvSpPr/>
          <p:nvPr/>
        </p:nvSpPr>
        <p:spPr>
          <a:xfrm>
            <a:off x="5352975" y="1675631"/>
            <a:ext cx="170400" cy="17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59"/>
          <p:cNvSpPr/>
          <p:nvPr/>
        </p:nvSpPr>
        <p:spPr>
          <a:xfrm>
            <a:off x="5352975" y="2565605"/>
            <a:ext cx="170400" cy="17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59"/>
          <p:cNvSpPr/>
          <p:nvPr/>
        </p:nvSpPr>
        <p:spPr>
          <a:xfrm>
            <a:off x="5352975" y="3839075"/>
            <a:ext cx="170400" cy="17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90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Melissa Nielsen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m.nic.nielsen@gmail.com </a:t>
            </a:r>
            <a:endParaRPr dirty="0"/>
          </a:p>
        </p:txBody>
      </p:sp>
      <p:sp>
        <p:nvSpPr>
          <p:cNvPr id="3007" name="Google Shape;3007;p90"/>
          <p:cNvSpPr txBox="1">
            <a:spLocks noGrp="1"/>
          </p:cNvSpPr>
          <p:nvPr>
            <p:ph type="ctrTitle"/>
          </p:nvPr>
        </p:nvSpPr>
        <p:spPr>
          <a:xfrm>
            <a:off x="604000" y="1104337"/>
            <a:ext cx="5149800" cy="19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Questions?</a:t>
            </a:r>
            <a:endParaRPr dirty="0"/>
          </a:p>
        </p:txBody>
      </p:sp>
      <p:sp>
        <p:nvSpPr>
          <p:cNvPr id="3010" name="Google Shape;3010;p90"/>
          <p:cNvSpPr/>
          <p:nvPr/>
        </p:nvSpPr>
        <p:spPr>
          <a:xfrm rot="408307">
            <a:off x="1291309" y="2815910"/>
            <a:ext cx="2646651" cy="697193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90"/>
          <p:cNvSpPr/>
          <p:nvPr/>
        </p:nvSpPr>
        <p:spPr>
          <a:xfrm rot="7292081">
            <a:off x="2230176" y="1314225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90"/>
          <p:cNvSpPr/>
          <p:nvPr/>
        </p:nvSpPr>
        <p:spPr>
          <a:xfrm rot="7292081">
            <a:off x="2758985" y="1406806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90"/>
          <p:cNvSpPr/>
          <p:nvPr/>
        </p:nvSpPr>
        <p:spPr>
          <a:xfrm rot="7292081">
            <a:off x="2019283" y="1494522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90"/>
          <p:cNvSpPr/>
          <p:nvPr/>
        </p:nvSpPr>
        <p:spPr>
          <a:xfrm rot="7292081">
            <a:off x="2456791" y="1327729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90"/>
          <p:cNvSpPr/>
          <p:nvPr/>
        </p:nvSpPr>
        <p:spPr>
          <a:xfrm rot="7292081">
            <a:off x="2996056" y="1537381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90"/>
          <p:cNvSpPr/>
          <p:nvPr/>
        </p:nvSpPr>
        <p:spPr>
          <a:xfrm>
            <a:off x="3549061" y="3243352"/>
            <a:ext cx="146956" cy="221844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90"/>
          <p:cNvSpPr/>
          <p:nvPr/>
        </p:nvSpPr>
        <p:spPr>
          <a:xfrm>
            <a:off x="478732" y="1724463"/>
            <a:ext cx="125268" cy="15893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90"/>
          <p:cNvSpPr/>
          <p:nvPr/>
        </p:nvSpPr>
        <p:spPr>
          <a:xfrm>
            <a:off x="746126" y="3087233"/>
            <a:ext cx="189692" cy="315394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90"/>
          <p:cNvSpPr/>
          <p:nvPr/>
        </p:nvSpPr>
        <p:spPr>
          <a:xfrm>
            <a:off x="555907" y="291981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90"/>
          <p:cNvSpPr/>
          <p:nvPr/>
        </p:nvSpPr>
        <p:spPr>
          <a:xfrm>
            <a:off x="4967597" y="337197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90"/>
          <p:cNvSpPr/>
          <p:nvPr/>
        </p:nvSpPr>
        <p:spPr>
          <a:xfrm>
            <a:off x="4777895" y="3656607"/>
            <a:ext cx="189710" cy="286372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90"/>
          <p:cNvSpPr/>
          <p:nvPr/>
        </p:nvSpPr>
        <p:spPr>
          <a:xfrm>
            <a:off x="467269" y="318438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7" name="Google Shape;3037;p90"/>
          <p:cNvGrpSpPr/>
          <p:nvPr/>
        </p:nvGrpSpPr>
        <p:grpSpPr>
          <a:xfrm>
            <a:off x="-104" y="1850586"/>
            <a:ext cx="748118" cy="1012823"/>
            <a:chOff x="3046247" y="781808"/>
            <a:chExt cx="957040" cy="1295667"/>
          </a:xfrm>
        </p:grpSpPr>
        <p:sp>
          <p:nvSpPr>
            <p:cNvPr id="3038" name="Google Shape;3038;p90"/>
            <p:cNvSpPr/>
            <p:nvPr/>
          </p:nvSpPr>
          <p:spPr>
            <a:xfrm rot="891290">
              <a:off x="3612061" y="1725199"/>
              <a:ext cx="214640" cy="330281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90"/>
            <p:cNvSpPr/>
            <p:nvPr/>
          </p:nvSpPr>
          <p:spPr>
            <a:xfrm rot="891290">
              <a:off x="3098503" y="882420"/>
              <a:ext cx="852528" cy="518798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90"/>
            <p:cNvSpPr/>
            <p:nvPr/>
          </p:nvSpPr>
          <p:spPr>
            <a:xfrm rot="891290">
              <a:off x="3188135" y="1504386"/>
              <a:ext cx="572918" cy="435976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1" name="Google Shape;3041;p90"/>
          <p:cNvSpPr/>
          <p:nvPr/>
        </p:nvSpPr>
        <p:spPr>
          <a:xfrm rot="729648">
            <a:off x="4185963" y="2963100"/>
            <a:ext cx="654065" cy="342426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90"/>
          <p:cNvSpPr/>
          <p:nvPr/>
        </p:nvSpPr>
        <p:spPr>
          <a:xfrm rot="729648">
            <a:off x="4081548" y="3322755"/>
            <a:ext cx="452575" cy="265400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90"/>
          <p:cNvSpPr/>
          <p:nvPr/>
        </p:nvSpPr>
        <p:spPr>
          <a:xfrm rot="3507919" flipH="1">
            <a:off x="2230176" y="3617114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90"/>
          <p:cNvSpPr/>
          <p:nvPr/>
        </p:nvSpPr>
        <p:spPr>
          <a:xfrm rot="3507919" flipH="1">
            <a:off x="2758985" y="3709711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90"/>
          <p:cNvSpPr/>
          <p:nvPr/>
        </p:nvSpPr>
        <p:spPr>
          <a:xfrm rot="3507919" flipH="1">
            <a:off x="2019283" y="3437175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90"/>
          <p:cNvSpPr/>
          <p:nvPr/>
        </p:nvSpPr>
        <p:spPr>
          <a:xfrm rot="3507919" flipH="1">
            <a:off x="2456791" y="3716244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90"/>
          <p:cNvSpPr/>
          <p:nvPr/>
        </p:nvSpPr>
        <p:spPr>
          <a:xfrm rot="3507919" flipH="1">
            <a:off x="2996056" y="3685685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90"/>
          <p:cNvSpPr txBox="1"/>
          <p:nvPr/>
        </p:nvSpPr>
        <p:spPr>
          <a:xfrm>
            <a:off x="5980787" y="3819425"/>
            <a:ext cx="24492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Please keep this slide for attribution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5"/>
          <p:cNvSpPr txBox="1">
            <a:spLocks noGrp="1"/>
          </p:cNvSpPr>
          <p:nvPr>
            <p:ph type="title"/>
          </p:nvPr>
        </p:nvSpPr>
        <p:spPr>
          <a:xfrm>
            <a:off x="730500" y="381348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erlin Sans FB" panose="020E0602020502020306" pitchFamily="34" charset="0"/>
                <a:sym typeface="Leckerli One"/>
              </a:rPr>
              <a:t>Objective</a:t>
            </a:r>
            <a:endParaRPr sz="4800" dirty="0">
              <a:latin typeface="Berlin Sans FB" panose="020E0602020502020306" pitchFamily="34" charset="0"/>
              <a:sym typeface="Leckerli On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834535-7B5C-1D1A-754E-34B1DE1564FC}"/>
              </a:ext>
            </a:extLst>
          </p:cNvPr>
          <p:cNvGrpSpPr/>
          <p:nvPr/>
        </p:nvGrpSpPr>
        <p:grpSpPr>
          <a:xfrm>
            <a:off x="2308583" y="1259839"/>
            <a:ext cx="4526832" cy="4236720"/>
            <a:chOff x="860877" y="602814"/>
            <a:chExt cx="2784927" cy="2784927"/>
          </a:xfrm>
        </p:grpSpPr>
        <p:sp>
          <p:nvSpPr>
            <p:cNvPr id="5" name="Google Shape;2077;p45">
              <a:extLst>
                <a:ext uri="{FF2B5EF4-FFF2-40B4-BE49-F238E27FC236}">
                  <a16:creationId xmlns:a16="http://schemas.microsoft.com/office/drawing/2014/main" id="{3B8C4762-5950-0A4E-9B69-710D515F4556}"/>
                </a:ext>
              </a:extLst>
            </p:cNvPr>
            <p:cNvSpPr/>
            <p:nvPr/>
          </p:nvSpPr>
          <p:spPr>
            <a:xfrm>
              <a:off x="860877" y="602814"/>
              <a:ext cx="2784927" cy="2784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" name="Google Shape;2090;p45">
              <a:extLst>
                <a:ext uri="{FF2B5EF4-FFF2-40B4-BE49-F238E27FC236}">
                  <a16:creationId xmlns:a16="http://schemas.microsoft.com/office/drawing/2014/main" id="{26F35A6B-0241-9E80-8797-41C349F1C293}"/>
                </a:ext>
              </a:extLst>
            </p:cNvPr>
            <p:cNvCxnSpPr/>
            <p:nvPr/>
          </p:nvCxnSpPr>
          <p:spPr>
            <a:xfrm>
              <a:off x="2253341" y="2249125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2083;p45">
              <a:extLst>
                <a:ext uri="{FF2B5EF4-FFF2-40B4-BE49-F238E27FC236}">
                  <a16:creationId xmlns:a16="http://schemas.microsoft.com/office/drawing/2014/main" id="{D053868B-1DF0-C0E2-4D23-64EDD8D1749A}"/>
                </a:ext>
              </a:extLst>
            </p:cNvPr>
            <p:cNvSpPr txBox="1"/>
            <p:nvPr/>
          </p:nvSpPr>
          <p:spPr>
            <a:xfrm>
              <a:off x="1229440" y="1388354"/>
              <a:ext cx="2047800" cy="1213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bg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Predict whether quora questions are duplicates </a:t>
              </a:r>
              <a:endParaRPr sz="2000" dirty="0">
                <a:solidFill>
                  <a:schemeClr val="bg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23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5"/>
          <p:cNvSpPr txBox="1">
            <a:spLocks noGrp="1"/>
          </p:cNvSpPr>
          <p:nvPr>
            <p:ph type="title"/>
          </p:nvPr>
        </p:nvSpPr>
        <p:spPr>
          <a:xfrm>
            <a:off x="730500" y="381348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erlin Sans FB" panose="020E0602020502020306" pitchFamily="34" charset="0"/>
                <a:sym typeface="Leckerli One"/>
              </a:rPr>
              <a:t>Data</a:t>
            </a:r>
            <a:endParaRPr sz="4800" dirty="0">
              <a:latin typeface="Berlin Sans FB" panose="020E0602020502020306" pitchFamily="34" charset="0"/>
              <a:sym typeface="Leckerli On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834535-7B5C-1D1A-754E-34B1DE1564FC}"/>
              </a:ext>
            </a:extLst>
          </p:cNvPr>
          <p:cNvGrpSpPr/>
          <p:nvPr/>
        </p:nvGrpSpPr>
        <p:grpSpPr>
          <a:xfrm>
            <a:off x="2308583" y="1259839"/>
            <a:ext cx="4526832" cy="4236720"/>
            <a:chOff x="860877" y="602814"/>
            <a:chExt cx="2784927" cy="2784927"/>
          </a:xfrm>
        </p:grpSpPr>
        <p:sp>
          <p:nvSpPr>
            <p:cNvPr id="5" name="Google Shape;2077;p45">
              <a:extLst>
                <a:ext uri="{FF2B5EF4-FFF2-40B4-BE49-F238E27FC236}">
                  <a16:creationId xmlns:a16="http://schemas.microsoft.com/office/drawing/2014/main" id="{3B8C4762-5950-0A4E-9B69-710D515F4556}"/>
                </a:ext>
              </a:extLst>
            </p:cNvPr>
            <p:cNvSpPr/>
            <p:nvPr/>
          </p:nvSpPr>
          <p:spPr>
            <a:xfrm>
              <a:off x="860877" y="602814"/>
              <a:ext cx="2784927" cy="2784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" name="Google Shape;2090;p45">
              <a:extLst>
                <a:ext uri="{FF2B5EF4-FFF2-40B4-BE49-F238E27FC236}">
                  <a16:creationId xmlns:a16="http://schemas.microsoft.com/office/drawing/2014/main" id="{26F35A6B-0241-9E80-8797-41C349F1C293}"/>
                </a:ext>
              </a:extLst>
            </p:cNvPr>
            <p:cNvCxnSpPr/>
            <p:nvPr/>
          </p:nvCxnSpPr>
          <p:spPr>
            <a:xfrm>
              <a:off x="2253341" y="2249125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2083;p45">
              <a:extLst>
                <a:ext uri="{FF2B5EF4-FFF2-40B4-BE49-F238E27FC236}">
                  <a16:creationId xmlns:a16="http://schemas.microsoft.com/office/drawing/2014/main" id="{D053868B-1DF0-C0E2-4D23-64EDD8D1749A}"/>
                </a:ext>
              </a:extLst>
            </p:cNvPr>
            <p:cNvSpPr txBox="1"/>
            <p:nvPr/>
          </p:nvSpPr>
          <p:spPr>
            <a:xfrm>
              <a:off x="1229440" y="1388354"/>
              <a:ext cx="2047800" cy="1213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bg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~ 400,000 rows of uncleaned quora questions</a:t>
              </a:r>
              <a:endParaRPr sz="2000" dirty="0">
                <a:solidFill>
                  <a:schemeClr val="bg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29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5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5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9" name="Google Shape;1579;p35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5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5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5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5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5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5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5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5"/>
          <p:cNvSpPr/>
          <p:nvPr/>
        </p:nvSpPr>
        <p:spPr>
          <a:xfrm>
            <a:off x="2990076" y="2111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5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5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5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5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5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5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5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CBF2-BB6B-1F9A-C6A5-DC125994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Berlin Sans FB" panose="020E0602020502020306" pitchFamily="34" charset="0"/>
              </a:rPr>
              <a:t>Cleaning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3" name="Google Shape;2073;p45"/>
          <p:cNvCxnSpPr>
            <a:cxnSpLocks/>
          </p:cNvCxnSpPr>
          <p:nvPr/>
        </p:nvCxnSpPr>
        <p:spPr>
          <a:xfrm>
            <a:off x="742125" y="2900550"/>
            <a:ext cx="5353875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74" name="Google Shape;2074;p45"/>
          <p:cNvSpPr txBox="1">
            <a:spLocks noGrp="1"/>
          </p:cNvSpPr>
          <p:nvPr>
            <p:ph type="title"/>
          </p:nvPr>
        </p:nvSpPr>
        <p:spPr>
          <a:xfrm>
            <a:off x="499563" y="20825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erlin Sans FB" panose="020E0602020502020306" pitchFamily="34" charset="0"/>
                <a:sym typeface="Leckerli One"/>
              </a:rPr>
              <a:t>Cleaning Steps</a:t>
            </a:r>
            <a:endParaRPr sz="4800" dirty="0">
              <a:latin typeface="Berlin Sans FB" panose="020E0602020502020306" pitchFamily="34" charset="0"/>
              <a:sym typeface="Leckerli One"/>
            </a:endParaRPr>
          </a:p>
        </p:txBody>
      </p:sp>
      <p:sp>
        <p:nvSpPr>
          <p:cNvPr id="2075" name="Google Shape;2075;p45"/>
          <p:cNvSpPr/>
          <p:nvPr/>
        </p:nvSpPr>
        <p:spPr>
          <a:xfrm>
            <a:off x="318330" y="2529512"/>
            <a:ext cx="847800" cy="8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5"/>
          <p:cNvSpPr txBox="1"/>
          <p:nvPr/>
        </p:nvSpPr>
        <p:spPr>
          <a:xfrm>
            <a:off x="184980" y="2497587"/>
            <a:ext cx="1114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rPr>
              <a:t>01</a:t>
            </a:r>
            <a:endParaRPr sz="3600" b="1">
              <a:solidFill>
                <a:schemeClr val="dk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ED5A17-39BB-8063-3547-14C6805B2828}"/>
              </a:ext>
            </a:extLst>
          </p:cNvPr>
          <p:cNvGrpSpPr/>
          <p:nvPr/>
        </p:nvGrpSpPr>
        <p:grpSpPr>
          <a:xfrm>
            <a:off x="-193528" y="3427221"/>
            <a:ext cx="2047800" cy="1321041"/>
            <a:chOff x="742125" y="3381718"/>
            <a:chExt cx="2047800" cy="1321041"/>
          </a:xfrm>
        </p:grpSpPr>
        <p:sp>
          <p:nvSpPr>
            <p:cNvPr id="2081" name="Google Shape;2081;p45"/>
            <p:cNvSpPr txBox="1"/>
            <p:nvPr/>
          </p:nvSpPr>
          <p:spPr>
            <a:xfrm>
              <a:off x="742125" y="4087236"/>
              <a:ext cx="20478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used .join and list comprehension</a:t>
              </a:r>
              <a:endParaRPr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083" name="Google Shape;2083;p45"/>
            <p:cNvSpPr txBox="1"/>
            <p:nvPr/>
          </p:nvSpPr>
          <p:spPr>
            <a:xfrm>
              <a:off x="742125" y="3381718"/>
              <a:ext cx="2047800" cy="80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Removed Punctuation</a:t>
              </a:r>
              <a:endParaRPr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  <p:cxnSp>
        <p:nvCxnSpPr>
          <p:cNvPr id="2086" name="Google Shape;2086;p45"/>
          <p:cNvCxnSpPr/>
          <p:nvPr/>
        </p:nvCxnSpPr>
        <p:spPr>
          <a:xfrm>
            <a:off x="748193" y="3296675"/>
            <a:ext cx="0" cy="3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18B8B79-6167-CB92-22C3-31AB44D7A2DC}"/>
              </a:ext>
            </a:extLst>
          </p:cNvPr>
          <p:cNvGrpSpPr/>
          <p:nvPr/>
        </p:nvGrpSpPr>
        <p:grpSpPr>
          <a:xfrm>
            <a:off x="4852659" y="364108"/>
            <a:ext cx="645413" cy="666670"/>
            <a:chOff x="3447476" y="238272"/>
            <a:chExt cx="645413" cy="666670"/>
          </a:xfrm>
        </p:grpSpPr>
        <p:sp>
          <p:nvSpPr>
            <p:cNvPr id="2091" name="Google Shape;2091;p45"/>
            <p:cNvSpPr/>
            <p:nvPr/>
          </p:nvSpPr>
          <p:spPr>
            <a:xfrm rot="-9793562">
              <a:off x="3824578" y="313605"/>
              <a:ext cx="158669" cy="244154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 rot="9348724">
              <a:off x="3576470" y="590687"/>
              <a:ext cx="516419" cy="314255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 rot="9348668">
              <a:off x="3447476" y="238272"/>
              <a:ext cx="423527" cy="32228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AC71E2-2E83-3BA1-FB98-7C32F6C552F6}"/>
              </a:ext>
            </a:extLst>
          </p:cNvPr>
          <p:cNvGrpSpPr/>
          <p:nvPr/>
        </p:nvGrpSpPr>
        <p:grpSpPr>
          <a:xfrm>
            <a:off x="1432830" y="1372699"/>
            <a:ext cx="2047800" cy="2013724"/>
            <a:chOff x="1235286" y="1363588"/>
            <a:chExt cx="2047800" cy="2013724"/>
          </a:xfrm>
        </p:grpSpPr>
        <p:sp>
          <p:nvSpPr>
            <p:cNvPr id="2077" name="Google Shape;2077;p45"/>
            <p:cNvSpPr/>
            <p:nvPr/>
          </p:nvSpPr>
          <p:spPr>
            <a:xfrm>
              <a:off x="1829453" y="2501137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 txBox="1"/>
            <p:nvPr/>
          </p:nvSpPr>
          <p:spPr>
            <a:xfrm>
              <a:off x="1696103" y="2469212"/>
              <a:ext cx="1114500" cy="9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dk2"/>
                  </a:solidFill>
                  <a:latin typeface="Leckerli One"/>
                  <a:ea typeface="Leckerli One"/>
                  <a:cs typeface="Leckerli One"/>
                  <a:sym typeface="Leckerli One"/>
                </a:rPr>
                <a:t>02</a:t>
              </a:r>
              <a:endParaRPr sz="3600" b="1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</p:txBody>
        </p:sp>
        <p:cxnSp>
          <p:nvCxnSpPr>
            <p:cNvPr id="2090" name="Google Shape;2090;p45"/>
            <p:cNvCxnSpPr/>
            <p:nvPr/>
          </p:nvCxnSpPr>
          <p:spPr>
            <a:xfrm>
              <a:off x="2253341" y="2249125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687C72-F6EA-FEDC-34B7-3F0EDDDF861F}"/>
                </a:ext>
              </a:extLst>
            </p:cNvPr>
            <p:cNvGrpSpPr/>
            <p:nvPr/>
          </p:nvGrpSpPr>
          <p:grpSpPr>
            <a:xfrm>
              <a:off x="1235286" y="1363588"/>
              <a:ext cx="2047800" cy="983286"/>
              <a:chOff x="742125" y="3381718"/>
              <a:chExt cx="2047800" cy="983286"/>
            </a:xfrm>
          </p:grpSpPr>
          <p:sp>
            <p:nvSpPr>
              <p:cNvPr id="5" name="Google Shape;2081;p45">
                <a:extLst>
                  <a:ext uri="{FF2B5EF4-FFF2-40B4-BE49-F238E27FC236}">
                    <a16:creationId xmlns:a16="http://schemas.microsoft.com/office/drawing/2014/main" id="{1A87FC5B-9E60-3E02-8D65-79D45880BB0F}"/>
                  </a:ext>
                </a:extLst>
              </p:cNvPr>
              <p:cNvSpPr txBox="1"/>
              <p:nvPr/>
            </p:nvSpPr>
            <p:spPr>
              <a:xfrm>
                <a:off x="742125" y="3964925"/>
                <a:ext cx="2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i="1" dirty="0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used .split</a:t>
                </a:r>
                <a:endParaRPr i="1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" name="Google Shape;2083;p45">
                <a:extLst>
                  <a:ext uri="{FF2B5EF4-FFF2-40B4-BE49-F238E27FC236}">
                    <a16:creationId xmlns:a16="http://schemas.microsoft.com/office/drawing/2014/main" id="{95AFE12B-47AB-AB8F-9711-50D3991EF4C9}"/>
                  </a:ext>
                </a:extLst>
              </p:cNvPr>
              <p:cNvSpPr txBox="1"/>
              <p:nvPr/>
            </p:nvSpPr>
            <p:spPr>
              <a:xfrm>
                <a:off x="742125" y="3381718"/>
                <a:ext cx="2047800" cy="492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Berlin Sans FB" panose="020E0602020502020306" pitchFamily="34" charset="0"/>
                    <a:ea typeface="Leckerli One"/>
                    <a:cs typeface="Leckerli One"/>
                    <a:sym typeface="Leckerli One"/>
                  </a:rPr>
                  <a:t>Tokenized</a:t>
                </a:r>
                <a:endParaRPr sz="2000" dirty="0">
                  <a:solidFill>
                    <a:schemeClr val="dk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B256CF-C953-6B93-C42D-927D916A8A59}"/>
              </a:ext>
            </a:extLst>
          </p:cNvPr>
          <p:cNvGrpSpPr/>
          <p:nvPr/>
        </p:nvGrpSpPr>
        <p:grpSpPr>
          <a:xfrm>
            <a:off x="3156637" y="2455310"/>
            <a:ext cx="2047800" cy="2243809"/>
            <a:chOff x="2943953" y="2437669"/>
            <a:chExt cx="2047800" cy="2243809"/>
          </a:xfrm>
        </p:grpSpPr>
        <p:sp>
          <p:nvSpPr>
            <p:cNvPr id="2079" name="Google Shape;2079;p45"/>
            <p:cNvSpPr/>
            <p:nvPr/>
          </p:nvSpPr>
          <p:spPr>
            <a:xfrm>
              <a:off x="3493263" y="2469594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 txBox="1"/>
            <p:nvPr/>
          </p:nvSpPr>
          <p:spPr>
            <a:xfrm>
              <a:off x="3359913" y="2437669"/>
              <a:ext cx="1114500" cy="9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dk2"/>
                  </a:solidFill>
                  <a:latin typeface="Leckerli One"/>
                  <a:ea typeface="Leckerli One"/>
                  <a:cs typeface="Leckerli One"/>
                  <a:sym typeface="Leckerli One"/>
                </a:rPr>
                <a:t>03</a:t>
              </a:r>
              <a:endParaRPr sz="3600" b="1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</p:txBody>
        </p:sp>
        <p:cxnSp>
          <p:nvCxnSpPr>
            <p:cNvPr id="2087" name="Google Shape;2087;p45"/>
            <p:cNvCxnSpPr/>
            <p:nvPr/>
          </p:nvCxnSpPr>
          <p:spPr>
            <a:xfrm>
              <a:off x="3917151" y="3236757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87A9BFA-8B48-E1BC-A948-CD6E0B9FBE64}"/>
                </a:ext>
              </a:extLst>
            </p:cNvPr>
            <p:cNvGrpSpPr/>
            <p:nvPr/>
          </p:nvGrpSpPr>
          <p:grpSpPr>
            <a:xfrm>
              <a:off x="2943953" y="3360437"/>
              <a:ext cx="2047800" cy="1321041"/>
              <a:chOff x="742125" y="3381718"/>
              <a:chExt cx="2047800" cy="1321041"/>
            </a:xfrm>
          </p:grpSpPr>
          <p:sp>
            <p:nvSpPr>
              <p:cNvPr id="8" name="Google Shape;2081;p45">
                <a:extLst>
                  <a:ext uri="{FF2B5EF4-FFF2-40B4-BE49-F238E27FC236}">
                    <a16:creationId xmlns:a16="http://schemas.microsoft.com/office/drawing/2014/main" id="{B13A17A9-F60F-28FD-8682-B5AF57C283AE}"/>
                  </a:ext>
                </a:extLst>
              </p:cNvPr>
              <p:cNvSpPr txBox="1"/>
              <p:nvPr/>
            </p:nvSpPr>
            <p:spPr>
              <a:xfrm>
                <a:off x="742125" y="4087236"/>
                <a:ext cx="20478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i="1" dirty="0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used nltk’s english </a:t>
                </a:r>
                <a:br>
                  <a:rPr lang="en" i="1" dirty="0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</a:br>
                <a:r>
                  <a:rPr lang="en" i="1" dirty="0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stopwords</a:t>
                </a:r>
                <a:endParaRPr i="1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" name="Google Shape;2083;p45">
                <a:extLst>
                  <a:ext uri="{FF2B5EF4-FFF2-40B4-BE49-F238E27FC236}">
                    <a16:creationId xmlns:a16="http://schemas.microsoft.com/office/drawing/2014/main" id="{AA4BCEFD-8BAA-8DA4-85C6-BFDB44B48CBB}"/>
                  </a:ext>
                </a:extLst>
              </p:cNvPr>
              <p:cNvSpPr txBox="1"/>
              <p:nvPr/>
            </p:nvSpPr>
            <p:spPr>
              <a:xfrm>
                <a:off x="742125" y="3381718"/>
                <a:ext cx="2047800" cy="800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Berlin Sans FB" panose="020E0602020502020306" pitchFamily="34" charset="0"/>
                    <a:ea typeface="Leckerli One"/>
                    <a:cs typeface="Leckerli One"/>
                    <a:sym typeface="Leckerli One"/>
                  </a:rPr>
                  <a:t>Removed Stopwords</a:t>
                </a:r>
                <a:endParaRPr sz="2000" dirty="0">
                  <a:solidFill>
                    <a:schemeClr val="dk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endParaRPr>
              </a:p>
            </p:txBody>
          </p:sp>
        </p:grpSp>
      </p:grpSp>
      <p:sp>
        <p:nvSpPr>
          <p:cNvPr id="12" name="Google Shape;2077;p45">
            <a:extLst>
              <a:ext uri="{FF2B5EF4-FFF2-40B4-BE49-F238E27FC236}">
                <a16:creationId xmlns:a16="http://schemas.microsoft.com/office/drawing/2014/main" id="{B6ECBFDA-C101-41F3-0CBB-4B05E8BAF8AA}"/>
              </a:ext>
            </a:extLst>
          </p:cNvPr>
          <p:cNvSpPr/>
          <p:nvPr/>
        </p:nvSpPr>
        <p:spPr>
          <a:xfrm>
            <a:off x="5753735" y="2444269"/>
            <a:ext cx="847800" cy="8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78;p45">
            <a:extLst>
              <a:ext uri="{FF2B5EF4-FFF2-40B4-BE49-F238E27FC236}">
                <a16:creationId xmlns:a16="http://schemas.microsoft.com/office/drawing/2014/main" id="{DD37983F-E31F-3DD6-1D9D-67BB77AD0B1E}"/>
              </a:ext>
            </a:extLst>
          </p:cNvPr>
          <p:cNvSpPr txBox="1"/>
          <p:nvPr/>
        </p:nvSpPr>
        <p:spPr>
          <a:xfrm>
            <a:off x="5620385" y="2412344"/>
            <a:ext cx="1114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rPr>
              <a:t>04</a:t>
            </a:r>
            <a:endParaRPr sz="3600" b="1" dirty="0">
              <a:solidFill>
                <a:schemeClr val="dk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cxnSp>
        <p:nvCxnSpPr>
          <p:cNvPr id="18" name="Google Shape;2090;p45">
            <a:extLst>
              <a:ext uri="{FF2B5EF4-FFF2-40B4-BE49-F238E27FC236}">
                <a16:creationId xmlns:a16="http://schemas.microsoft.com/office/drawing/2014/main" id="{DD7AC3E0-5B3A-F4BF-8A3F-4AD3FE4E203D}"/>
              </a:ext>
            </a:extLst>
          </p:cNvPr>
          <p:cNvCxnSpPr/>
          <p:nvPr/>
        </p:nvCxnSpPr>
        <p:spPr>
          <a:xfrm>
            <a:off x="6177623" y="2192257"/>
            <a:ext cx="0" cy="3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2E6656-1EE1-CCC6-E951-300BDF8B7B32}"/>
              </a:ext>
            </a:extLst>
          </p:cNvPr>
          <p:cNvGrpSpPr/>
          <p:nvPr/>
        </p:nvGrpSpPr>
        <p:grpSpPr>
          <a:xfrm>
            <a:off x="5153723" y="926319"/>
            <a:ext cx="2047800" cy="1629617"/>
            <a:chOff x="742125" y="3381718"/>
            <a:chExt cx="2047800" cy="1629617"/>
          </a:xfrm>
        </p:grpSpPr>
        <p:sp>
          <p:nvSpPr>
            <p:cNvPr id="20" name="Google Shape;2081;p45">
              <a:extLst>
                <a:ext uri="{FF2B5EF4-FFF2-40B4-BE49-F238E27FC236}">
                  <a16:creationId xmlns:a16="http://schemas.microsoft.com/office/drawing/2014/main" id="{C6B8A947-F490-7F12-1403-63DDA7B33524}"/>
                </a:ext>
              </a:extLst>
            </p:cNvPr>
            <p:cNvSpPr txBox="1"/>
            <p:nvPr/>
          </p:nvSpPr>
          <p:spPr>
            <a:xfrm>
              <a:off x="742125" y="3964925"/>
              <a:ext cx="20478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used WordNetLemmatizer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use on all pos’s</a:t>
              </a:r>
              <a:endParaRPr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1" name="Google Shape;2083;p45">
              <a:extLst>
                <a:ext uri="{FF2B5EF4-FFF2-40B4-BE49-F238E27FC236}">
                  <a16:creationId xmlns:a16="http://schemas.microsoft.com/office/drawing/2014/main" id="{EBB44F40-F4F1-270E-64A0-C06F427EB960}"/>
                </a:ext>
              </a:extLst>
            </p:cNvPr>
            <p:cNvSpPr txBox="1"/>
            <p:nvPr/>
          </p:nvSpPr>
          <p:spPr>
            <a:xfrm>
              <a:off x="742125" y="3381718"/>
              <a:ext cx="20478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Lemmatized</a:t>
              </a:r>
              <a:endParaRPr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99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59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dirty="0">
                <a:latin typeface="Berlin Sans FB" panose="020E0602020502020306" pitchFamily="34" charset="0"/>
              </a:rPr>
              <a:t>Cleaning Challenges</a:t>
            </a:r>
            <a:endParaRPr sz="4400" dirty="0">
              <a:latin typeface="Berlin Sans FB" panose="020E0602020502020306" pitchFamily="34" charset="0"/>
            </a:endParaRPr>
          </a:p>
        </p:txBody>
      </p:sp>
      <p:sp>
        <p:nvSpPr>
          <p:cNvPr id="2347" name="Google Shape;2347;p59"/>
          <p:cNvSpPr/>
          <p:nvPr/>
        </p:nvSpPr>
        <p:spPr>
          <a:xfrm rot="-9793562">
            <a:off x="6048403" y="464715"/>
            <a:ext cx="158669" cy="244154"/>
          </a:xfrm>
          <a:custGeom>
            <a:avLst/>
            <a:gdLst/>
            <a:ahLst/>
            <a:cxnLst/>
            <a:rect l="l" t="t" r="r" b="b"/>
            <a:pathLst>
              <a:path w="1708" h="2628" extrusionOk="0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9"/>
          <p:cNvSpPr/>
          <p:nvPr/>
        </p:nvSpPr>
        <p:spPr>
          <a:xfrm rot="9348724">
            <a:off x="5800295" y="741797"/>
            <a:ext cx="516419" cy="314255"/>
          </a:xfrm>
          <a:custGeom>
            <a:avLst/>
            <a:gdLst/>
            <a:ahLst/>
            <a:cxnLst/>
            <a:rect l="l" t="t" r="r" b="b"/>
            <a:pathLst>
              <a:path w="6784" h="4128" extrusionOk="0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9"/>
          <p:cNvSpPr/>
          <p:nvPr/>
        </p:nvSpPr>
        <p:spPr>
          <a:xfrm rot="9348668">
            <a:off x="5671301" y="389382"/>
            <a:ext cx="423527" cy="322283"/>
          </a:xfrm>
          <a:custGeom>
            <a:avLst/>
            <a:gdLst/>
            <a:ahLst/>
            <a:cxnLst/>
            <a:rect l="l" t="t" r="r" b="b"/>
            <a:pathLst>
              <a:path w="4559" h="3469" extrusionOk="0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59"/>
          <p:cNvSpPr txBox="1"/>
          <p:nvPr/>
        </p:nvSpPr>
        <p:spPr>
          <a:xfrm>
            <a:off x="2640416" y="3072195"/>
            <a:ext cx="2658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resulted in non-words</a:t>
            </a:r>
          </a:p>
        </p:txBody>
      </p:sp>
      <p:sp>
        <p:nvSpPr>
          <p:cNvPr id="2352" name="Google Shape;2352;p59"/>
          <p:cNvSpPr txBox="1"/>
          <p:nvPr/>
        </p:nvSpPr>
        <p:spPr>
          <a:xfrm>
            <a:off x="2640416" y="2688569"/>
            <a:ext cx="265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stemming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sp>
        <p:nvSpPr>
          <p:cNvPr id="2353" name="Google Shape;2353;p59"/>
          <p:cNvSpPr txBox="1"/>
          <p:nvPr/>
        </p:nvSpPr>
        <p:spPr>
          <a:xfrm>
            <a:off x="2453640" y="2120960"/>
            <a:ext cx="284537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removed hyphens, which resulted in weird word combinations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54" name="Google Shape;2354;p59"/>
          <p:cNvSpPr txBox="1"/>
          <p:nvPr/>
        </p:nvSpPr>
        <p:spPr>
          <a:xfrm>
            <a:off x="2640416" y="1737334"/>
            <a:ext cx="265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punctuation removal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sp>
        <p:nvSpPr>
          <p:cNvPr id="2357" name="Google Shape;2357;p59"/>
          <p:cNvSpPr/>
          <p:nvPr/>
        </p:nvSpPr>
        <p:spPr>
          <a:xfrm>
            <a:off x="5402666" y="1926621"/>
            <a:ext cx="170400" cy="17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59"/>
          <p:cNvSpPr/>
          <p:nvPr/>
        </p:nvSpPr>
        <p:spPr>
          <a:xfrm>
            <a:off x="5402666" y="2877851"/>
            <a:ext cx="170400" cy="17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353;p59">
            <a:extLst>
              <a:ext uri="{FF2B5EF4-FFF2-40B4-BE49-F238E27FC236}">
                <a16:creationId xmlns:a16="http://schemas.microsoft.com/office/drawing/2014/main" id="{D77351F1-7A08-6B58-7967-31DEB1D964A6}"/>
              </a:ext>
            </a:extLst>
          </p:cNvPr>
          <p:cNvSpPr txBox="1"/>
          <p:nvPr/>
        </p:nvSpPr>
        <p:spPr>
          <a:xfrm>
            <a:off x="2691216" y="3961999"/>
            <a:ext cx="2658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example: “????”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" name="Google Shape;2354;p59">
            <a:extLst>
              <a:ext uri="{FF2B5EF4-FFF2-40B4-BE49-F238E27FC236}">
                <a16:creationId xmlns:a16="http://schemas.microsoft.com/office/drawing/2014/main" id="{683BBCA8-C7B6-943C-275A-E2533885143C}"/>
              </a:ext>
            </a:extLst>
          </p:cNvPr>
          <p:cNvSpPr txBox="1"/>
          <p:nvPr/>
        </p:nvSpPr>
        <p:spPr>
          <a:xfrm>
            <a:off x="2263140" y="3578373"/>
            <a:ext cx="30866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questions with no words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sp>
        <p:nvSpPr>
          <p:cNvPr id="4" name="Google Shape;2357;p59">
            <a:extLst>
              <a:ext uri="{FF2B5EF4-FFF2-40B4-BE49-F238E27FC236}">
                <a16:creationId xmlns:a16="http://schemas.microsoft.com/office/drawing/2014/main" id="{BC24FD2F-22D9-715C-8052-30DDCF64DAEB}"/>
              </a:ext>
            </a:extLst>
          </p:cNvPr>
          <p:cNvSpPr/>
          <p:nvPr/>
        </p:nvSpPr>
        <p:spPr>
          <a:xfrm>
            <a:off x="5453466" y="3767660"/>
            <a:ext cx="170400" cy="17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2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5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5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579" name="Google Shape;1579;p35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5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5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5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5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5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5"/>
          <p:cNvSpPr/>
          <p:nvPr/>
        </p:nvSpPr>
        <p:spPr>
          <a:xfrm>
            <a:off x="1667232" y="3287185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5"/>
          <p:cNvSpPr/>
          <p:nvPr/>
        </p:nvSpPr>
        <p:spPr>
          <a:xfrm>
            <a:off x="1228948" y="3001197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5"/>
          <p:cNvSpPr/>
          <p:nvPr/>
        </p:nvSpPr>
        <p:spPr>
          <a:xfrm>
            <a:off x="2392864" y="2028247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5"/>
          <p:cNvSpPr/>
          <p:nvPr/>
        </p:nvSpPr>
        <p:spPr>
          <a:xfrm>
            <a:off x="3746944" y="409328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3" name="Google Shape;1593;p35"/>
          <p:cNvSpPr/>
          <p:nvPr/>
        </p:nvSpPr>
        <p:spPr>
          <a:xfrm>
            <a:off x="1572538" y="187376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5"/>
          <p:cNvSpPr/>
          <p:nvPr/>
        </p:nvSpPr>
        <p:spPr>
          <a:xfrm>
            <a:off x="1792270" y="187377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5"/>
          <p:cNvSpPr/>
          <p:nvPr/>
        </p:nvSpPr>
        <p:spPr>
          <a:xfrm>
            <a:off x="1687050" y="163214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5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5"/>
          <p:cNvSpPr/>
          <p:nvPr/>
        </p:nvSpPr>
        <p:spPr>
          <a:xfrm>
            <a:off x="7476768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5"/>
          <p:cNvSpPr/>
          <p:nvPr/>
        </p:nvSpPr>
        <p:spPr>
          <a:xfrm>
            <a:off x="7731092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CBF2-BB6B-1F9A-C6A5-DC125994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538" y="2403867"/>
            <a:ext cx="6030900" cy="8418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Berlin Sans FB" panose="020E0602020502020306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9909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3" name="Google Shape;2073;p45"/>
          <p:cNvCxnSpPr>
            <a:cxnSpLocks/>
          </p:cNvCxnSpPr>
          <p:nvPr/>
        </p:nvCxnSpPr>
        <p:spPr>
          <a:xfrm>
            <a:off x="1626010" y="2919399"/>
            <a:ext cx="5460555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74" name="Google Shape;2074;p45"/>
          <p:cNvSpPr txBox="1">
            <a:spLocks noGrp="1"/>
          </p:cNvSpPr>
          <p:nvPr>
            <p:ph type="title"/>
          </p:nvPr>
        </p:nvSpPr>
        <p:spPr>
          <a:xfrm>
            <a:off x="499563" y="20825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erlin Sans FB" panose="020E0602020502020306" pitchFamily="34" charset="0"/>
                <a:sym typeface="Leckerli One"/>
              </a:rPr>
              <a:t>Feature Engineering Steps</a:t>
            </a:r>
            <a:endParaRPr sz="4800" dirty="0">
              <a:latin typeface="Berlin Sans FB" panose="020E0602020502020306" pitchFamily="34" charset="0"/>
              <a:sym typeface="Leckerli One"/>
            </a:endParaRPr>
          </a:p>
        </p:txBody>
      </p:sp>
      <p:sp>
        <p:nvSpPr>
          <p:cNvPr id="2075" name="Google Shape;2075;p45"/>
          <p:cNvSpPr/>
          <p:nvPr/>
        </p:nvSpPr>
        <p:spPr>
          <a:xfrm>
            <a:off x="1202215" y="2548361"/>
            <a:ext cx="847800" cy="8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5"/>
          <p:cNvSpPr txBox="1"/>
          <p:nvPr/>
        </p:nvSpPr>
        <p:spPr>
          <a:xfrm>
            <a:off x="1068865" y="2516436"/>
            <a:ext cx="1114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rPr>
              <a:t>01</a:t>
            </a:r>
            <a:endParaRPr sz="3600" b="1">
              <a:solidFill>
                <a:schemeClr val="dk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2083" name="Google Shape;2083;p45"/>
          <p:cNvSpPr txBox="1"/>
          <p:nvPr/>
        </p:nvSpPr>
        <p:spPr>
          <a:xfrm>
            <a:off x="690357" y="3446070"/>
            <a:ext cx="20478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rPr>
              <a:t>tf-idf Cosine Similarity Feature</a:t>
            </a:r>
            <a:endParaRPr sz="2000" dirty="0">
              <a:solidFill>
                <a:schemeClr val="dk1"/>
              </a:solidFill>
              <a:latin typeface="Berlin Sans FB" panose="020E0602020502020306" pitchFamily="34" charset="0"/>
              <a:ea typeface="Leckerli One"/>
              <a:cs typeface="Leckerli One"/>
              <a:sym typeface="Leckerli One"/>
            </a:endParaRPr>
          </a:p>
        </p:txBody>
      </p:sp>
      <p:cxnSp>
        <p:nvCxnSpPr>
          <p:cNvPr id="2086" name="Google Shape;2086;p45"/>
          <p:cNvCxnSpPr/>
          <p:nvPr/>
        </p:nvCxnSpPr>
        <p:spPr>
          <a:xfrm>
            <a:off x="1632078" y="3315524"/>
            <a:ext cx="0" cy="3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18B8B79-6167-CB92-22C3-31AB44D7A2DC}"/>
              </a:ext>
            </a:extLst>
          </p:cNvPr>
          <p:cNvGrpSpPr/>
          <p:nvPr/>
        </p:nvGrpSpPr>
        <p:grpSpPr>
          <a:xfrm>
            <a:off x="7592370" y="352516"/>
            <a:ext cx="645413" cy="666670"/>
            <a:chOff x="3447476" y="238272"/>
            <a:chExt cx="645413" cy="666670"/>
          </a:xfrm>
        </p:grpSpPr>
        <p:sp>
          <p:nvSpPr>
            <p:cNvPr id="2091" name="Google Shape;2091;p45"/>
            <p:cNvSpPr/>
            <p:nvPr/>
          </p:nvSpPr>
          <p:spPr>
            <a:xfrm rot="-9793562">
              <a:off x="3824578" y="313605"/>
              <a:ext cx="158669" cy="244154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 rot="9348724">
              <a:off x="3576470" y="590687"/>
              <a:ext cx="516419" cy="314255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 rot="9348668">
              <a:off x="3447476" y="238272"/>
              <a:ext cx="423527" cy="32228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AC71E2-2E83-3BA1-FB98-7C32F6C552F6}"/>
              </a:ext>
            </a:extLst>
          </p:cNvPr>
          <p:cNvGrpSpPr/>
          <p:nvPr/>
        </p:nvGrpSpPr>
        <p:grpSpPr>
          <a:xfrm>
            <a:off x="2292227" y="1325562"/>
            <a:ext cx="2047800" cy="2079710"/>
            <a:chOff x="1210798" y="1297602"/>
            <a:chExt cx="2047800" cy="2079710"/>
          </a:xfrm>
        </p:grpSpPr>
        <p:sp>
          <p:nvSpPr>
            <p:cNvPr id="2077" name="Google Shape;2077;p45"/>
            <p:cNvSpPr/>
            <p:nvPr/>
          </p:nvSpPr>
          <p:spPr>
            <a:xfrm>
              <a:off x="1829453" y="2501137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 txBox="1"/>
            <p:nvPr/>
          </p:nvSpPr>
          <p:spPr>
            <a:xfrm>
              <a:off x="1696103" y="2469212"/>
              <a:ext cx="1114500" cy="9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dk2"/>
                  </a:solidFill>
                  <a:latin typeface="Leckerli One"/>
                  <a:ea typeface="Leckerli One"/>
                  <a:cs typeface="Leckerli One"/>
                  <a:sym typeface="Leckerli One"/>
                </a:rPr>
                <a:t>02</a:t>
              </a:r>
              <a:endParaRPr sz="3600" b="1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</p:txBody>
        </p:sp>
        <p:cxnSp>
          <p:nvCxnSpPr>
            <p:cNvPr id="2090" name="Google Shape;2090;p45"/>
            <p:cNvCxnSpPr/>
            <p:nvPr/>
          </p:nvCxnSpPr>
          <p:spPr>
            <a:xfrm>
              <a:off x="2253341" y="2249125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2083;p45">
              <a:extLst>
                <a:ext uri="{FF2B5EF4-FFF2-40B4-BE49-F238E27FC236}">
                  <a16:creationId xmlns:a16="http://schemas.microsoft.com/office/drawing/2014/main" id="{95AFE12B-47AB-AB8F-9711-50D3991EF4C9}"/>
                </a:ext>
              </a:extLst>
            </p:cNvPr>
            <p:cNvSpPr txBox="1"/>
            <p:nvPr/>
          </p:nvSpPr>
          <p:spPr>
            <a:xfrm>
              <a:off x="1210798" y="1297602"/>
              <a:ext cx="2047800" cy="1107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Calculate number of words in both questions</a:t>
              </a:r>
              <a:endParaRPr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B256CF-C953-6B93-C42D-927D916A8A59}"/>
              </a:ext>
            </a:extLst>
          </p:cNvPr>
          <p:cNvGrpSpPr/>
          <p:nvPr/>
        </p:nvGrpSpPr>
        <p:grpSpPr>
          <a:xfrm>
            <a:off x="4040522" y="2474159"/>
            <a:ext cx="2047800" cy="1722957"/>
            <a:chOff x="2943953" y="2437669"/>
            <a:chExt cx="2047800" cy="1722957"/>
          </a:xfrm>
        </p:grpSpPr>
        <p:sp>
          <p:nvSpPr>
            <p:cNvPr id="2079" name="Google Shape;2079;p45"/>
            <p:cNvSpPr/>
            <p:nvPr/>
          </p:nvSpPr>
          <p:spPr>
            <a:xfrm>
              <a:off x="3493263" y="2469594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 txBox="1"/>
            <p:nvPr/>
          </p:nvSpPr>
          <p:spPr>
            <a:xfrm>
              <a:off x="3359913" y="2437669"/>
              <a:ext cx="1114500" cy="9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dk2"/>
                  </a:solidFill>
                  <a:latin typeface="Leckerli One"/>
                  <a:ea typeface="Leckerli One"/>
                  <a:cs typeface="Leckerli One"/>
                  <a:sym typeface="Leckerli One"/>
                </a:rPr>
                <a:t>03</a:t>
              </a:r>
              <a:endParaRPr sz="3600" b="1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</p:txBody>
        </p:sp>
        <p:cxnSp>
          <p:nvCxnSpPr>
            <p:cNvPr id="2087" name="Google Shape;2087;p45"/>
            <p:cNvCxnSpPr/>
            <p:nvPr/>
          </p:nvCxnSpPr>
          <p:spPr>
            <a:xfrm>
              <a:off x="3917151" y="3236757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2083;p45">
              <a:extLst>
                <a:ext uri="{FF2B5EF4-FFF2-40B4-BE49-F238E27FC236}">
                  <a16:creationId xmlns:a16="http://schemas.microsoft.com/office/drawing/2014/main" id="{AA4BCEFD-8BAA-8DA4-85C6-BFDB44B48CBB}"/>
                </a:ext>
              </a:extLst>
            </p:cNvPr>
            <p:cNvSpPr txBox="1"/>
            <p:nvPr/>
          </p:nvSpPr>
          <p:spPr>
            <a:xfrm>
              <a:off x="2943953" y="3360437"/>
              <a:ext cx="2047800" cy="80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Counted words in each question</a:t>
              </a:r>
              <a:endParaRPr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1BD179-1794-C682-7635-A1D02A8AF945}"/>
              </a:ext>
            </a:extLst>
          </p:cNvPr>
          <p:cNvGrpSpPr/>
          <p:nvPr/>
        </p:nvGrpSpPr>
        <p:grpSpPr>
          <a:xfrm>
            <a:off x="5867277" y="1415310"/>
            <a:ext cx="2047800" cy="2148642"/>
            <a:chOff x="4648165" y="1402515"/>
            <a:chExt cx="2047800" cy="2148642"/>
          </a:xfrm>
        </p:grpSpPr>
        <p:sp>
          <p:nvSpPr>
            <p:cNvPr id="10" name="Google Shape;2075;p45">
              <a:extLst>
                <a:ext uri="{FF2B5EF4-FFF2-40B4-BE49-F238E27FC236}">
                  <a16:creationId xmlns:a16="http://schemas.microsoft.com/office/drawing/2014/main" id="{EA7FEA14-1AE6-3B3E-EB22-CE0245BB1C06}"/>
                </a:ext>
              </a:extLst>
            </p:cNvPr>
            <p:cNvSpPr/>
            <p:nvPr/>
          </p:nvSpPr>
          <p:spPr>
            <a:xfrm>
              <a:off x="5248165" y="2469594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76;p45">
              <a:extLst>
                <a:ext uri="{FF2B5EF4-FFF2-40B4-BE49-F238E27FC236}">
                  <a16:creationId xmlns:a16="http://schemas.microsoft.com/office/drawing/2014/main" id="{731A65E0-DA15-38F0-E611-E688568EC702}"/>
                </a:ext>
              </a:extLst>
            </p:cNvPr>
            <p:cNvSpPr txBox="1"/>
            <p:nvPr/>
          </p:nvSpPr>
          <p:spPr>
            <a:xfrm>
              <a:off x="5114815" y="2437669"/>
              <a:ext cx="1114500" cy="9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dk2"/>
                  </a:solidFill>
                  <a:latin typeface="Leckerli One"/>
                  <a:ea typeface="Leckerli One"/>
                  <a:cs typeface="Leckerli One"/>
                  <a:sym typeface="Leckerli One"/>
                </a:rPr>
                <a:t>04</a:t>
              </a:r>
              <a:endParaRPr sz="3600" b="1" dirty="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</p:txBody>
        </p:sp>
        <p:cxnSp>
          <p:nvCxnSpPr>
            <p:cNvPr id="17" name="Google Shape;2086;p45">
              <a:extLst>
                <a:ext uri="{FF2B5EF4-FFF2-40B4-BE49-F238E27FC236}">
                  <a16:creationId xmlns:a16="http://schemas.microsoft.com/office/drawing/2014/main" id="{8FA94662-CD98-7BA6-AE5C-6619AC3072EA}"/>
                </a:ext>
              </a:extLst>
            </p:cNvPr>
            <p:cNvCxnSpPr/>
            <p:nvPr/>
          </p:nvCxnSpPr>
          <p:spPr>
            <a:xfrm>
              <a:off x="5678028" y="3236757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083;p45">
              <a:extLst>
                <a:ext uri="{FF2B5EF4-FFF2-40B4-BE49-F238E27FC236}">
                  <a16:creationId xmlns:a16="http://schemas.microsoft.com/office/drawing/2014/main" id="{A0FFAABC-836D-B8D8-FBE2-CD9D6E3FB386}"/>
                </a:ext>
              </a:extLst>
            </p:cNvPr>
            <p:cNvSpPr txBox="1"/>
            <p:nvPr/>
          </p:nvSpPr>
          <p:spPr>
            <a:xfrm>
              <a:off x="4648165" y="1402515"/>
              <a:ext cx="2047800" cy="1107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 dirty="0">
                  <a:solidFill>
                    <a:schemeClr val="dk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word2vec Cosine Similarity Feature</a:t>
              </a:r>
              <a:endParaRPr sz="2000" dirty="0">
                <a:solidFill>
                  <a:schemeClr val="dk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39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5"/>
          <p:cNvSpPr txBox="1">
            <a:spLocks noGrp="1"/>
          </p:cNvSpPr>
          <p:nvPr>
            <p:ph type="title"/>
          </p:nvPr>
        </p:nvSpPr>
        <p:spPr>
          <a:xfrm>
            <a:off x="730500" y="381348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dirty="0">
                <a:latin typeface="Berlin Sans FB" panose="020E0602020502020306" pitchFamily="34" charset="0"/>
                <a:sym typeface="Leckerli One"/>
              </a:rPr>
              <a:t>word2vec</a:t>
            </a:r>
            <a:endParaRPr sz="4800" dirty="0">
              <a:latin typeface="Berlin Sans FB" panose="020E0602020502020306" pitchFamily="34" charset="0"/>
              <a:sym typeface="Leckerli On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834535-7B5C-1D1A-754E-34B1DE1564FC}"/>
              </a:ext>
            </a:extLst>
          </p:cNvPr>
          <p:cNvGrpSpPr/>
          <p:nvPr/>
        </p:nvGrpSpPr>
        <p:grpSpPr>
          <a:xfrm>
            <a:off x="2308583" y="1259839"/>
            <a:ext cx="4526832" cy="4236720"/>
            <a:chOff x="860877" y="602814"/>
            <a:chExt cx="2784927" cy="2784927"/>
          </a:xfrm>
        </p:grpSpPr>
        <p:sp>
          <p:nvSpPr>
            <p:cNvPr id="5" name="Google Shape;2077;p45">
              <a:extLst>
                <a:ext uri="{FF2B5EF4-FFF2-40B4-BE49-F238E27FC236}">
                  <a16:creationId xmlns:a16="http://schemas.microsoft.com/office/drawing/2014/main" id="{3B8C4762-5950-0A4E-9B69-710D515F4556}"/>
                </a:ext>
              </a:extLst>
            </p:cNvPr>
            <p:cNvSpPr/>
            <p:nvPr/>
          </p:nvSpPr>
          <p:spPr>
            <a:xfrm>
              <a:off x="860877" y="602814"/>
              <a:ext cx="2784927" cy="2784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" name="Google Shape;2090;p45">
              <a:extLst>
                <a:ext uri="{FF2B5EF4-FFF2-40B4-BE49-F238E27FC236}">
                  <a16:creationId xmlns:a16="http://schemas.microsoft.com/office/drawing/2014/main" id="{26F35A6B-0241-9E80-8797-41C349F1C293}"/>
                </a:ext>
              </a:extLst>
            </p:cNvPr>
            <p:cNvCxnSpPr/>
            <p:nvPr/>
          </p:nvCxnSpPr>
          <p:spPr>
            <a:xfrm>
              <a:off x="2253341" y="2249125"/>
              <a:ext cx="0" cy="3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2083;p45">
              <a:extLst>
                <a:ext uri="{FF2B5EF4-FFF2-40B4-BE49-F238E27FC236}">
                  <a16:creationId xmlns:a16="http://schemas.microsoft.com/office/drawing/2014/main" id="{D053868B-1DF0-C0E2-4D23-64EDD8D1749A}"/>
                </a:ext>
              </a:extLst>
            </p:cNvPr>
            <p:cNvSpPr txBox="1"/>
            <p:nvPr/>
          </p:nvSpPr>
          <p:spPr>
            <a:xfrm>
              <a:off x="1229440" y="1428425"/>
              <a:ext cx="2047800" cy="1537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342900" lvl="0" indent="-34290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CA" sz="2000" dirty="0">
                  <a:solidFill>
                    <a:schemeClr val="bg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created vector of each unique word</a:t>
              </a:r>
            </a:p>
            <a:p>
              <a:pPr marL="342900" lvl="0" indent="-34290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CA" sz="2000" dirty="0">
                  <a:solidFill>
                    <a:schemeClr val="bg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summed all vectors to approximate meaning</a:t>
              </a:r>
            </a:p>
            <a:p>
              <a:pPr marL="342900" lvl="0" indent="-34290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CA" sz="2000" dirty="0">
                  <a:solidFill>
                    <a:schemeClr val="bg1"/>
                  </a:solidFill>
                  <a:latin typeface="Berlin Sans FB" panose="020E0602020502020306" pitchFamily="34" charset="0"/>
                  <a:ea typeface="Leckerli One"/>
                  <a:cs typeface="Leckerli One"/>
                  <a:sym typeface="Leckerli One"/>
                </a:rPr>
                <a:t>took cosine similarity between words</a:t>
              </a:r>
            </a:p>
            <a:p>
              <a:pPr marL="342900" lvl="0" indent="-34290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2000" dirty="0">
                <a:solidFill>
                  <a:schemeClr val="bg1"/>
                </a:solidFill>
                <a:latin typeface="Berlin Sans FB" panose="020E0602020502020306" pitchFamily="34" charset="0"/>
                <a:ea typeface="Leckerli One"/>
                <a:cs typeface="Leckerli One"/>
                <a:sym typeface="Leckerli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790991"/>
      </p:ext>
    </p:extLst>
  </p:cSld>
  <p:clrMapOvr>
    <a:masterClrMapping/>
  </p:clrMapOvr>
</p:sld>
</file>

<file path=ppt/theme/theme1.xml><?xml version="1.0" encoding="utf-8"?>
<a:theme xmlns:a="http://schemas.openxmlformats.org/drawingml/2006/main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251</Words>
  <Application>Microsoft Office PowerPoint</Application>
  <PresentationFormat>On-screen Show 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Leckerli One</vt:lpstr>
      <vt:lpstr>Arial</vt:lpstr>
      <vt:lpstr>Arimo</vt:lpstr>
      <vt:lpstr>Berlin Sans FB</vt:lpstr>
      <vt:lpstr>Yanone Kaffeesatz</vt:lpstr>
      <vt:lpstr>Patrick Hand SC</vt:lpstr>
      <vt:lpstr>Lettering Grid MK Plan by Slidesgo</vt:lpstr>
      <vt:lpstr>PowerPoint Presentation</vt:lpstr>
      <vt:lpstr>Objective</vt:lpstr>
      <vt:lpstr>Data</vt:lpstr>
      <vt:lpstr>01.</vt:lpstr>
      <vt:lpstr>Cleaning Steps</vt:lpstr>
      <vt:lpstr>Cleaning Challenges</vt:lpstr>
      <vt:lpstr>02.</vt:lpstr>
      <vt:lpstr>Feature Engineering Steps</vt:lpstr>
      <vt:lpstr>word2vec</vt:lpstr>
      <vt:lpstr>03.</vt:lpstr>
      <vt:lpstr>Models tried:</vt:lpstr>
      <vt:lpstr>03.</vt:lpstr>
      <vt:lpstr>Models tried:</vt:lpstr>
      <vt:lpstr>Results</vt:lpstr>
      <vt:lpstr>Classification Report Analysis</vt:lpstr>
      <vt:lpstr>Challenges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Nielsen</dc:creator>
  <cp:lastModifiedBy>Melissa Nielsen</cp:lastModifiedBy>
  <cp:revision>3</cp:revision>
  <dcterms:modified xsi:type="dcterms:W3CDTF">2023-01-04T01:55:03Z</dcterms:modified>
</cp:coreProperties>
</file>