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89" r:id="rId7"/>
    <p:sldId id="286" r:id="rId8"/>
    <p:sldId id="287" r:id="rId9"/>
    <p:sldId id="272" r:id="rId10"/>
    <p:sldId id="275" r:id="rId11"/>
    <p:sldId id="276" r:id="rId12"/>
    <p:sldId id="277" r:id="rId13"/>
    <p:sldId id="278" r:id="rId14"/>
    <p:sldId id="279" r:id="rId15"/>
    <p:sldId id="288" r:id="rId16"/>
    <p:sldId id="280" r:id="rId17"/>
    <p:sldId id="281" r:id="rId18"/>
    <p:sldId id="283" r:id="rId19"/>
    <p:sldId id="282" r:id="rId20"/>
    <p:sldId id="284" r:id="rId21"/>
    <p:sldId id="285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67FE6-52DE-4D95-AADA-EF04019AEEA4}" v="6" dt="2022-10-25T02:57:01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33" autoAdjust="0"/>
  </p:normalViewPr>
  <p:slideViewPr>
    <p:cSldViewPr>
      <p:cViewPr varScale="1">
        <p:scale>
          <a:sx n="52" d="100"/>
          <a:sy n="52" d="100"/>
        </p:scale>
        <p:origin x="50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Nielsen" userId="db392adae1339e54" providerId="LiveId" clId="{3A367FE6-52DE-4D95-AADA-EF04019AEEA4}"/>
    <pc:docChg chg="modSld">
      <pc:chgData name="Melissa Nielsen" userId="db392adae1339e54" providerId="LiveId" clId="{3A367FE6-52DE-4D95-AADA-EF04019AEEA4}" dt="2022-10-25T02:57:01.747" v="5" actId="20577"/>
      <pc:docMkLst>
        <pc:docMk/>
      </pc:docMkLst>
      <pc:sldChg chg="modSp">
        <pc:chgData name="Melissa Nielsen" userId="db392adae1339e54" providerId="LiveId" clId="{3A367FE6-52DE-4D95-AADA-EF04019AEEA4}" dt="2022-10-25T02:57:01.747" v="5" actId="20577"/>
        <pc:sldMkLst>
          <pc:docMk/>
          <pc:sldMk cId="2116896603" sldId="279"/>
        </pc:sldMkLst>
        <pc:graphicFrameChg chg="mod">
          <ac:chgData name="Melissa Nielsen" userId="db392adae1339e54" providerId="LiveId" clId="{3A367FE6-52DE-4D95-AADA-EF04019AEEA4}" dt="2022-10-25T02:57:01.747" v="5" actId="20577"/>
          <ac:graphicFrameMkLst>
            <pc:docMk/>
            <pc:sldMk cId="2116896603" sldId="279"/>
            <ac:graphicFrameMk id="6" creationId="{29A818AC-880B-AF2B-F32D-82C54813D04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b392adae1339e54/Documents/LHL/Week%201/SQL%20Project/clonerepo/SQL-Project/metadata/table%20meta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86756912497507"/>
          <c:y val="9.0290415874949403E-2"/>
          <c:w val="0.3900093979498192"/>
          <c:h val="0.77310142855579833"/>
        </c:manualLayout>
      </c:layout>
      <c:pieChart>
        <c:varyColors val="1"/>
        <c:ser>
          <c:idx val="0"/>
          <c:order val="0"/>
          <c:tx>
            <c:strRef>
              <c:f>'[table metadata.xlsx]Sheet1'!$B$1</c:f>
              <c:strCache>
                <c:ptCount val="1"/>
                <c:pt idx="0">
                  <c:v>% of Total 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D2-46FB-A85D-2B6D1AD76E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D2-46FB-A85D-2B6D1AD76E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D2-46FB-A85D-2B6D1AD76E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D2-46FB-A85D-2B6D1AD76E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D2-46FB-A85D-2B6D1AD76E62}"/>
              </c:ext>
            </c:extLst>
          </c:dPt>
          <c:dLbls>
            <c:dLbl>
              <c:idx val="0"/>
              <c:layout>
                <c:manualLayout>
                  <c:x val="0.23053945483059768"/>
                  <c:y val="-0.3516904151455361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88537077009461"/>
                      <c:h val="0.319245203196288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DD2-46FB-A85D-2B6D1AD76E62}"/>
                </c:ext>
              </c:extLst>
            </c:dLbl>
            <c:dLbl>
              <c:idx val="1"/>
              <c:layout>
                <c:manualLayout>
                  <c:x val="3.8452296757376138E-2"/>
                  <c:y val="-6.9106249977205839E-2"/>
                </c:manualLayout>
              </c:layout>
              <c:tx>
                <c:rich>
                  <a:bodyPr/>
                  <a:lstStyle/>
                  <a:p>
                    <a:fld id="{17463F40-18FA-48F3-B15A-FED2152E3CE0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4%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169266864241941"/>
                      <c:h val="0.1155627605372857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DD2-46FB-A85D-2B6D1AD76E62}"/>
                </c:ext>
              </c:extLst>
            </c:dLbl>
            <c:dLbl>
              <c:idx val="2"/>
              <c:layout>
                <c:manualLayout>
                  <c:x val="8.4731588076893932E-2"/>
                  <c:y val="3.7906875813751628E-2"/>
                </c:manualLayout>
              </c:layout>
              <c:tx>
                <c:rich>
                  <a:bodyPr/>
                  <a:lstStyle/>
                  <a:p>
                    <a:fld id="{F2772024-1518-4CB6-ABB4-B3466334FE5C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3%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524294473019348"/>
                      <c:h val="0.106299212598425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DD2-46FB-A85D-2B6D1AD76E62}"/>
                </c:ext>
              </c:extLst>
            </c:dLbl>
            <c:dLbl>
              <c:idx val="3"/>
              <c:layout>
                <c:manualLayout>
                  <c:x val="7.4742770680457288E-2"/>
                  <c:y val="0.2017245152137363"/>
                </c:manualLayout>
              </c:layout>
              <c:tx>
                <c:rich>
                  <a:bodyPr/>
                  <a:lstStyle/>
                  <a:p>
                    <a:fld id="{B68A409E-D080-4547-8F8B-07A36D713988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1%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39267901916903"/>
                      <c:h val="0.101667438628994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DD2-46FB-A85D-2B6D1AD76E62}"/>
                </c:ext>
              </c:extLst>
            </c:dLbl>
            <c:dLbl>
              <c:idx val="4"/>
              <c:layout>
                <c:manualLayout>
                  <c:x val="1.2094616821962108E-2"/>
                  <c:y val="0.3596492251808032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13836107703299"/>
                      <c:h val="8.786475220009264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DD2-46FB-A85D-2B6D1AD76E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'[table metadata.xlsx]Sheet1'!$A$2:$A$6</c:f>
              <c:strCache>
                <c:ptCount val="5"/>
                <c:pt idx="0">
                  <c:v>United States</c:v>
                </c:pt>
                <c:pt idx="1">
                  <c:v>Israel</c:v>
                </c:pt>
                <c:pt idx="2">
                  <c:v>Australia</c:v>
                </c:pt>
                <c:pt idx="3">
                  <c:v>Canada</c:v>
                </c:pt>
                <c:pt idx="4">
                  <c:v>Switzerland</c:v>
                </c:pt>
              </c:strCache>
            </c:strRef>
          </c:cat>
          <c:val>
            <c:numRef>
              <c:f>'[table metadata.xlsx]Sheet1'!$B$2:$B$6</c:f>
              <c:numCache>
                <c:formatCode>0.0%</c:formatCode>
                <c:ptCount val="5"/>
                <c:pt idx="0" formatCode="0%">
                  <c:v>0.93</c:v>
                </c:pt>
                <c:pt idx="1">
                  <c:v>4.2000000000000003E-2</c:v>
                </c:pt>
                <c:pt idx="2">
                  <c:v>2.5000000000000001E-2</c:v>
                </c:pt>
                <c:pt idx="3">
                  <c:v>6.0000000000000001E-3</c:v>
                </c:pt>
                <c:pt idx="4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DD2-46FB-A85D-2B6D1AD76E6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46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15 seconds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Using ‘</a:t>
            </a:r>
            <a:r>
              <a:rPr lang="en-US" sz="1600" dirty="0" err="1"/>
              <a:t>starting_with_questions</a:t>
            </a:r>
            <a:r>
              <a:rPr lang="en-US" sz="1600" dirty="0"/>
              <a:t>’ as a starting point, I determined that the scope of this analysis would be to investigate the </a:t>
            </a:r>
            <a:r>
              <a:rPr lang="en-US" sz="1600" dirty="0" err="1"/>
              <a:t>behaviour</a:t>
            </a:r>
            <a:r>
              <a:rPr lang="en-US" sz="1600" dirty="0"/>
              <a:t> and demographics (e.g. location) of site visitors who had viewed and purchased products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81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21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25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1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46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03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– Ecommerce Database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Melissa Nielsen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0DA24-41A9-8541-4B21-5F6F630E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00" y="3415138"/>
            <a:ext cx="2719417" cy="3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F0CA-F72C-A7ED-9049-FE7B4176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</a:t>
            </a:r>
            <a:r>
              <a:rPr lang="en-CA" dirty="0" err="1"/>
              <a:t>starting_with_questions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9D04-9C39-958F-0DD0-2CC6AC60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accent1"/>
                </a:solidFill>
              </a:rPr>
              <a:t>Q1 - </a:t>
            </a:r>
            <a:r>
              <a:rPr lang="en-US" dirty="0">
                <a:solidFill>
                  <a:schemeClr val="accent1"/>
                </a:solidFill>
              </a:rPr>
              <a:t>Which cities and countries have the highest level of transaction revenues on the site?</a:t>
            </a:r>
            <a:endParaRPr lang="en-CA" dirty="0">
              <a:solidFill>
                <a:schemeClr val="accent1"/>
              </a:solidFill>
            </a:endParaRPr>
          </a:p>
          <a:p>
            <a:pPr lvl="1"/>
            <a:r>
              <a:rPr lang="en-CA" dirty="0"/>
              <a:t>United States had most transaction revenue by far - $13K out of $14K total revenue was from the United States</a:t>
            </a:r>
          </a:p>
          <a:p>
            <a:pPr lvl="1"/>
            <a:r>
              <a:rPr lang="en-CA" dirty="0"/>
              <a:t>Atlanta had the most transaction revenue ($850)</a:t>
            </a:r>
          </a:p>
          <a:p>
            <a:r>
              <a:rPr lang="en-CA" dirty="0">
                <a:solidFill>
                  <a:schemeClr val="accent1"/>
                </a:solidFill>
              </a:rPr>
              <a:t>Q2 –</a:t>
            </a:r>
            <a:r>
              <a:rPr lang="en-US" dirty="0">
                <a:solidFill>
                  <a:schemeClr val="accent1"/>
                </a:solidFill>
              </a:rPr>
              <a:t>What is the average number of products ordered from visitors in each city and country?</a:t>
            </a:r>
          </a:p>
          <a:p>
            <a:pPr lvl="1">
              <a:lnSpc>
                <a:spcPct val="100000"/>
              </a:lnSpc>
            </a:pPr>
            <a:r>
              <a:rPr lang="en-CA" dirty="0">
                <a:solidFill>
                  <a:srgbClr val="FF0000"/>
                </a:solidFill>
              </a:rPr>
              <a:t>Data was </a:t>
            </a:r>
            <a:r>
              <a:rPr lang="en-CA" b="1" dirty="0">
                <a:solidFill>
                  <a:srgbClr val="FF0000"/>
                </a:solidFill>
              </a:rPr>
              <a:t>insufficient</a:t>
            </a:r>
            <a:r>
              <a:rPr lang="en-CA" dirty="0">
                <a:solidFill>
                  <a:srgbClr val="FF0000"/>
                </a:solidFill>
              </a:rPr>
              <a:t> to answer this question (most product quantities missing)</a:t>
            </a:r>
          </a:p>
          <a:p>
            <a:pPr>
              <a:lnSpc>
                <a:spcPct val="100000"/>
              </a:lnSpc>
            </a:pPr>
            <a:r>
              <a:rPr lang="en-CA" dirty="0">
                <a:solidFill>
                  <a:schemeClr val="accent1"/>
                </a:solidFill>
              </a:rPr>
              <a:t>Q3 – </a:t>
            </a:r>
            <a:r>
              <a:rPr lang="en-US" dirty="0">
                <a:solidFill>
                  <a:schemeClr val="accent1"/>
                </a:solidFill>
              </a:rPr>
              <a:t>Is there any pattern in the types (product categories) of products ordered from visitors in each city and country?</a:t>
            </a:r>
            <a:endParaRPr lang="en-CA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dirty="0"/>
              <a:t>United States was the only country with more than one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commonly purchased categories in the United States were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Apparel (27 out of 77)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Nest (27 out of 77)</a:t>
            </a:r>
          </a:p>
          <a:p>
            <a:pPr lvl="1">
              <a:lnSpc>
                <a:spcPct val="10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0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F0CA-F72C-A7ED-9049-FE7B4176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</a:t>
            </a:r>
            <a:r>
              <a:rPr lang="en-CA" dirty="0" err="1"/>
              <a:t>starting_with_questions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9D04-9C39-958F-0DD0-2CC6AC60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446227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Q4 - </a:t>
            </a:r>
            <a:r>
              <a:rPr lang="en-US" dirty="0">
                <a:solidFill>
                  <a:schemeClr val="accent1"/>
                </a:solidFill>
              </a:rPr>
              <a:t>What is the top-selling product from each city/country? Can we find any pattern worthy of noting in the products sold?</a:t>
            </a:r>
            <a:endParaRPr lang="en-CA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top-selling product in the United States is 'Nest® Learning Thermostat 3rd Gen-USA - Stainless Steel' with seven transactions. All other countries have only one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were no instances of an item being purchased twice in any one city. 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2800" dirty="0">
                <a:solidFill>
                  <a:schemeClr val="accent1"/>
                </a:solidFill>
              </a:rPr>
              <a:t>Question 5: Can we summarize the impact of revenue generated from each city/country?</a:t>
            </a:r>
          </a:p>
          <a:p>
            <a:pPr marL="377886" lvl="1" indent="0">
              <a:lnSpc>
                <a:spcPct val="100000"/>
              </a:lnSpc>
              <a:buNone/>
            </a:pPr>
            <a:endParaRPr lang="en-CA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A818AC-880B-AF2B-F32D-82C54813D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144379"/>
              </p:ext>
            </p:extLst>
          </p:nvPr>
        </p:nvGraphicFramePr>
        <p:xfrm>
          <a:off x="5014292" y="4365104"/>
          <a:ext cx="5435228" cy="274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8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7E08-05A7-7ABB-B2B1-59EE19C9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Additional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02D4-5625-4711-37B3-1C35222C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891753" cy="4462272"/>
          </a:xfrm>
        </p:spPr>
        <p:txBody>
          <a:bodyPr>
            <a:normAutofit/>
          </a:bodyPr>
          <a:lstStyle/>
          <a:p>
            <a:r>
              <a:rPr lang="en-CA" sz="3600" dirty="0"/>
              <a:t>How many visitors viewed or purchased more than one product? </a:t>
            </a:r>
          </a:p>
          <a:p>
            <a:pPr lvl="1"/>
            <a:r>
              <a:rPr lang="en-CA" sz="3200" dirty="0"/>
              <a:t>Did these visitors come back on multiple days?</a:t>
            </a:r>
          </a:p>
          <a:p>
            <a:r>
              <a:rPr lang="en-CA" sz="3600" dirty="0"/>
              <a:t>How much time did visitors spend on the site?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25AFA-1B43-7F05-B27B-C0995362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1916832"/>
            <a:ext cx="3926739" cy="32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7E08-05A7-7ABB-B2B1-59EE19C9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(additional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02D4-5625-4711-37B3-1C35222C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I chose to answer the following questions:</a:t>
            </a:r>
          </a:p>
          <a:p>
            <a:pPr marL="0" indent="0">
              <a:buNone/>
            </a:pPr>
            <a:r>
              <a:rPr lang="en-US" dirty="0"/>
              <a:t>Q1 - Find the number of visitors who viewed more than one product type.</a:t>
            </a:r>
          </a:p>
          <a:p>
            <a:pPr marL="0" indent="0">
              <a:buNone/>
            </a:pPr>
            <a:r>
              <a:rPr lang="en-US" dirty="0"/>
              <a:t>Q2 - Find the number of visitors who purchased more than one product type. </a:t>
            </a:r>
          </a:p>
          <a:p>
            <a:pPr marL="0" indent="0">
              <a:buNone/>
            </a:pPr>
            <a:r>
              <a:rPr lang="en-US" dirty="0"/>
              <a:t>Q3 - How much time did visitors spend on the site who DID purchase items vs those who did not? </a:t>
            </a:r>
          </a:p>
          <a:p>
            <a:pPr marL="0" indent="0">
              <a:buNone/>
            </a:pPr>
            <a:r>
              <a:rPr lang="en-US" dirty="0"/>
              <a:t>Q4 - How many users spent less than 1 minute seconds on the site? </a:t>
            </a:r>
          </a:p>
          <a:p>
            <a:pPr marL="0" indent="0">
              <a:buNone/>
            </a:pPr>
            <a:r>
              <a:rPr lang="en-US" dirty="0"/>
              <a:t>Q5 - For visitors who viewed more than 1 product, did they come back to the site on a different day?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55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7A7F-E509-169E-3ACD-428161FD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Visitors who viewed and purchased more than one item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5B54AF-6F29-A243-96EB-CDFAD466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88115"/>
              </p:ext>
            </p:extLst>
          </p:nvPr>
        </p:nvGraphicFramePr>
        <p:xfrm>
          <a:off x="2031470" y="2852936"/>
          <a:ext cx="81258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2589309443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379593832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061917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 Item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More than One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2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Viewed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13,429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0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1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7A7F-E509-169E-3ACD-428161FD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visitors who viewed more than 1 product, did they come back to the site on a different day?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DC079-1F4D-1B57-B010-EB41B4C0A192}"/>
              </a:ext>
            </a:extLst>
          </p:cNvPr>
          <p:cNvSpPr txBox="1"/>
          <p:nvPr/>
        </p:nvSpPr>
        <p:spPr>
          <a:xfrm>
            <a:off x="1341884" y="2852936"/>
            <a:ext cx="10360501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</a:rPr>
              <a:t>Majority of visitors who viewed more than one product visited the site on one day only </a:t>
            </a:r>
          </a:p>
          <a:p>
            <a:pPr marL="914240" lvl="1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</a:rPr>
              <a:t>805 viewed more than once</a:t>
            </a:r>
          </a:p>
          <a:p>
            <a:pPr marL="1523734" lvl="2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</a:rPr>
              <a:t>566 of these viewed site on one day only</a:t>
            </a:r>
          </a:p>
        </p:txBody>
      </p:sp>
    </p:spTree>
    <p:extLst>
      <p:ext uri="{BB962C8B-B14F-4D97-AF65-F5344CB8AC3E}">
        <p14:creationId xmlns:p14="http://schemas.microsoft.com/office/powerpoint/2010/main" val="40623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7A7F-E509-169E-3ACD-428161FD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on 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5B54AF-6F29-A243-96EB-CDFAD466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2689"/>
              </p:ext>
            </p:extLst>
          </p:nvPr>
        </p:nvGraphicFramePr>
        <p:xfrm>
          <a:off x="2404002" y="1916832"/>
          <a:ext cx="73808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>
                  <a:extLst>
                    <a:ext uri="{9D8B030D-6E8A-4147-A177-3AD203B41FA5}">
                      <a16:colId xmlns:a16="http://schemas.microsoft.com/office/drawing/2014/main" val="2589309443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379593832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r>
                        <a:rPr lang="en-CA" sz="32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Average Time on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2275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CA" sz="3200" dirty="0"/>
                        <a:t>Viewed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3.7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03699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r>
                        <a:rPr lang="en-CA" sz="3200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9.4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141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8DC079-1F4D-1B57-B010-EB41B4C0A192}"/>
              </a:ext>
            </a:extLst>
          </p:cNvPr>
          <p:cNvSpPr txBox="1"/>
          <p:nvPr/>
        </p:nvSpPr>
        <p:spPr>
          <a:xfrm>
            <a:off x="1341884" y="4282728"/>
            <a:ext cx="9865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3,729 visitors spent less than one minute on the 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i="1" dirty="0"/>
              <a:t>Note: I assumed that time on site was measured in seconds – </a:t>
            </a:r>
            <a:r>
              <a:rPr lang="en-CA" sz="2800" b="1" i="1" dirty="0"/>
              <a:t>these average site visit times seem surprisingly long!</a:t>
            </a:r>
          </a:p>
        </p:txBody>
      </p:sp>
    </p:spTree>
    <p:extLst>
      <p:ext uri="{BB962C8B-B14F-4D97-AF65-F5344CB8AC3E}">
        <p14:creationId xmlns:p14="http://schemas.microsoft.com/office/powerpoint/2010/main" val="20879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432F-49E1-E027-5036-206F0B24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3B01-B818-BD7D-8A7E-D70213D2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Key numbers that I used in the QA process were: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Process typically involved wrapping my code in a subquery, summing my results column(s) and ensuring that the number of results added up to the appropriate count in the table above.</a:t>
            </a:r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84B641-93EE-AEB4-C36C-E37AB9E2E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35377"/>
              </p:ext>
            </p:extLst>
          </p:nvPr>
        </p:nvGraphicFramePr>
        <p:xfrm>
          <a:off x="3286100" y="2420888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187899574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318900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8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 of all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15,134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0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 of unique </a:t>
                      </a:r>
                      <a:r>
                        <a:rPr lang="en-CA" dirty="0" err="1"/>
                        <a:t>fullvisitorid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14,223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3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 of unique </a:t>
                      </a:r>
                      <a:r>
                        <a:rPr lang="en-CA" dirty="0" err="1"/>
                        <a:t>visitid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14,556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5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 of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4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432F-49E1-E027-5036-206F0B24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3B01-B818-BD7D-8A7E-D70213D2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2"/>
            <a:ext cx="10360501" cy="446227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I focused on cleaning the data for the rows that had an associated revenue (</a:t>
            </a:r>
            <a:r>
              <a:rPr lang="en-CA" dirty="0" err="1"/>
              <a:t>ie</a:t>
            </a:r>
            <a:r>
              <a:rPr lang="en-CA" dirty="0"/>
              <a:t>. rows where there were sales)</a:t>
            </a:r>
          </a:p>
          <a:p>
            <a:pPr lvl="1"/>
            <a:r>
              <a:rPr lang="en-CA" i="1" dirty="0"/>
              <a:t>Especially</a:t>
            </a:r>
            <a:r>
              <a:rPr lang="en-CA" dirty="0"/>
              <a:t> for the location data and the product categories, since these rows were more difficult to clean</a:t>
            </a:r>
            <a:endParaRPr lang="en-CA" i="1" dirty="0"/>
          </a:p>
          <a:p>
            <a:r>
              <a:rPr lang="en-CA" dirty="0"/>
              <a:t>Future investigations: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Understand product quantities – is this data available elsewhere?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What is the difference between visits that DID turn into a sale vs those that DID NOT?</a:t>
            </a:r>
          </a:p>
          <a:p>
            <a:pPr lvl="2"/>
            <a:r>
              <a:rPr lang="en-CA" dirty="0"/>
              <a:t>Would require a more thorough cleaning of location and product category data for </a:t>
            </a:r>
            <a:r>
              <a:rPr lang="en-CA" i="1" dirty="0"/>
              <a:t>all </a:t>
            </a:r>
            <a:r>
              <a:rPr lang="en-CA" dirty="0"/>
              <a:t>rows</a:t>
            </a:r>
          </a:p>
          <a:p>
            <a:pPr lvl="1">
              <a:lnSpc>
                <a:spcPct val="100000"/>
              </a:lnSpc>
            </a:pPr>
            <a:r>
              <a:rPr lang="en-CA" dirty="0">
                <a:solidFill>
                  <a:schemeClr val="accent1"/>
                </a:solidFill>
              </a:rPr>
              <a:t>How did the visitors get to the site? (investigate </a:t>
            </a:r>
            <a:r>
              <a:rPr lang="en-CA" dirty="0" err="1">
                <a:solidFill>
                  <a:schemeClr val="accent1"/>
                </a:solidFill>
              </a:rPr>
              <a:t>channelgrouping</a:t>
            </a:r>
            <a:r>
              <a:rPr lang="en-CA" dirty="0">
                <a:solidFill>
                  <a:schemeClr val="accent1"/>
                </a:solidFill>
              </a:rPr>
              <a:t> column)</a:t>
            </a:r>
          </a:p>
          <a:p>
            <a:pPr lvl="1">
              <a:lnSpc>
                <a:spcPct val="100000"/>
              </a:lnSpc>
            </a:pPr>
            <a:r>
              <a:rPr lang="en-CA" dirty="0">
                <a:solidFill>
                  <a:schemeClr val="accent1"/>
                </a:solidFill>
              </a:rPr>
              <a:t>Were product ratings (in the products table) associated with better selling products?</a:t>
            </a:r>
          </a:p>
          <a:p>
            <a:pPr lvl="2"/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73DAB-DC30-6374-8AE4-79537943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178995"/>
            <a:ext cx="5688632" cy="15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Determined that all info I needed was in </a:t>
            </a:r>
            <a:r>
              <a:rPr lang="en-US" sz="2800" dirty="0" err="1"/>
              <a:t>all_sessions</a:t>
            </a:r>
            <a:endParaRPr lang="en-US" sz="2800" dirty="0"/>
          </a:p>
          <a:p>
            <a:pPr lvl="1"/>
            <a:r>
              <a:rPr lang="en-US" sz="2800" dirty="0"/>
              <a:t>Only 81 rows had ‘</a:t>
            </a:r>
            <a:r>
              <a:rPr lang="en-US" sz="2800" dirty="0" err="1"/>
              <a:t>totaltransactionrevenue</a:t>
            </a:r>
            <a:r>
              <a:rPr lang="en-US" sz="2800" dirty="0"/>
              <a:t>’ not null, so focused on these as the </a:t>
            </a:r>
            <a:r>
              <a:rPr lang="en-US" sz="2800" i="1" dirty="0"/>
              <a:t>sales</a:t>
            </a:r>
          </a:p>
          <a:p>
            <a:pPr lvl="1"/>
            <a:r>
              <a:rPr lang="en-US" sz="2800" dirty="0"/>
              <a:t>Returned distinct count for all columns and stored this data in excel – this was very helpful for understanding the data</a:t>
            </a:r>
          </a:p>
          <a:p>
            <a:pPr lvl="1"/>
            <a:r>
              <a:rPr lang="en-US" sz="2800" dirty="0"/>
              <a:t>Determined that other tables did not contain data which would help me look at sales by city, country, </a:t>
            </a:r>
            <a:r>
              <a:rPr lang="en-US" sz="2800" dirty="0" err="1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9E781-1A70-0086-E1C3-B4E941C1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124744"/>
            <a:ext cx="11705064" cy="5472608"/>
          </a:xfrm>
          <a:prstGeom prst="rect">
            <a:avLst/>
          </a:prstGeom>
        </p:spPr>
      </p:pic>
      <p:sp>
        <p:nvSpPr>
          <p:cNvPr id="6" name="Title 12">
            <a:extLst>
              <a:ext uri="{FF2B5EF4-FFF2-40B4-BE49-F238E27FC236}">
                <a16:creationId xmlns:a16="http://schemas.microsoft.com/office/drawing/2014/main" id="{805691B0-503A-6C6A-C7BD-87E63BA771D0}"/>
              </a:ext>
            </a:extLst>
          </p:cNvPr>
          <p:cNvSpPr txBox="1">
            <a:spLocks/>
          </p:cNvSpPr>
          <p:nvPr/>
        </p:nvSpPr>
        <p:spPr>
          <a:xfrm>
            <a:off x="2566020" y="260648"/>
            <a:ext cx="10360501" cy="12239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Count of Distinct Values in Each Table</a:t>
            </a:r>
          </a:p>
        </p:txBody>
      </p:sp>
    </p:spTree>
    <p:extLst>
      <p:ext uri="{BB962C8B-B14F-4D97-AF65-F5344CB8AC3E}">
        <p14:creationId xmlns:p14="http://schemas.microsoft.com/office/powerpoint/2010/main" val="19333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Scope Determination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780928"/>
            <a:ext cx="10360501" cy="1584176"/>
          </a:xfr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marL="377886" lvl="1" indent="0" algn="ctr">
              <a:buNone/>
            </a:pPr>
            <a:r>
              <a:rPr lang="en-US" sz="3600" dirty="0"/>
              <a:t>Investigate </a:t>
            </a:r>
            <a:r>
              <a:rPr lang="en-US" sz="3600" dirty="0" err="1"/>
              <a:t>behaviour</a:t>
            </a:r>
            <a:r>
              <a:rPr lang="en-US" sz="3600" dirty="0"/>
              <a:t> and demographics (e.g. location) of site visitors who had viewed and purchased products</a:t>
            </a:r>
          </a:p>
        </p:txBody>
      </p:sp>
    </p:spTree>
    <p:extLst>
      <p:ext uri="{BB962C8B-B14F-4D97-AF65-F5344CB8AC3E}">
        <p14:creationId xmlns:p14="http://schemas.microsoft.com/office/powerpoint/2010/main" val="5146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Key Assumptions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43439" y="3212976"/>
            <a:ext cx="10360501" cy="1296144"/>
          </a:xfrm>
          <a:ln w="76200"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/>
              <a:t>Only rows with a transaction revenue not equal to zero had purchased products</a:t>
            </a:r>
          </a:p>
        </p:txBody>
      </p:sp>
    </p:spTree>
    <p:extLst>
      <p:ext uri="{BB962C8B-B14F-4D97-AF65-F5344CB8AC3E}">
        <p14:creationId xmlns:p14="http://schemas.microsoft.com/office/powerpoint/2010/main" val="2550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7867-D9C1-ABF9-6947-DDF2EFC8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E7D2-0ADD-1575-D7E9-1210B472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7"/>
            <a:ext cx="8835968" cy="4462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Found over 3 million rows of duplicate data in analytics! But decided that this dataset was not helpful to me</a:t>
            </a:r>
          </a:p>
          <a:p>
            <a:r>
              <a:rPr lang="en-US" dirty="0"/>
              <a:t>Updated currency code based on country</a:t>
            </a:r>
          </a:p>
          <a:p>
            <a:r>
              <a:rPr lang="en-US" dirty="0"/>
              <a:t>Divided all financial figures by 1,000,000</a:t>
            </a:r>
          </a:p>
          <a:p>
            <a:r>
              <a:rPr lang="en-US" dirty="0"/>
              <a:t>Fixed location info for visitors who had made sales (81 rows only)</a:t>
            </a:r>
          </a:p>
          <a:p>
            <a:r>
              <a:rPr lang="en-US" dirty="0"/>
              <a:t>Updated product categories</a:t>
            </a:r>
          </a:p>
          <a:p>
            <a:r>
              <a:rPr lang="en-US" dirty="0"/>
              <a:t>Some cities missing and indicated ‘not available in demo dataset’ these were not included in city analyses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93BAD-5952-E71B-DB13-A417F466C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0"/>
          <a:stretch/>
        </p:blipFill>
        <p:spPr>
          <a:xfrm>
            <a:off x="9922780" y="4174841"/>
            <a:ext cx="2094321" cy="24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91AE-6F9F-002B-8832-87BFA0F3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Cleanup – Product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0B0E0-EBBF-6F5F-9B97-491A67B3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00" y="1268760"/>
            <a:ext cx="3096344" cy="4709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E9DB9-0831-F0ED-DD17-517AB0FC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6819745" cy="4462272"/>
          </a:xfrm>
        </p:spPr>
        <p:txBody>
          <a:bodyPr/>
          <a:lstStyle/>
          <a:p>
            <a:r>
              <a:rPr lang="en-US" dirty="0"/>
              <a:t>Updated product categories to list on right</a:t>
            </a:r>
          </a:p>
          <a:p>
            <a:r>
              <a:rPr lang="en-US" dirty="0"/>
              <a:t>Mostly used ‘LIKE’ operator with ‘%value%’</a:t>
            </a:r>
          </a:p>
          <a:p>
            <a:r>
              <a:rPr lang="en-US" dirty="0"/>
              <a:t>Focused on rows where </a:t>
            </a:r>
            <a:r>
              <a:rPr lang="en-US" dirty="0" err="1"/>
              <a:t>totaltransactionrevnue</a:t>
            </a:r>
            <a:r>
              <a:rPr lang="en-US" dirty="0"/>
              <a:t> not null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2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F4CFC-129A-6BB3-9249-FBF00A24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2636912"/>
            <a:ext cx="4062942" cy="2438400"/>
          </a:xfrm>
        </p:spPr>
        <p:txBody>
          <a:bodyPr>
            <a:normAutofit fontScale="90000"/>
          </a:bodyPr>
          <a:lstStyle/>
          <a:p>
            <a:r>
              <a:rPr lang="en-CA" dirty="0"/>
              <a:t>Sometimes the product category is ambiguous!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Are Waze dress socks apparel or waze?</a:t>
            </a:r>
            <a:br>
              <a:rPr lang="en-CA" dirty="0"/>
            </a:br>
            <a:br>
              <a:rPr lang="en-CA" dirty="0"/>
            </a:br>
            <a:r>
              <a:rPr lang="en-CA" dirty="0"/>
              <a:t>Who buys waze dress socks anyway?!?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E0678F0-272B-BFFC-19C8-195EF68439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824" r="824"/>
          <a:stretch/>
        </p:blipFill>
        <p:spPr/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FCE9069-9F02-83B1-B362-67B974D0F737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>
                <a:solidFill>
                  <a:schemeClr val="tx1"/>
                </a:solidFill>
              </a:rPr>
              <a:t>Data Cleanup</a:t>
            </a:r>
          </a:p>
        </p:txBody>
      </p:sp>
    </p:spTree>
    <p:extLst>
      <p:ext uri="{BB962C8B-B14F-4D97-AF65-F5344CB8AC3E}">
        <p14:creationId xmlns:p14="http://schemas.microsoft.com/office/powerpoint/2010/main" val="35168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D551B1-9014-8FC3-5E6B-A1B3EFC7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dirty="0"/>
              <a:t>Key Data Cleanup Takeaway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6E8D6-67B2-D32B-D748-C822011E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3645024"/>
            <a:ext cx="10360501" cy="4462272"/>
          </a:xfrm>
        </p:spPr>
        <p:txBody>
          <a:bodyPr/>
          <a:lstStyle/>
          <a:p>
            <a:r>
              <a:rPr lang="en-CA" dirty="0"/>
              <a:t>Only 18 transactions included product quantities and they were not correlated to transaction revenue by their quantities and product prices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3114CED0-C596-19A2-3A48-80E0191E5CB2}"/>
              </a:ext>
            </a:extLst>
          </p:cNvPr>
          <p:cNvSpPr txBox="1">
            <a:spLocks/>
          </p:cNvSpPr>
          <p:nvPr/>
        </p:nvSpPr>
        <p:spPr>
          <a:xfrm>
            <a:off x="1009566" y="2204864"/>
            <a:ext cx="10360501" cy="792088"/>
          </a:xfrm>
          <a:prstGeom prst="rect">
            <a:avLst/>
          </a:prstGeom>
          <a:ln w="76200">
            <a:solidFill>
              <a:schemeClr val="accent5"/>
            </a:solidFill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4000" dirty="0"/>
              <a:t>Product quantities were unusable</a:t>
            </a:r>
          </a:p>
        </p:txBody>
      </p:sp>
    </p:spTree>
    <p:extLst>
      <p:ext uri="{BB962C8B-B14F-4D97-AF65-F5344CB8AC3E}">
        <p14:creationId xmlns:p14="http://schemas.microsoft.com/office/powerpoint/2010/main" val="386364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299</TotalTime>
  <Words>1045</Words>
  <Application>Microsoft Office PowerPoint</Application>
  <PresentationFormat>Custom</PresentationFormat>
  <Paragraphs>125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Project 1 – Ecommerce Database</vt:lpstr>
      <vt:lpstr>Getting to Know Data</vt:lpstr>
      <vt:lpstr>PowerPoint Presentation</vt:lpstr>
      <vt:lpstr>Scope Determination</vt:lpstr>
      <vt:lpstr>Key Assumptions</vt:lpstr>
      <vt:lpstr>Data Cleaning</vt:lpstr>
      <vt:lpstr>Data Cleanup – Product Categories</vt:lpstr>
      <vt:lpstr>Sometimes the product category is ambiguous!   Are Waze dress socks apparel or waze?  Who buys waze dress socks anyway?!?</vt:lpstr>
      <vt:lpstr>Key Data Cleanup Takeaway</vt:lpstr>
      <vt:lpstr>Results (starting_with_questions)</vt:lpstr>
      <vt:lpstr>Results (starting_with_questions)</vt:lpstr>
      <vt:lpstr>Additional Investigations</vt:lpstr>
      <vt:lpstr>Results (additional questions)</vt:lpstr>
      <vt:lpstr>Visitors who viewed and purchased more than one item</vt:lpstr>
      <vt:lpstr>For visitors who viewed more than 1 product, did they come back to the site on a different day?</vt:lpstr>
      <vt:lpstr>Time on Site</vt:lpstr>
      <vt:lpstr>QA Process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Ecommerce Database</dc:title>
  <dc:creator>Melissa Nielsen</dc:creator>
  <cp:lastModifiedBy>Melissa Nielsen</cp:lastModifiedBy>
  <cp:revision>1</cp:revision>
  <dcterms:created xsi:type="dcterms:W3CDTF">2022-10-24T15:56:22Z</dcterms:created>
  <dcterms:modified xsi:type="dcterms:W3CDTF">2022-10-25T02:58:31Z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