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40" r:id="rId6"/>
    <p:sldId id="326" r:id="rId7"/>
    <p:sldId id="327" r:id="rId8"/>
    <p:sldId id="341" r:id="rId9"/>
    <p:sldId id="345" r:id="rId10"/>
    <p:sldId id="348" r:id="rId11"/>
    <p:sldId id="346" r:id="rId12"/>
    <p:sldId id="349" r:id="rId13"/>
    <p:sldId id="347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257"/>
    <a:srgbClr val="FF9933"/>
    <a:srgbClr val="EFF7FC"/>
    <a:srgbClr val="C48AC4"/>
    <a:srgbClr val="F9F3F9"/>
    <a:srgbClr val="BCE5DD"/>
    <a:srgbClr val="7FCED3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Tuberculosis around the world</a:t>
            </a:r>
            <a:br>
              <a:rPr lang="en-US" dirty="0"/>
            </a:br>
            <a:r>
              <a:rPr lang="en-US" sz="4400" dirty="0"/>
              <a:t>1990 - 2013</a:t>
            </a:r>
            <a:r>
              <a:rPr lang="en-US" dirty="0"/>
              <a:t>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Melissa Nielsen​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7299-3CFD-BD00-4F3B-3ACB50A44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10B1-C92F-120E-75D2-5662F718F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5D52F-0DC5-BE17-BEC4-205DB16BA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" t="15823" r="8267"/>
          <a:stretch/>
        </p:blipFill>
        <p:spPr>
          <a:xfrm>
            <a:off x="1714500" y="1165860"/>
            <a:ext cx="8313420" cy="406059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26BD9-EE61-EC88-8590-313E70473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9859"/>
              </p:ext>
            </p:extLst>
          </p:nvPr>
        </p:nvGraphicFramePr>
        <p:xfrm>
          <a:off x="1293458" y="4686300"/>
          <a:ext cx="9245600" cy="20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794507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1983028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9704635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410896249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1311701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205300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3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Cluster 4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5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60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Number of Items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6761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1821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1397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634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08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Avg. Estimated total population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39,112,000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79,100,000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9,605,300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13,154,000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13,828,000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760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Avg. Number of Incidents/100K Population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19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101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253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47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224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470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Sum of Estimated HIV in incident TB (percent)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3.8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5.0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16.4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29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64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Estimated prevalence of TB (all forms) per 100 000 population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91.2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522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1246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2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203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520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335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Estimated mortality of TB cases (all forms, excluding HIV) per 100 000 population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6.8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63.5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152.2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2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24.4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47.8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4750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Countries with low rates of tuberculosis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Countries with high tuberculosis and low HIV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Countries with high rates of tuberculosis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tuberculosis, medium HIV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Countries with high rates of HIV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79157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33DB0D7-29F2-6281-037E-7D722FBF9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52"/>
          <a:stretch/>
        </p:blipFill>
        <p:spPr>
          <a:xfrm>
            <a:off x="1714500" y="3120135"/>
            <a:ext cx="1691264" cy="1192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6AE95F-59F0-4739-551E-33E026C44CA6}"/>
              </a:ext>
            </a:extLst>
          </p:cNvPr>
          <p:cNvSpPr txBox="1"/>
          <p:nvPr/>
        </p:nvSpPr>
        <p:spPr>
          <a:xfrm>
            <a:off x="2692400" y="418682"/>
            <a:ext cx="7404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800" cap="all" spc="300" dirty="0">
                <a:latin typeface="+mj-lt"/>
                <a:ea typeface="+mj-ea"/>
                <a:cs typeface="Posterama" panose="020B0504020200020000" pitchFamily="34" charset="0"/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48030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706-6B3F-4F5D-A7DF-679B24F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672806"/>
            <a:ext cx="6583291" cy="548640"/>
          </a:xfrm>
        </p:spPr>
        <p:txBody>
          <a:bodyPr/>
          <a:lstStyle/>
          <a:p>
            <a:r>
              <a:rPr lang="en-CA" dirty="0"/>
              <a:t>Key Learnings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(about tableau!)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4C71-4538-87C4-9A61-4421986C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needs to be set up as unpivoted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Unpivoted table separately and joined with existing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Helpful to have unrelated variable to make comparisons –e.g., having GDP would have been helpful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LOD Statements and order of filtering is critical to get the result you want!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7299-3CFD-BD00-4F3B-3ACB50A44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10B1-C92F-120E-75D2-5662F718F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pic>
        <p:nvPicPr>
          <p:cNvPr id="1026" name="Picture 2" descr="Tableau Software Logo PNG Vector (SVG) Free Download">
            <a:extLst>
              <a:ext uri="{FF2B5EF4-FFF2-40B4-BE49-F238E27FC236}">
                <a16:creationId xmlns:a16="http://schemas.microsoft.com/office/drawing/2014/main" id="{3860E4CC-468A-74F9-97D3-1998B5B2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22" y="2019300"/>
            <a:ext cx="285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0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706-6B3F-4F5D-A7DF-679B24F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84" y="672806"/>
            <a:ext cx="8191031" cy="548640"/>
          </a:xfrm>
        </p:spPr>
        <p:txBody>
          <a:bodyPr/>
          <a:lstStyle/>
          <a:p>
            <a:r>
              <a:rPr lang="en-CA" dirty="0"/>
              <a:t>Key Learnings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(about TUBERCULOSIS)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4C71-4538-87C4-9A61-4421986C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220" y="2438401"/>
            <a:ext cx="6842285" cy="3319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Between 1990 and 2013, tuberculosis cases in Africa surpasses those in Southeast 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From 1993 onwards, tuberculosis rates have been significantly higher in the African Region than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Many tuberculosis deaths in Africa are associated with HIV-positivity, this is uncommon elsewhere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7299-3CFD-BD00-4F3B-3ACB50A44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10B1-C92F-120E-75D2-5662F718F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F4890-87BD-310D-F0AF-9C3B3CF63F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5" y="2234104"/>
            <a:ext cx="3377568" cy="33192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2404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706-6B3F-4F5D-A7DF-679B24F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84" y="672806"/>
            <a:ext cx="8191031" cy="548640"/>
          </a:xfrm>
        </p:spPr>
        <p:txBody>
          <a:bodyPr/>
          <a:lstStyle/>
          <a:p>
            <a:r>
              <a:rPr lang="en-CA" dirty="0"/>
              <a:t>Key Learnings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(about TUBERCULOSIS)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4C71-4538-87C4-9A61-4421986C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220" y="2438401"/>
            <a:ext cx="6842285" cy="3319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Djibouti, Namibia, Uganda, and South Africa are all consistently in the top 5 countries with the most tuberculosis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Cambodia is the only country outside of the African Region which consistently is in the top 5 countries with the most tuberculosis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7299-3CFD-BD00-4F3B-3ACB50A44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10B1-C92F-120E-75D2-5662F718F7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F4890-87BD-310D-F0AF-9C3B3CF63F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5" y="2234104"/>
            <a:ext cx="3377568" cy="33192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67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19C-6941-63CD-5C19-80E613D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D2D64-574E-BED4-9481-7E5892332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17DA-4A6E-2310-2FF4-43F3F9856A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 </a:t>
            </a:r>
          </a:p>
          <a:p>
            <a:pPr algn="ctr"/>
            <a:r>
              <a:rPr lang="en-US" dirty="0"/>
              <a:t>1990 - 2013</a:t>
            </a:r>
          </a:p>
        </p:txBody>
      </p:sp>
      <p:pic>
        <p:nvPicPr>
          <p:cNvPr id="9" name="Picture Placeholder 8" descr="Map&#10;&#10;Description automatically generated">
            <a:extLst>
              <a:ext uri="{FF2B5EF4-FFF2-40B4-BE49-F238E27FC236}">
                <a16:creationId xmlns:a16="http://schemas.microsoft.com/office/drawing/2014/main" id="{76083863-06FE-9862-C04D-F2F32B6EDF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275" b="21850"/>
          <a:stretch/>
        </p:blipFill>
        <p:spPr>
          <a:xfrm>
            <a:off x="6068615" y="1807718"/>
            <a:ext cx="6123385" cy="32425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F394DB-0574-14F6-9691-71EDB7AB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368296"/>
            <a:ext cx="4580463" cy="33649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INVESTIGATE WORLDWIDE TUBERCULOSIS DATA (1990 – 2013) TO UNDERSTAND which COUNTRIES WHICH HAVE IMPROVED tuberculosis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to inform public health research for tuberculosis best practices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1103376"/>
            <a:ext cx="3886200" cy="54864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pPr algn="ctr"/>
            <a:r>
              <a:rPr lang="en-US" dirty="0"/>
              <a:t>Tuberculosis </a:t>
            </a:r>
          </a:p>
          <a:p>
            <a:pPr algn="ctr"/>
            <a:r>
              <a:rPr lang="en-US" dirty="0"/>
              <a:t>1990  -2013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40" y="2199450"/>
            <a:ext cx="10326865" cy="3364992"/>
          </a:xfrm>
        </p:spPr>
        <p:txBody>
          <a:bodyPr/>
          <a:lstStyle/>
          <a:p>
            <a:r>
              <a:rPr lang="en-US" dirty="0"/>
              <a:t>1. How has tuberculosis changed AROUND THE WORLD over time?</a:t>
            </a:r>
          </a:p>
          <a:p>
            <a:r>
              <a:rPr lang="en-US" dirty="0"/>
              <a:t>2. In Which Countries has tuberculosis improved?</a:t>
            </a:r>
          </a:p>
          <a:p>
            <a:pPr marL="571500" lvl="1" indent="-342900"/>
            <a:r>
              <a:rPr lang="en-US" dirty="0"/>
              <a:t>REDUCED DEATH RATES</a:t>
            </a:r>
          </a:p>
          <a:p>
            <a:pPr marL="571500" lvl="1" indent="-342900"/>
            <a:r>
              <a:rPr lang="en-US" dirty="0"/>
              <a:t>REDUCED CASES</a:t>
            </a:r>
          </a:p>
          <a:p>
            <a:pPr marL="571500" lvl="1" indent="-342900"/>
            <a:r>
              <a:rPr lang="en-US" dirty="0"/>
              <a:t>IMPROVED CASE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D509B36-3E3E-2935-BAB0-58E23338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0600"/>
            <a:ext cx="5465318" cy="28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719" y="2609089"/>
            <a:ext cx="6576975" cy="331927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1990 – 2013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Tuberculosis stats for every country, including: 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2600" spc="0" dirty="0"/>
              <a:t>Prevalence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2600" dirty="0"/>
              <a:t>Deaths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2600" spc="0" dirty="0"/>
              <a:t>Incidence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2600" dirty="0"/>
              <a:t>Case detection rate</a:t>
            </a:r>
            <a:endParaRPr lang="en-US" sz="2600" spc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54FC43-95D0-2A94-3871-C12F4A1B02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1449000"/>
            <a:ext cx="3960000" cy="396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EB7381-9F35-EE8A-300A-3A2A035C8033}"/>
              </a:ext>
            </a:extLst>
          </p:cNvPr>
          <p:cNvSpPr/>
          <p:nvPr/>
        </p:nvSpPr>
        <p:spPr>
          <a:xfrm>
            <a:off x="5283200" y="4292924"/>
            <a:ext cx="5927344" cy="2150872"/>
          </a:xfrm>
          <a:prstGeom prst="rect">
            <a:avLst/>
          </a:prstGeom>
          <a:solidFill>
            <a:srgbClr val="BCE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87E26-871A-2E00-A0CC-29AF2FD70AE7}"/>
              </a:ext>
            </a:extLst>
          </p:cNvPr>
          <p:cNvSpPr/>
          <p:nvPr/>
        </p:nvSpPr>
        <p:spPr>
          <a:xfrm>
            <a:off x="5283200" y="2328996"/>
            <a:ext cx="5927344" cy="1544320"/>
          </a:xfrm>
          <a:prstGeom prst="rect">
            <a:avLst/>
          </a:prstGeom>
          <a:solidFill>
            <a:srgbClr val="BCE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70912"/>
            <a:ext cx="5760720" cy="3262376"/>
          </a:xfrm>
        </p:spPr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All stats are presented by in cases/100K population and overall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All stats are presented by cases without HIV-positivity and cases with HIV-positivity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ts val="2400"/>
              </a:lnSpc>
            </a:pPr>
            <a:r>
              <a:rPr lang="en-US" i="1" dirty="0"/>
              <a:t>Prevalence vs Incidence</a:t>
            </a:r>
          </a:p>
          <a:p>
            <a:pPr marL="571500" lvl="1" indent="-342900">
              <a:lnSpc>
                <a:spcPts val="2400"/>
              </a:lnSpc>
            </a:pPr>
            <a:r>
              <a:rPr lang="en-US" spc="0" dirty="0"/>
              <a:t>Pre</a:t>
            </a:r>
            <a:r>
              <a:rPr lang="en-US" dirty="0"/>
              <a:t>valence – number of cases </a:t>
            </a:r>
            <a:r>
              <a:rPr lang="en-US" i="1" dirty="0"/>
              <a:t>during </a:t>
            </a:r>
            <a:r>
              <a:rPr lang="en-US" dirty="0"/>
              <a:t>a given time period</a:t>
            </a:r>
          </a:p>
          <a:p>
            <a:pPr marL="800100" lvl="2" indent="-342900">
              <a:lnSpc>
                <a:spcPts val="2400"/>
              </a:lnSpc>
            </a:pPr>
            <a:r>
              <a:rPr lang="en-US" dirty="0"/>
              <a:t>Changes when people are cured or die</a:t>
            </a:r>
          </a:p>
          <a:p>
            <a:pPr marL="571500" lvl="1" indent="-342900">
              <a:lnSpc>
                <a:spcPts val="2400"/>
              </a:lnSpc>
            </a:pPr>
            <a:r>
              <a:rPr lang="en-US" spc="0" dirty="0"/>
              <a:t>Incidence – number of new cases in a given time period</a:t>
            </a:r>
          </a:p>
          <a:p>
            <a:pPr marL="571500" lvl="1" indent="-342900">
              <a:lnSpc>
                <a:spcPts val="2400"/>
              </a:lnSpc>
            </a:pPr>
            <a:endParaRPr lang="en-US" dirty="0"/>
          </a:p>
          <a:p>
            <a:pPr lvl="1" indent="0">
              <a:lnSpc>
                <a:spcPts val="2400"/>
              </a:lnSpc>
              <a:buNone/>
            </a:pPr>
            <a:endParaRPr lang="en-US" spc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54FC43-95D0-2A94-3871-C12F4A1B02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1449000"/>
            <a:ext cx="3960000" cy="396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624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C38A-2DF7-D7D3-5D04-B4D61FD48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EB7C-AF39-679A-63F7-4A33C1A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0B857A-2F50-8B44-AD2F-8467DFCD2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sz="2800" b="1" dirty="0"/>
              <a:t>DASHBOARD #1</a:t>
            </a:r>
          </a:p>
          <a:p>
            <a:r>
              <a:rPr lang="en-CA" sz="2800" b="1" dirty="0"/>
              <a:t>Global Tuberculosis Trends 1990 - 2013</a:t>
            </a:r>
          </a:p>
        </p:txBody>
      </p:sp>
    </p:spTree>
    <p:extLst>
      <p:ext uri="{BB962C8B-B14F-4D97-AF65-F5344CB8AC3E}">
        <p14:creationId xmlns:p14="http://schemas.microsoft.com/office/powerpoint/2010/main" val="349019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A6C4CB9-6A20-1765-330C-B18AAB39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0"/>
            <a:ext cx="11004199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C38A-2DF7-D7D3-5D04-B4D61FD48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EB7C-AF39-679A-63F7-4A33C1A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1ACB7-0A28-F6A7-076D-E2778F9B3791}"/>
              </a:ext>
            </a:extLst>
          </p:cNvPr>
          <p:cNvCxnSpPr>
            <a:cxnSpLocks/>
          </p:cNvCxnSpPr>
          <p:nvPr/>
        </p:nvCxnSpPr>
        <p:spPr>
          <a:xfrm flipV="1">
            <a:off x="7090610" y="457200"/>
            <a:ext cx="1002632" cy="1315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DFE0C-358F-984B-83B3-1A585611ECC6}"/>
              </a:ext>
            </a:extLst>
          </p:cNvPr>
          <p:cNvCxnSpPr>
            <a:cxnSpLocks/>
          </p:cNvCxnSpPr>
          <p:nvPr/>
        </p:nvCxnSpPr>
        <p:spPr>
          <a:xfrm flipV="1">
            <a:off x="7483642" y="1261311"/>
            <a:ext cx="609600" cy="796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97D247-C961-1B66-9766-C7AF8BE23B14}"/>
              </a:ext>
            </a:extLst>
          </p:cNvPr>
          <p:cNvSpPr/>
          <p:nvPr/>
        </p:nvSpPr>
        <p:spPr>
          <a:xfrm>
            <a:off x="6545179" y="1608221"/>
            <a:ext cx="1090863" cy="8983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Title and chart both change depending which region or country are selected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26154-307B-CF65-587C-0DA362126E9B}"/>
              </a:ext>
            </a:extLst>
          </p:cNvPr>
          <p:cNvSpPr/>
          <p:nvPr/>
        </p:nvSpPr>
        <p:spPr>
          <a:xfrm>
            <a:off x="1310401" y="457200"/>
            <a:ext cx="905337" cy="8983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Map zooms into selected region. Map is clickable and acts as filter.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EFF8AC-CB46-3453-A8BA-9A3FB898260E}"/>
              </a:ext>
            </a:extLst>
          </p:cNvPr>
          <p:cNvSpPr/>
          <p:nvPr/>
        </p:nvSpPr>
        <p:spPr>
          <a:xfrm>
            <a:off x="4435641" y="3693696"/>
            <a:ext cx="1090863" cy="15921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Region and incident type (non-fatal, fatal-HIV, fatal-non-HIV) are clickable and create a filter for all other charts in dashboard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70FC95-E96C-4A97-FF76-F3CE553EECDE}"/>
              </a:ext>
            </a:extLst>
          </p:cNvPr>
          <p:cNvSpPr/>
          <p:nvPr/>
        </p:nvSpPr>
        <p:spPr>
          <a:xfrm>
            <a:off x="10475494" y="5017169"/>
            <a:ext cx="1034717" cy="1002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List of countries changes based on selected region. List is clickable to filter by country.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5E3C-1DD5-6F13-B0A3-07073D02F8EA}"/>
              </a:ext>
            </a:extLst>
          </p:cNvPr>
          <p:cNvCxnSpPr>
            <a:cxnSpLocks/>
          </p:cNvCxnSpPr>
          <p:nvPr/>
        </p:nvCxnSpPr>
        <p:spPr>
          <a:xfrm flipV="1">
            <a:off x="743953" y="6203951"/>
            <a:ext cx="804110" cy="329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536CAA-A86A-75C6-1606-B7CABEAB0D01}"/>
              </a:ext>
            </a:extLst>
          </p:cNvPr>
          <p:cNvCxnSpPr>
            <a:cxnSpLocks/>
          </p:cNvCxnSpPr>
          <p:nvPr/>
        </p:nvCxnSpPr>
        <p:spPr>
          <a:xfrm flipV="1">
            <a:off x="874714" y="5285874"/>
            <a:ext cx="804110" cy="329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A45276-E0C6-9E32-D720-E5F7C813B854}"/>
              </a:ext>
            </a:extLst>
          </p:cNvPr>
          <p:cNvSpPr/>
          <p:nvPr/>
        </p:nvSpPr>
        <p:spPr>
          <a:xfrm>
            <a:off x="0" y="5285874"/>
            <a:ext cx="1090863" cy="15921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Can click ‘African Region’ to filter for all African incidents, or one section of stacked bar chart to look at only specific incident type.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8AC5F3-AE7A-058E-D756-2E8E926471F6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5927556" y="3657600"/>
            <a:ext cx="4122824" cy="16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4E7D0F-535E-1437-7CF6-194F5829380C}"/>
              </a:ext>
            </a:extLst>
          </p:cNvPr>
          <p:cNvSpPr/>
          <p:nvPr/>
        </p:nvSpPr>
        <p:spPr>
          <a:xfrm>
            <a:off x="9342523" y="3276601"/>
            <a:ext cx="1415713" cy="54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Can filter by year using slide filter (3 year groups for simplicity)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C9328-5066-6F11-C93A-577D9E846007}"/>
              </a:ext>
            </a:extLst>
          </p:cNvPr>
          <p:cNvCxnSpPr>
            <a:cxnSpLocks/>
          </p:cNvCxnSpPr>
          <p:nvPr/>
        </p:nvCxnSpPr>
        <p:spPr>
          <a:xfrm flipV="1">
            <a:off x="309977" y="3513221"/>
            <a:ext cx="698609" cy="136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2C8D86-450D-40C5-092D-6EBD55B26D90}"/>
              </a:ext>
            </a:extLst>
          </p:cNvPr>
          <p:cNvSpPr/>
          <p:nvPr/>
        </p:nvSpPr>
        <p:spPr>
          <a:xfrm>
            <a:off x="1" y="3312696"/>
            <a:ext cx="874714" cy="54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Filter for HIV or non-HIV fatalities</a:t>
            </a:r>
          </a:p>
        </p:txBody>
      </p:sp>
    </p:spTree>
    <p:extLst>
      <p:ext uri="{BB962C8B-B14F-4D97-AF65-F5344CB8AC3E}">
        <p14:creationId xmlns:p14="http://schemas.microsoft.com/office/powerpoint/2010/main" val="19813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C38A-2DF7-D7D3-5D04-B4D61FD48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EB7C-AF39-679A-63F7-4A33C1A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0B857A-2F50-8B44-AD2F-8467DFCD2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sz="2800" b="1" dirty="0"/>
              <a:t>DASHBOARD #2</a:t>
            </a:r>
          </a:p>
          <a:p>
            <a:r>
              <a:rPr lang="en-CA" sz="2800" b="1" dirty="0"/>
              <a:t>Measurement Estimation Methods</a:t>
            </a:r>
          </a:p>
        </p:txBody>
      </p:sp>
    </p:spTree>
    <p:extLst>
      <p:ext uri="{BB962C8B-B14F-4D97-AF65-F5344CB8AC3E}">
        <p14:creationId xmlns:p14="http://schemas.microsoft.com/office/powerpoint/2010/main" val="24060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C38A-2DF7-D7D3-5D04-B4D61FD48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EB7C-AF39-679A-63F7-4A33C1A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TUBERCULOSIS</a:t>
            </a:r>
          </a:p>
          <a:p>
            <a:pPr algn="ctr"/>
            <a:r>
              <a:rPr lang="en-US" dirty="0"/>
              <a:t>1990 - 2013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0B857A-2F50-8B44-AD2F-8467DFCD2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sz="2800" b="1" dirty="0"/>
              <a:t>DASHBOARD #2</a:t>
            </a:r>
          </a:p>
          <a:p>
            <a:r>
              <a:rPr lang="en-CA" sz="2800" b="1" dirty="0"/>
              <a:t>Measurement Estimation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FCCF4-3EE5-6E02-76A4-9446D853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0"/>
            <a:ext cx="1112585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AE1B01-4A44-8124-489E-8BD90F273C51}"/>
              </a:ext>
            </a:extLst>
          </p:cNvPr>
          <p:cNvSpPr/>
          <p:nvPr/>
        </p:nvSpPr>
        <p:spPr>
          <a:xfrm>
            <a:off x="1010652" y="545432"/>
            <a:ext cx="1604211" cy="866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Interested to see measurement types around the world, and how they corresponded to region.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1CEDF-75BF-D75D-5D6A-59930189558D}"/>
              </a:ext>
            </a:extLst>
          </p:cNvPr>
          <p:cNvSpPr/>
          <p:nvPr/>
        </p:nvSpPr>
        <p:spPr>
          <a:xfrm>
            <a:off x="4002504" y="3938337"/>
            <a:ext cx="1604211" cy="5534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Both work as filters for map above.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56FD0-5465-BFDA-4A72-E7E93E50FE7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06715" y="4215063"/>
            <a:ext cx="842211" cy="276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78DBA4-06E7-CB8C-28D0-EB4A3D13704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01453" y="4491789"/>
            <a:ext cx="1203157" cy="86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openxmlformats.org/package/2006/metadata/core-properties"/>
    <ds:schemaRef ds:uri="16c05727-aa75-4e4a-9b5f-8a80a1165891"/>
    <ds:schemaRef ds:uri="http://purl.org/dc/terms/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discovery</Template>
  <TotalTime>1591</TotalTime>
  <Words>655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Daytona Condensed Light</vt:lpstr>
      <vt:lpstr>Posterama</vt:lpstr>
      <vt:lpstr>Office Theme</vt:lpstr>
      <vt:lpstr>Tuberculosis around the world 1990 - 2013 </vt:lpstr>
      <vt:lpstr>objective</vt:lpstr>
      <vt:lpstr>Questions</vt:lpstr>
      <vt:lpstr>DATA OVERVIEW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Learnings (about tableau!)</vt:lpstr>
      <vt:lpstr>Key Learnings (about TUBERCULOSIS)</vt:lpstr>
      <vt:lpstr>Key Learnings (about TUBERCULOSIS)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 around the world 1990 - 2013 </dc:title>
  <dc:creator>Melissa Nielsen</dc:creator>
  <cp:lastModifiedBy>Melissa Nielsen</cp:lastModifiedBy>
  <cp:revision>6</cp:revision>
  <dcterms:created xsi:type="dcterms:W3CDTF">2022-11-13T23:23:10Z</dcterms:created>
  <dcterms:modified xsi:type="dcterms:W3CDTF">2022-11-16T01:08:35Z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