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4_CF88718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3" r:id="rId1"/>
  </p:sldMasterIdLst>
  <p:notesMasterIdLst>
    <p:notesMasterId r:id="rId21"/>
  </p:notesMasterIdLst>
  <p:sldIdLst>
    <p:sldId id="256" r:id="rId2"/>
    <p:sldId id="262" r:id="rId3"/>
    <p:sldId id="271" r:id="rId4"/>
    <p:sldId id="284" r:id="rId5"/>
    <p:sldId id="272" r:id="rId6"/>
    <p:sldId id="260" r:id="rId7"/>
    <p:sldId id="264" r:id="rId8"/>
    <p:sldId id="265" r:id="rId9"/>
    <p:sldId id="267" r:id="rId10"/>
    <p:sldId id="268" r:id="rId11"/>
    <p:sldId id="273" r:id="rId12"/>
    <p:sldId id="269" r:id="rId13"/>
    <p:sldId id="275" r:id="rId14"/>
    <p:sldId id="274" r:id="rId15"/>
    <p:sldId id="278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2C11C5-396F-94E0-B840-8655D925842C}" name="Melissa Nielsen" initials="MN" userId="db392adae1339e5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4FC"/>
    <a:srgbClr val="E2482A"/>
    <a:srgbClr val="7A7FFD"/>
    <a:srgbClr val="4CCD95"/>
    <a:srgbClr val="5967CD"/>
    <a:srgbClr val="449517"/>
    <a:srgbClr val="AADD37"/>
    <a:srgbClr val="000000"/>
    <a:srgbClr val="9CA383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0"/>
    <p:restoredTop sz="96197"/>
  </p:normalViewPr>
  <p:slideViewPr>
    <p:cSldViewPr snapToGrid="0">
      <p:cViewPr>
        <p:scale>
          <a:sx n="170" d="100"/>
          <a:sy n="170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04_CF8871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D2F1DE-C184-44AD-9AE1-B0F211E7CB7C}" authorId="{A62C11C5-396F-94E0-B840-8655D925842C}" created="2022-11-24T16:50:14.359">
    <pc:sldMkLst xmlns:pc="http://schemas.microsoft.com/office/powerpoint/2013/main/command">
      <pc:docMk/>
      <pc:sldMk cId="3481825670" sldId="260"/>
    </pc:sldMkLst>
    <p188:txBody>
      <a:bodyPr/>
      <a:lstStyle/>
      <a:p>
        <a:r>
          <a:rPr lang="en-CA"/>
          <a:t>This slide seemed wordy so I trimmed it a bit! Let me know what you think.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7EF9C-CC9A-DC45-8390-F9830813CE14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CE651-FD3A-B64B-9D70-823487A2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0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6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587FE3-DB1F-3C4E-AFC3-255B5BFB97B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EDB975-88D6-524D-8A89-38949250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CF88718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1952;p89">
            <a:extLst>
              <a:ext uri="{FF2B5EF4-FFF2-40B4-BE49-F238E27FC236}">
                <a16:creationId xmlns:a16="http://schemas.microsoft.com/office/drawing/2014/main" id="{688BA884-715D-105F-DD4A-8C08E998704B}"/>
              </a:ext>
            </a:extLst>
          </p:cNvPr>
          <p:cNvSpPr/>
          <p:nvPr/>
        </p:nvSpPr>
        <p:spPr>
          <a:xfrm>
            <a:off x="10246250" y="1056169"/>
            <a:ext cx="1385407" cy="1126723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11855;p89">
            <a:extLst>
              <a:ext uri="{FF2B5EF4-FFF2-40B4-BE49-F238E27FC236}">
                <a16:creationId xmlns:a16="http://schemas.microsoft.com/office/drawing/2014/main" id="{4FB9453F-9137-E4A5-1B02-3518B2E47FA3}"/>
              </a:ext>
            </a:extLst>
          </p:cNvPr>
          <p:cNvGrpSpPr/>
          <p:nvPr/>
        </p:nvGrpSpPr>
        <p:grpSpPr>
          <a:xfrm>
            <a:off x="10522439" y="2001718"/>
            <a:ext cx="1385407" cy="1238557"/>
            <a:chOff x="3988156" y="3380210"/>
            <a:chExt cx="353954" cy="318880"/>
          </a:xfrm>
        </p:grpSpPr>
        <p:sp>
          <p:nvSpPr>
            <p:cNvPr id="60" name="Google Shape;11856;p89">
              <a:extLst>
                <a:ext uri="{FF2B5EF4-FFF2-40B4-BE49-F238E27FC236}">
                  <a16:creationId xmlns:a16="http://schemas.microsoft.com/office/drawing/2014/main" id="{E6D861B3-2EED-841E-7993-384BDB3F5D8C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57;p89">
              <a:extLst>
                <a:ext uri="{FF2B5EF4-FFF2-40B4-BE49-F238E27FC236}">
                  <a16:creationId xmlns:a16="http://schemas.microsoft.com/office/drawing/2014/main" id="{6E044BFD-9219-6BDD-6028-A6D134D442DA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58;p89">
              <a:extLst>
                <a:ext uri="{FF2B5EF4-FFF2-40B4-BE49-F238E27FC236}">
                  <a16:creationId xmlns:a16="http://schemas.microsoft.com/office/drawing/2014/main" id="{137A42AC-0377-6B18-6E35-2CD2241A1C40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859;p89">
              <a:extLst>
                <a:ext uri="{FF2B5EF4-FFF2-40B4-BE49-F238E27FC236}">
                  <a16:creationId xmlns:a16="http://schemas.microsoft.com/office/drawing/2014/main" id="{89EBCCCE-0A9B-F1C5-9C5D-2DE7014CA2C6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860;p89">
              <a:extLst>
                <a:ext uri="{FF2B5EF4-FFF2-40B4-BE49-F238E27FC236}">
                  <a16:creationId xmlns:a16="http://schemas.microsoft.com/office/drawing/2014/main" id="{BB5B3942-581B-6B25-46CB-72D90890AE8F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845;p87">
            <a:extLst>
              <a:ext uri="{FF2B5EF4-FFF2-40B4-BE49-F238E27FC236}">
                <a16:creationId xmlns:a16="http://schemas.microsoft.com/office/drawing/2014/main" id="{99B6D19E-5181-21D6-C0F8-9181FB6D5B58}"/>
              </a:ext>
            </a:extLst>
          </p:cNvPr>
          <p:cNvGrpSpPr/>
          <p:nvPr/>
        </p:nvGrpSpPr>
        <p:grpSpPr>
          <a:xfrm>
            <a:off x="175528" y="2782461"/>
            <a:ext cx="1958507" cy="1697502"/>
            <a:chOff x="7390435" y="3680868"/>
            <a:chExt cx="372073" cy="355243"/>
          </a:xfrm>
        </p:grpSpPr>
        <p:sp>
          <p:nvSpPr>
            <p:cNvPr id="26" name="Google Shape;10846;p87">
              <a:extLst>
                <a:ext uri="{FF2B5EF4-FFF2-40B4-BE49-F238E27FC236}">
                  <a16:creationId xmlns:a16="http://schemas.microsoft.com/office/drawing/2014/main" id="{AA91945F-E376-5606-E6FE-8B9AFBBD7B13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47;p87">
              <a:extLst>
                <a:ext uri="{FF2B5EF4-FFF2-40B4-BE49-F238E27FC236}">
                  <a16:creationId xmlns:a16="http://schemas.microsoft.com/office/drawing/2014/main" id="{2ABD3B2E-2CBA-FB83-283D-70298738BCA3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48;p87">
              <a:extLst>
                <a:ext uri="{FF2B5EF4-FFF2-40B4-BE49-F238E27FC236}">
                  <a16:creationId xmlns:a16="http://schemas.microsoft.com/office/drawing/2014/main" id="{5CAA8B68-909D-019D-D029-68D3B5A50A99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49;p87">
              <a:extLst>
                <a:ext uri="{FF2B5EF4-FFF2-40B4-BE49-F238E27FC236}">
                  <a16:creationId xmlns:a16="http://schemas.microsoft.com/office/drawing/2014/main" id="{E3A48EC9-299E-1B3D-208A-5CD02B09F0AE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50;p87">
              <a:extLst>
                <a:ext uri="{FF2B5EF4-FFF2-40B4-BE49-F238E27FC236}">
                  <a16:creationId xmlns:a16="http://schemas.microsoft.com/office/drawing/2014/main" id="{E4FBA915-EC1E-D659-372D-C00DB5B7B4BC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51;p87">
              <a:extLst>
                <a:ext uri="{FF2B5EF4-FFF2-40B4-BE49-F238E27FC236}">
                  <a16:creationId xmlns:a16="http://schemas.microsoft.com/office/drawing/2014/main" id="{332E3E5F-816A-FF41-1326-513D72320B15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ABCB7-56EB-CE0C-A2F6-960A74592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4305"/>
            <a:ext cx="9405257" cy="1702501"/>
          </a:xfrm>
        </p:spPr>
        <p:txBody>
          <a:bodyPr>
            <a:noAutofit/>
          </a:bodyPr>
          <a:lstStyle/>
          <a:p>
            <a:r>
              <a:rPr lang="en-US" sz="4500" b="1" dirty="0"/>
              <a:t>FINANCIAL BANKING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B548-511F-819E-118D-52367A124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1878" y="1291324"/>
            <a:ext cx="5357600" cy="485299"/>
          </a:xfrm>
        </p:spPr>
        <p:txBody>
          <a:bodyPr>
            <a:normAutofit/>
          </a:bodyPr>
          <a:lstStyle/>
          <a:p>
            <a:r>
              <a:rPr lang="en-US" sz="2500" dirty="0"/>
              <a:t>LHL MINI PROJECT - CLUSTERING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20DBF73-638C-2EBC-4CA9-48D2F00B1DDD}"/>
              </a:ext>
            </a:extLst>
          </p:cNvPr>
          <p:cNvSpPr txBox="1">
            <a:spLocks/>
          </p:cNvSpPr>
          <p:nvPr/>
        </p:nvSpPr>
        <p:spPr>
          <a:xfrm>
            <a:off x="3351878" y="4533015"/>
            <a:ext cx="5357600" cy="48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Melissa Nielsen &amp; Vivien Ho</a:t>
            </a:r>
          </a:p>
        </p:txBody>
      </p:sp>
    </p:spTree>
    <p:extLst>
      <p:ext uri="{BB962C8B-B14F-4D97-AF65-F5344CB8AC3E}">
        <p14:creationId xmlns:p14="http://schemas.microsoft.com/office/powerpoint/2010/main" val="307435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8" y="300288"/>
            <a:ext cx="9738911" cy="1188720"/>
          </a:xfrm>
          <a:ln w="6350"/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1a: Customer demographics SCATTER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2E08B-1BBD-1A26-B806-E77F30C5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" y="2226478"/>
            <a:ext cx="3940098" cy="3116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832B8-A190-51C2-D051-4D9B6B43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772" y="2200858"/>
            <a:ext cx="3917308" cy="314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48139-EB64-4DA5-84D5-CF06E253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52" y="2200858"/>
            <a:ext cx="3927900" cy="31167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2CAF1D-1120-5000-2124-200B068FF303}"/>
              </a:ext>
            </a:extLst>
          </p:cNvPr>
          <p:cNvSpPr txBox="1">
            <a:spLocks/>
          </p:cNvSpPr>
          <p:nvPr/>
        </p:nvSpPr>
        <p:spPr bwMode="black">
          <a:xfrm>
            <a:off x="959908" y="5620024"/>
            <a:ext cx="2152485" cy="460627"/>
          </a:xfrm>
          <a:prstGeom prst="rect">
            <a:avLst/>
          </a:prstGeom>
          <a:solidFill>
            <a:srgbClr val="FFFFFF"/>
          </a:solidFill>
          <a:ln w="63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PC1 vs. Pc2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71A085-CA7D-AF84-A240-DC427B81D05F}"/>
              </a:ext>
            </a:extLst>
          </p:cNvPr>
          <p:cNvSpPr txBox="1">
            <a:spLocks/>
          </p:cNvSpPr>
          <p:nvPr/>
        </p:nvSpPr>
        <p:spPr bwMode="black">
          <a:xfrm>
            <a:off x="5019757" y="5594404"/>
            <a:ext cx="2152485" cy="460627"/>
          </a:xfrm>
          <a:prstGeom prst="rect">
            <a:avLst/>
          </a:prstGeom>
          <a:solidFill>
            <a:srgbClr val="FFFFFF"/>
          </a:solidFill>
          <a:ln w="63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PC1 vs. Pc3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B78F5D-124A-52F0-2AA0-F16433C45F54}"/>
              </a:ext>
            </a:extLst>
          </p:cNvPr>
          <p:cNvSpPr txBox="1">
            <a:spLocks/>
          </p:cNvSpPr>
          <p:nvPr/>
        </p:nvSpPr>
        <p:spPr bwMode="black">
          <a:xfrm>
            <a:off x="9030359" y="5568784"/>
            <a:ext cx="2152485" cy="460627"/>
          </a:xfrm>
          <a:prstGeom prst="rect">
            <a:avLst/>
          </a:prstGeom>
          <a:solidFill>
            <a:srgbClr val="FFFFFF"/>
          </a:solidFill>
          <a:ln w="63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PC1 vs. Pc4</a:t>
            </a:r>
          </a:p>
        </p:txBody>
      </p:sp>
    </p:spTree>
    <p:extLst>
      <p:ext uri="{BB962C8B-B14F-4D97-AF65-F5344CB8AC3E}">
        <p14:creationId xmlns:p14="http://schemas.microsoft.com/office/powerpoint/2010/main" val="133524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C805-69FA-358E-91F8-33890701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Part 1B: Banking Behaviour</a:t>
            </a:r>
          </a:p>
        </p:txBody>
      </p:sp>
    </p:spTree>
    <p:extLst>
      <p:ext uri="{BB962C8B-B14F-4D97-AF65-F5344CB8AC3E}">
        <p14:creationId xmlns:p14="http://schemas.microsoft.com/office/powerpoint/2010/main" val="425288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6350"/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1b: Feature Selection</a:t>
            </a:r>
          </a:p>
        </p:txBody>
      </p:sp>
      <p:graphicFrame>
        <p:nvGraphicFramePr>
          <p:cNvPr id="5" name="Google Shape;421;p40">
            <a:extLst>
              <a:ext uri="{FF2B5EF4-FFF2-40B4-BE49-F238E27FC236}">
                <a16:creationId xmlns:a16="http://schemas.microsoft.com/office/drawing/2014/main" id="{32B6A2D4-873F-A438-3FA9-BB798F44D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936507"/>
              </p:ext>
            </p:extLst>
          </p:nvPr>
        </p:nvGraphicFramePr>
        <p:xfrm>
          <a:off x="612275" y="2852698"/>
          <a:ext cx="11265687" cy="310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4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563">
                  <a:extLst>
                    <a:ext uri="{9D8B030D-6E8A-4147-A177-3AD203B41FA5}">
                      <a16:colId xmlns:a16="http://schemas.microsoft.com/office/drawing/2014/main" val="1884879779"/>
                    </a:ext>
                  </a:extLst>
                </a:gridCol>
              </a:tblGrid>
              <a:tr h="5735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Feature for Investigation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04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Overall account information </a:t>
                      </a:r>
                      <a:endParaRPr lang="en-US" sz="20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800" dirty="0">
                          <a:sym typeface="Wingdings" panose="05000000000000000000" pitchFamily="2" charset="2"/>
                        </a:rPr>
                        <a:t>Do customers have each type of account?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8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ym typeface="Wingdings" panose="05000000000000000000" pitchFamily="2" charset="2"/>
                        </a:rPr>
                        <a:t>Specific account information </a:t>
                      </a:r>
                      <a:endParaRPr lang="en-US" sz="20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800" dirty="0">
                          <a:sym typeface="Wingdings" panose="05000000000000000000" pitchFamily="2" charset="2"/>
                        </a:rPr>
                        <a:t>What is the average balance in each account type?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8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ym typeface="Wingdings" panose="05000000000000000000" pitchFamily="2" charset="2"/>
                        </a:rPr>
                        <a:t>Transaction information </a:t>
                      </a:r>
                      <a:endParaRPr lang="en-US" sz="20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800" dirty="0">
                          <a:sym typeface="Wingdings" panose="05000000000000000000" pitchFamily="2" charset="2"/>
                        </a:rPr>
                        <a:t>How many transactions were made from each account?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ym typeface="Wingdings" panose="05000000000000000000" pitchFamily="2" charset="2"/>
                        </a:rPr>
                        <a:t>split into transactions &lt;= $50 and transactions &gt; $50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0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6350"/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1b: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CE58-4660-F9A2-0EE6-A52906C2B2B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>
            <a:normAutofit/>
          </a:bodyPr>
          <a:lstStyle/>
          <a:p>
            <a:r>
              <a:rPr lang="en-CA" sz="2400" dirty="0"/>
              <a:t>Scaled all values</a:t>
            </a:r>
          </a:p>
          <a:p>
            <a:pPr lvl="1"/>
            <a:r>
              <a:rPr lang="en-CA" sz="2200" dirty="0"/>
              <a:t>Tried both </a:t>
            </a:r>
            <a:r>
              <a:rPr lang="en-CA" sz="2200" dirty="0" err="1"/>
              <a:t>MinMaxScaler</a:t>
            </a:r>
            <a:r>
              <a:rPr lang="en-CA" sz="2200" dirty="0"/>
              <a:t>() and Standard Scaler()</a:t>
            </a:r>
            <a:br>
              <a:rPr lang="en-CA" sz="2200" dirty="0"/>
            </a:br>
            <a:endParaRPr lang="en-CA" sz="2200" dirty="0"/>
          </a:p>
          <a:p>
            <a:r>
              <a:rPr lang="en-CA" sz="2400" dirty="0"/>
              <a:t>Considered binning values</a:t>
            </a:r>
          </a:p>
          <a:p>
            <a:pPr lvl="1"/>
            <a:r>
              <a:rPr lang="en-CA" sz="2200" dirty="0"/>
              <a:t>But k-means clustering doesn’t work well with categorical features</a:t>
            </a:r>
          </a:p>
        </p:txBody>
      </p:sp>
    </p:spTree>
    <p:extLst>
      <p:ext uri="{BB962C8B-B14F-4D97-AF65-F5344CB8AC3E}">
        <p14:creationId xmlns:p14="http://schemas.microsoft.com/office/powerpoint/2010/main" val="256664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6350"/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1b: Feature selection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CE58-4660-F9A2-0EE6-A52906C2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97" y="2915270"/>
            <a:ext cx="2979734" cy="23247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CA" sz="2400" dirty="0"/>
              <a:t>Not every customer had every account type, therefore there were many nulls. </a:t>
            </a:r>
          </a:p>
          <a:p>
            <a:pPr marL="0" indent="0" algn="ctr">
              <a:buNone/>
            </a:pPr>
            <a:endParaRPr lang="en-CA" sz="2400" dirty="0"/>
          </a:p>
          <a:p>
            <a:pPr marL="0" indent="0" algn="ctr">
              <a:buNone/>
            </a:pPr>
            <a:r>
              <a:rPr lang="en-CA" sz="2400" dirty="0"/>
              <a:t>Nulls replaced with zeros.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F7D73-D955-C316-A718-FB26ACF8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59" y="2504500"/>
            <a:ext cx="2979734" cy="2979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929E0-91C7-DBCB-49FF-89B9B859BD7E}"/>
              </a:ext>
            </a:extLst>
          </p:cNvPr>
          <p:cNvSpPr txBox="1"/>
          <p:nvPr/>
        </p:nvSpPr>
        <p:spPr>
          <a:xfrm>
            <a:off x="4346964" y="5484234"/>
            <a:ext cx="3165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700" b="1" dirty="0">
                <a:solidFill>
                  <a:srgbClr val="C00000"/>
                </a:solidFill>
              </a:rPr>
              <a:t>TYPICAL DISTRIBUTION FOR ACCOUNT FEATURE</a:t>
            </a:r>
          </a:p>
          <a:p>
            <a:pPr algn="ctr"/>
            <a:r>
              <a:rPr lang="en-CA" sz="1600" dirty="0"/>
              <a:t>(e.g., account balance, number of transactions, etc.)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C3D0C08-8DF0-A2EB-D33C-61165DB34817}"/>
              </a:ext>
            </a:extLst>
          </p:cNvPr>
          <p:cNvSpPr/>
          <p:nvPr/>
        </p:nvSpPr>
        <p:spPr>
          <a:xfrm>
            <a:off x="3346103" y="3774705"/>
            <a:ext cx="1038584" cy="6058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0AFFD0-405D-036E-D824-EEECAEEC13FB}"/>
              </a:ext>
            </a:extLst>
          </p:cNvPr>
          <p:cNvSpPr txBox="1">
            <a:spLocks/>
          </p:cNvSpPr>
          <p:nvPr/>
        </p:nvSpPr>
        <p:spPr>
          <a:xfrm>
            <a:off x="8661816" y="2450315"/>
            <a:ext cx="2979734" cy="3088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Null values (replaced with zeros) skewed the mean downwards</a:t>
            </a:r>
          </a:p>
          <a:p>
            <a:r>
              <a:rPr lang="en-CA" sz="2400" dirty="0" err="1"/>
              <a:t>MinMaxScaler</a:t>
            </a:r>
            <a:r>
              <a:rPr lang="en-CA" sz="2400" dirty="0"/>
              <a:t> was used because it is not affected by the mean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B78893-F2A9-4E28-7012-CB73EC2A7696}"/>
              </a:ext>
            </a:extLst>
          </p:cNvPr>
          <p:cNvSpPr/>
          <p:nvPr/>
        </p:nvSpPr>
        <p:spPr>
          <a:xfrm>
            <a:off x="7474965" y="3691452"/>
            <a:ext cx="1038584" cy="6058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33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056DE5F-106E-5033-FCFF-374AACBC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 w="6350"/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1b:  PCA and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D860C-8841-6C39-CC9D-EE732787EE24}"/>
              </a:ext>
            </a:extLst>
          </p:cNvPr>
          <p:cNvSpPr txBox="1"/>
          <p:nvPr/>
        </p:nvSpPr>
        <p:spPr>
          <a:xfrm>
            <a:off x="2449642" y="2828835"/>
            <a:ext cx="7292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Using the same method in 1A Demographics:</a:t>
            </a:r>
            <a:br>
              <a:rPr lang="en-US" sz="2500" dirty="0"/>
            </a:b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4 </a:t>
            </a:r>
            <a:r>
              <a:rPr lang="en-US" sz="2500" dirty="0"/>
              <a:t>PCs to preserve ~85%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4 </a:t>
            </a:r>
            <a:r>
              <a:rPr lang="en-US" sz="2500" dirty="0"/>
              <a:t>k-means clusters </a:t>
            </a:r>
          </a:p>
        </p:txBody>
      </p:sp>
    </p:spTree>
    <p:extLst>
      <p:ext uri="{BB962C8B-B14F-4D97-AF65-F5344CB8AC3E}">
        <p14:creationId xmlns:p14="http://schemas.microsoft.com/office/powerpoint/2010/main" val="149376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056DE5F-106E-5033-FCFF-374AACBC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7012"/>
            <a:ext cx="7729728" cy="1188720"/>
          </a:xfrm>
          <a:ln w="6350"/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1b: PCA Scatterplots for four clusters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37F9F-2D82-02C4-A921-D4DE77598195}"/>
              </a:ext>
            </a:extLst>
          </p:cNvPr>
          <p:cNvSpPr txBox="1"/>
          <p:nvPr/>
        </p:nvSpPr>
        <p:spPr>
          <a:xfrm>
            <a:off x="1783080" y="1665731"/>
            <a:ext cx="86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accent2">
                    <a:lumMod val="75000"/>
                  </a:schemeClr>
                </a:solidFill>
              </a:rPr>
              <a:t>All PCs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275AE-7D10-41EA-C561-03A69D519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5" b="-1"/>
          <a:stretch/>
        </p:blipFill>
        <p:spPr>
          <a:xfrm>
            <a:off x="181977" y="2708643"/>
            <a:ext cx="3781325" cy="2742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4176E-7E3B-1D8E-A740-EB96CDDB6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4"/>
          <a:stretch/>
        </p:blipFill>
        <p:spPr>
          <a:xfrm>
            <a:off x="4170734" y="2708644"/>
            <a:ext cx="3850532" cy="2742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3369D4-CC62-AB92-58D2-383B5DBEB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3"/>
          <a:stretch/>
        </p:blipFill>
        <p:spPr>
          <a:xfrm>
            <a:off x="8228698" y="2708643"/>
            <a:ext cx="3728431" cy="2742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5A558B-E5EA-B54C-25ED-5938BFE042AF}"/>
              </a:ext>
            </a:extLst>
          </p:cNvPr>
          <p:cNvSpPr txBox="1"/>
          <p:nvPr/>
        </p:nvSpPr>
        <p:spPr>
          <a:xfrm>
            <a:off x="464819" y="5646119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accent2">
                    <a:lumMod val="75000"/>
                  </a:schemeClr>
                </a:solidFill>
              </a:rPr>
              <a:t>PC1 vs PC2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2AFE1-5334-5106-F5C6-B4DD541B7EF4}"/>
              </a:ext>
            </a:extLst>
          </p:cNvPr>
          <p:cNvSpPr txBox="1"/>
          <p:nvPr/>
        </p:nvSpPr>
        <p:spPr>
          <a:xfrm>
            <a:off x="4488180" y="5646118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accent2">
                    <a:lumMod val="75000"/>
                  </a:schemeClr>
                </a:solidFill>
              </a:rPr>
              <a:t>PC1 vs PC3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5F0DF-622C-72F0-F30F-270EB61C307B}"/>
              </a:ext>
            </a:extLst>
          </p:cNvPr>
          <p:cNvSpPr txBox="1"/>
          <p:nvPr/>
        </p:nvSpPr>
        <p:spPr>
          <a:xfrm>
            <a:off x="8353044" y="5646118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accent2">
                    <a:lumMod val="75000"/>
                  </a:schemeClr>
                </a:solidFill>
              </a:rPr>
              <a:t>PC1 vs PC4</a:t>
            </a:r>
          </a:p>
        </p:txBody>
      </p:sp>
    </p:spTree>
    <p:extLst>
      <p:ext uri="{BB962C8B-B14F-4D97-AF65-F5344CB8AC3E}">
        <p14:creationId xmlns:p14="http://schemas.microsoft.com/office/powerpoint/2010/main" val="350186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A67301-45C2-7C8C-3D4E-AFC8D2485573}"/>
              </a:ext>
            </a:extLst>
          </p:cNvPr>
          <p:cNvSpPr/>
          <p:nvPr/>
        </p:nvSpPr>
        <p:spPr>
          <a:xfrm>
            <a:off x="1363980" y="2331720"/>
            <a:ext cx="9250680" cy="422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026D3-57A6-7B77-DF78-A85715F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1B: </a:t>
            </a:r>
            <a:r>
              <a:rPr lang="en-CA" b="1" dirty="0" err="1">
                <a:solidFill>
                  <a:schemeClr val="accent2">
                    <a:lumMod val="75000"/>
                  </a:schemeClr>
                </a:solidFill>
              </a:rPr>
              <a:t>Kmeans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 cluster radar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759BE-FADC-3878-41CE-964FB3B7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92" y="2758341"/>
            <a:ext cx="6568327" cy="3278663"/>
          </a:xfrm>
          <a:prstGeom prst="rect">
            <a:avLst/>
          </a:prstGeom>
        </p:spPr>
      </p:pic>
      <p:sp>
        <p:nvSpPr>
          <p:cNvPr id="5" name="Partial Circle 4">
            <a:extLst>
              <a:ext uri="{FF2B5EF4-FFF2-40B4-BE49-F238E27FC236}">
                <a16:creationId xmlns:a16="http://schemas.microsoft.com/office/drawing/2014/main" id="{F96D58F5-B1FC-B854-9889-657604AA41C4}"/>
              </a:ext>
            </a:extLst>
          </p:cNvPr>
          <p:cNvSpPr/>
          <p:nvPr/>
        </p:nvSpPr>
        <p:spPr>
          <a:xfrm>
            <a:off x="2591724" y="2671266"/>
            <a:ext cx="6786647" cy="3329139"/>
          </a:xfrm>
          <a:prstGeom prst="pie">
            <a:avLst>
              <a:gd name="adj1" fmla="val 16295196"/>
              <a:gd name="adj2" fmla="val 162772"/>
            </a:avLst>
          </a:prstGeom>
          <a:solidFill>
            <a:srgbClr val="AADD3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AAEB769-E943-AE52-A040-FC04A770D638}"/>
              </a:ext>
            </a:extLst>
          </p:cNvPr>
          <p:cNvSpPr/>
          <p:nvPr/>
        </p:nvSpPr>
        <p:spPr>
          <a:xfrm>
            <a:off x="2504095" y="2671266"/>
            <a:ext cx="6874276" cy="3351535"/>
          </a:xfrm>
          <a:prstGeom prst="pie">
            <a:avLst>
              <a:gd name="adj1" fmla="val 132414"/>
              <a:gd name="adj2" fmla="val 9462176"/>
            </a:avLst>
          </a:prstGeom>
          <a:solidFill>
            <a:srgbClr val="5967CD">
              <a:alpha val="1490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B92CC4CD-732F-71E7-F564-AF4C540F9533}"/>
              </a:ext>
            </a:extLst>
          </p:cNvPr>
          <p:cNvSpPr/>
          <p:nvPr/>
        </p:nvSpPr>
        <p:spPr>
          <a:xfrm>
            <a:off x="2591725" y="2671266"/>
            <a:ext cx="6874276" cy="3388134"/>
          </a:xfrm>
          <a:prstGeom prst="pie">
            <a:avLst>
              <a:gd name="adj1" fmla="val 9514644"/>
              <a:gd name="adj2" fmla="val 16169901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F6473-7CD3-549B-E980-383A0CDF9837}"/>
              </a:ext>
            </a:extLst>
          </p:cNvPr>
          <p:cNvSpPr txBox="1"/>
          <p:nvPr/>
        </p:nvSpPr>
        <p:spPr>
          <a:xfrm>
            <a:off x="1821180" y="288612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Checking Account 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297AC-AC61-BD0E-D7FA-CFF6E4BC30BE}"/>
              </a:ext>
            </a:extLst>
          </p:cNvPr>
          <p:cNvSpPr txBox="1"/>
          <p:nvPr/>
        </p:nvSpPr>
        <p:spPr>
          <a:xfrm>
            <a:off x="3356355" y="57954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Credit Account Activity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5343D-6EA3-44C1-9469-CBAF27D8D508}"/>
              </a:ext>
            </a:extLst>
          </p:cNvPr>
          <p:cNvSpPr txBox="1"/>
          <p:nvPr/>
        </p:nvSpPr>
        <p:spPr>
          <a:xfrm>
            <a:off x="6614161" y="255127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449517"/>
                </a:solidFill>
              </a:rPr>
              <a:t>Savings Account Activity</a:t>
            </a:r>
          </a:p>
        </p:txBody>
      </p:sp>
    </p:spTree>
    <p:extLst>
      <p:ext uri="{BB962C8B-B14F-4D97-AF65-F5344CB8AC3E}">
        <p14:creationId xmlns:p14="http://schemas.microsoft.com/office/powerpoint/2010/main" val="70336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5A34BD-021E-2B48-6486-D5C07E4C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" y="87540"/>
            <a:ext cx="5869726" cy="2587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07152-0917-9D2F-37D8-A2C88B43C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0" t="4459" r="3487" b="3706"/>
          <a:stretch/>
        </p:blipFill>
        <p:spPr>
          <a:xfrm>
            <a:off x="6106021" y="87540"/>
            <a:ext cx="5869726" cy="260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15F8A-9513-6A24-6A72-2FFAC14B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3" y="3594519"/>
            <a:ext cx="5869726" cy="2635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6F14A-2985-F3AB-04B5-C20B2A3549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2370"/>
          <a:stretch/>
        </p:blipFill>
        <p:spPr>
          <a:xfrm>
            <a:off x="6106021" y="3594519"/>
            <a:ext cx="5869724" cy="2635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386A6-1DDE-E256-2DAA-20337DE0DA38}"/>
              </a:ext>
            </a:extLst>
          </p:cNvPr>
          <p:cNvSpPr txBox="1"/>
          <p:nvPr/>
        </p:nvSpPr>
        <p:spPr>
          <a:xfrm>
            <a:off x="216253" y="193870"/>
            <a:ext cx="1244089" cy="307777"/>
          </a:xfrm>
          <a:prstGeom prst="rect">
            <a:avLst/>
          </a:prstGeom>
          <a:solidFill>
            <a:schemeClr val="bg1"/>
          </a:solidFill>
          <a:ln>
            <a:solidFill>
              <a:srgbClr val="7A7F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7A7FFD"/>
                </a:solidFill>
              </a:rPr>
              <a:t>Cluster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C09E2-A337-8E9F-7721-3E231F3263B2}"/>
              </a:ext>
            </a:extLst>
          </p:cNvPr>
          <p:cNvSpPr txBox="1"/>
          <p:nvPr/>
        </p:nvSpPr>
        <p:spPr>
          <a:xfrm>
            <a:off x="6188925" y="193870"/>
            <a:ext cx="1152267" cy="306145"/>
          </a:xfrm>
          <a:prstGeom prst="rect">
            <a:avLst/>
          </a:prstGeom>
          <a:solidFill>
            <a:schemeClr val="bg1"/>
          </a:solidFill>
          <a:ln>
            <a:solidFill>
              <a:srgbClr val="E248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E2482A"/>
                </a:solidFill>
              </a:rPr>
              <a:t>Cluster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449C4-3B32-8AFC-B94F-4AF3BA2F0FE7}"/>
              </a:ext>
            </a:extLst>
          </p:cNvPr>
          <p:cNvSpPr txBox="1"/>
          <p:nvPr/>
        </p:nvSpPr>
        <p:spPr>
          <a:xfrm>
            <a:off x="216253" y="3698349"/>
            <a:ext cx="1356297" cy="307777"/>
          </a:xfrm>
          <a:prstGeom prst="rect">
            <a:avLst/>
          </a:prstGeom>
          <a:solidFill>
            <a:schemeClr val="bg1"/>
          </a:solidFill>
          <a:ln>
            <a:solidFill>
              <a:srgbClr val="4CCD9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4CCD95"/>
                </a:solidFill>
              </a:rPr>
              <a:t>Cluster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50FFD-3493-2B4E-5F61-38B3D6463452}"/>
              </a:ext>
            </a:extLst>
          </p:cNvPr>
          <p:cNvSpPr txBox="1"/>
          <p:nvPr/>
        </p:nvSpPr>
        <p:spPr>
          <a:xfrm>
            <a:off x="6188925" y="3698349"/>
            <a:ext cx="1218816" cy="307777"/>
          </a:xfrm>
          <a:prstGeom prst="rect">
            <a:avLst/>
          </a:prstGeom>
          <a:solidFill>
            <a:schemeClr val="bg1"/>
          </a:solidFill>
          <a:ln>
            <a:solidFill>
              <a:srgbClr val="A864F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A864FC"/>
                </a:solidFill>
              </a:rPr>
              <a:t>Cluster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F9D90-978B-0D0D-3A18-307F091C1FC0}"/>
              </a:ext>
            </a:extLst>
          </p:cNvPr>
          <p:cNvSpPr txBox="1"/>
          <p:nvPr/>
        </p:nvSpPr>
        <p:spPr>
          <a:xfrm>
            <a:off x="90540" y="2680797"/>
            <a:ext cx="588506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Primarily checking account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85CBC-A3D2-E967-CEA0-45A3C3C27E31}"/>
              </a:ext>
            </a:extLst>
          </p:cNvPr>
          <p:cNvSpPr txBox="1"/>
          <p:nvPr/>
        </p:nvSpPr>
        <p:spPr>
          <a:xfrm>
            <a:off x="105882" y="6157346"/>
            <a:ext cx="588506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Some saving account usage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10402-2999-71D6-1B9C-13A9F70EF51B}"/>
              </a:ext>
            </a:extLst>
          </p:cNvPr>
          <p:cNvSpPr txBox="1"/>
          <p:nvPr/>
        </p:nvSpPr>
        <p:spPr>
          <a:xfrm>
            <a:off x="6106021" y="2678774"/>
            <a:ext cx="588506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Primarily credit and checking account 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37FA8C-782E-176D-58F4-0D8C7646081B}"/>
              </a:ext>
            </a:extLst>
          </p:cNvPr>
          <p:cNvSpPr txBox="1"/>
          <p:nvPr/>
        </p:nvSpPr>
        <p:spPr>
          <a:xfrm>
            <a:off x="6085980" y="6157346"/>
            <a:ext cx="588506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Primarily credit account users</a:t>
            </a:r>
          </a:p>
        </p:txBody>
      </p:sp>
    </p:spTree>
    <p:extLst>
      <p:ext uri="{BB962C8B-B14F-4D97-AF65-F5344CB8AC3E}">
        <p14:creationId xmlns:p14="http://schemas.microsoft.com/office/powerpoint/2010/main" val="59262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A27-CC08-FD91-9601-6BD4A15D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9034-A63B-7715-1814-8D9402A6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77084"/>
            <a:ext cx="7729728" cy="347144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CA" sz="2400" dirty="0"/>
              <a:t>Look at account types separately from one another</a:t>
            </a:r>
          </a:p>
          <a:p>
            <a:r>
              <a:rPr lang="en-CA" sz="2400" dirty="0"/>
              <a:t>Look at account activity in combination with demographics</a:t>
            </a:r>
          </a:p>
          <a:p>
            <a:r>
              <a:rPr lang="en-CA" sz="2400" dirty="0"/>
              <a:t>Explore different clustering algorithms (e.g. k-modes)</a:t>
            </a:r>
          </a:p>
        </p:txBody>
      </p:sp>
    </p:spTree>
    <p:extLst>
      <p:ext uri="{BB962C8B-B14F-4D97-AF65-F5344CB8AC3E}">
        <p14:creationId xmlns:p14="http://schemas.microsoft.com/office/powerpoint/2010/main" val="21057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7" y="300288"/>
            <a:ext cx="6211613" cy="1188720"/>
          </a:xfrm>
          <a:ln w="6350"/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FF268-4FAE-D9EF-93E8-4EDE67B294E6}"/>
              </a:ext>
            </a:extLst>
          </p:cNvPr>
          <p:cNvSpPr txBox="1"/>
          <p:nvPr/>
        </p:nvSpPr>
        <p:spPr>
          <a:xfrm>
            <a:off x="1287073" y="2413337"/>
            <a:ext cx="94524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This project used unsupervised learning on banking information about different financial transactions to create customer segmentations based on demographics and their banking </a:t>
            </a:r>
            <a:r>
              <a:rPr lang="en-US" sz="2500" dirty="0" err="1"/>
              <a:t>behaviours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7" y="300288"/>
            <a:ext cx="6211613" cy="1188720"/>
          </a:xfrm>
          <a:ln w="6350"/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B81F3-D295-DB5E-5423-CAF34631666F}"/>
              </a:ext>
            </a:extLst>
          </p:cNvPr>
          <p:cNvSpPr txBox="1"/>
          <p:nvPr/>
        </p:nvSpPr>
        <p:spPr>
          <a:xfrm>
            <a:off x="1369764" y="2084474"/>
            <a:ext cx="94524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Cluster customers based 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Demographics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Banking </a:t>
            </a:r>
            <a:r>
              <a:rPr lang="en-US" sz="2500" dirty="0" err="1"/>
              <a:t>behaviour</a:t>
            </a:r>
            <a:endParaRPr lang="en-US" sz="2500" dirty="0"/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This type of analysis could we used for insight into: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/>
              <a:t>Credit trustworthiness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/>
              <a:t>Targeted marketing and promotions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297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7" y="300288"/>
            <a:ext cx="6211613" cy="1188720"/>
          </a:xfrm>
          <a:ln w="6350"/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35B669-A5D6-A72D-EA6B-87F02F15A7EA}"/>
              </a:ext>
            </a:extLst>
          </p:cNvPr>
          <p:cNvGrpSpPr/>
          <p:nvPr/>
        </p:nvGrpSpPr>
        <p:grpSpPr>
          <a:xfrm>
            <a:off x="282063" y="1489008"/>
            <a:ext cx="12001500" cy="3320248"/>
            <a:chOff x="95250" y="1800387"/>
            <a:chExt cx="12001500" cy="33202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635A261-12E1-1ADD-EA06-CF71BCAFF983}"/>
                </a:ext>
              </a:extLst>
            </p:cNvPr>
            <p:cNvSpPr/>
            <p:nvPr/>
          </p:nvSpPr>
          <p:spPr>
            <a:xfrm>
              <a:off x="95250" y="1800387"/>
              <a:ext cx="12001500" cy="3257226"/>
            </a:xfrm>
            <a:prstGeom prst="rect">
              <a:avLst/>
            </a:prstGeom>
            <a:ln>
              <a:noFill/>
            </a:ln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F2C3964-76DB-151C-BBC3-B50ADE987D69}"/>
                </a:ext>
              </a:extLst>
            </p:cNvPr>
            <p:cNvSpPr/>
            <p:nvPr/>
          </p:nvSpPr>
          <p:spPr>
            <a:xfrm>
              <a:off x="101726" y="3052341"/>
              <a:ext cx="1255528" cy="753316"/>
            </a:xfrm>
            <a:custGeom>
              <a:avLst/>
              <a:gdLst>
                <a:gd name="connsiteX0" fmla="*/ 0 w 1255528"/>
                <a:gd name="connsiteY0" fmla="*/ 75332 h 753316"/>
                <a:gd name="connsiteX1" fmla="*/ 75332 w 1255528"/>
                <a:gd name="connsiteY1" fmla="*/ 0 h 753316"/>
                <a:gd name="connsiteX2" fmla="*/ 1180196 w 1255528"/>
                <a:gd name="connsiteY2" fmla="*/ 0 h 753316"/>
                <a:gd name="connsiteX3" fmla="*/ 1255528 w 1255528"/>
                <a:gd name="connsiteY3" fmla="*/ 75332 h 753316"/>
                <a:gd name="connsiteX4" fmla="*/ 1255528 w 1255528"/>
                <a:gd name="connsiteY4" fmla="*/ 677984 h 753316"/>
                <a:gd name="connsiteX5" fmla="*/ 1180196 w 1255528"/>
                <a:gd name="connsiteY5" fmla="*/ 753316 h 753316"/>
                <a:gd name="connsiteX6" fmla="*/ 75332 w 1255528"/>
                <a:gd name="connsiteY6" fmla="*/ 753316 h 753316"/>
                <a:gd name="connsiteX7" fmla="*/ 0 w 1255528"/>
                <a:gd name="connsiteY7" fmla="*/ 677984 h 753316"/>
                <a:gd name="connsiteX8" fmla="*/ 0 w 1255528"/>
                <a:gd name="connsiteY8" fmla="*/ 75332 h 75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8" h="753316">
                  <a:moveTo>
                    <a:pt x="0" y="75332"/>
                  </a:moveTo>
                  <a:cubicBezTo>
                    <a:pt x="0" y="33727"/>
                    <a:pt x="33727" y="0"/>
                    <a:pt x="75332" y="0"/>
                  </a:cubicBezTo>
                  <a:lnTo>
                    <a:pt x="1180196" y="0"/>
                  </a:lnTo>
                  <a:cubicBezTo>
                    <a:pt x="1221801" y="0"/>
                    <a:pt x="1255528" y="33727"/>
                    <a:pt x="1255528" y="75332"/>
                  </a:cubicBezTo>
                  <a:lnTo>
                    <a:pt x="1255528" y="677984"/>
                  </a:lnTo>
                  <a:cubicBezTo>
                    <a:pt x="1255528" y="719589"/>
                    <a:pt x="1221801" y="753316"/>
                    <a:pt x="1180196" y="753316"/>
                  </a:cubicBezTo>
                  <a:lnTo>
                    <a:pt x="75332" y="753316"/>
                  </a:lnTo>
                  <a:cubicBezTo>
                    <a:pt x="33727" y="753316"/>
                    <a:pt x="0" y="719589"/>
                    <a:pt x="0" y="677984"/>
                  </a:cubicBezTo>
                  <a:lnTo>
                    <a:pt x="0" y="7533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0164" tIns="60164" rIns="60164" bIns="6016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accent3">
                      <a:lumMod val="25000"/>
                    </a:schemeClr>
                  </a:solidFill>
                </a:rPr>
                <a:t>Import Data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681F98B-A43D-A300-8C26-D21E58312E8D}"/>
                </a:ext>
              </a:extLst>
            </p:cNvPr>
            <p:cNvSpPr/>
            <p:nvPr/>
          </p:nvSpPr>
          <p:spPr>
            <a:xfrm>
              <a:off x="1482807" y="3273314"/>
              <a:ext cx="266171" cy="311370"/>
            </a:xfrm>
            <a:custGeom>
              <a:avLst/>
              <a:gdLst>
                <a:gd name="connsiteX0" fmla="*/ 0 w 266171"/>
                <a:gd name="connsiteY0" fmla="*/ 62274 h 311370"/>
                <a:gd name="connsiteX1" fmla="*/ 133086 w 266171"/>
                <a:gd name="connsiteY1" fmla="*/ 62274 h 311370"/>
                <a:gd name="connsiteX2" fmla="*/ 133086 w 266171"/>
                <a:gd name="connsiteY2" fmla="*/ 0 h 311370"/>
                <a:gd name="connsiteX3" fmla="*/ 266171 w 266171"/>
                <a:gd name="connsiteY3" fmla="*/ 155685 h 311370"/>
                <a:gd name="connsiteX4" fmla="*/ 133086 w 266171"/>
                <a:gd name="connsiteY4" fmla="*/ 311370 h 311370"/>
                <a:gd name="connsiteX5" fmla="*/ 133086 w 266171"/>
                <a:gd name="connsiteY5" fmla="*/ 249096 h 311370"/>
                <a:gd name="connsiteX6" fmla="*/ 0 w 266171"/>
                <a:gd name="connsiteY6" fmla="*/ 249096 h 311370"/>
                <a:gd name="connsiteX7" fmla="*/ 0 w 266171"/>
                <a:gd name="connsiteY7" fmla="*/ 62274 h 3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171" h="311370">
                  <a:moveTo>
                    <a:pt x="0" y="62274"/>
                  </a:moveTo>
                  <a:lnTo>
                    <a:pt x="133086" y="62274"/>
                  </a:lnTo>
                  <a:lnTo>
                    <a:pt x="133086" y="0"/>
                  </a:lnTo>
                  <a:lnTo>
                    <a:pt x="266171" y="155685"/>
                  </a:lnTo>
                  <a:lnTo>
                    <a:pt x="133086" y="311370"/>
                  </a:lnTo>
                  <a:lnTo>
                    <a:pt x="133086" y="249096"/>
                  </a:lnTo>
                  <a:lnTo>
                    <a:pt x="0" y="249096"/>
                  </a:lnTo>
                  <a:lnTo>
                    <a:pt x="0" y="62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62274" rIns="79851" bIns="6227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>
                <a:solidFill>
                  <a:schemeClr val="accent3">
                    <a:lumMod val="25000"/>
                  </a:schemeClr>
                </a:solidFill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7135A7E-194E-BB4E-FEAA-13C1FD8CBD7D}"/>
                </a:ext>
              </a:extLst>
            </p:cNvPr>
            <p:cNvSpPr/>
            <p:nvPr/>
          </p:nvSpPr>
          <p:spPr>
            <a:xfrm>
              <a:off x="1859464" y="3052341"/>
              <a:ext cx="2057665" cy="753316"/>
            </a:xfrm>
            <a:custGeom>
              <a:avLst/>
              <a:gdLst>
                <a:gd name="connsiteX0" fmla="*/ 0 w 1255528"/>
                <a:gd name="connsiteY0" fmla="*/ 75332 h 753316"/>
                <a:gd name="connsiteX1" fmla="*/ 75332 w 1255528"/>
                <a:gd name="connsiteY1" fmla="*/ 0 h 753316"/>
                <a:gd name="connsiteX2" fmla="*/ 1180196 w 1255528"/>
                <a:gd name="connsiteY2" fmla="*/ 0 h 753316"/>
                <a:gd name="connsiteX3" fmla="*/ 1255528 w 1255528"/>
                <a:gd name="connsiteY3" fmla="*/ 75332 h 753316"/>
                <a:gd name="connsiteX4" fmla="*/ 1255528 w 1255528"/>
                <a:gd name="connsiteY4" fmla="*/ 677984 h 753316"/>
                <a:gd name="connsiteX5" fmla="*/ 1180196 w 1255528"/>
                <a:gd name="connsiteY5" fmla="*/ 753316 h 753316"/>
                <a:gd name="connsiteX6" fmla="*/ 75332 w 1255528"/>
                <a:gd name="connsiteY6" fmla="*/ 753316 h 753316"/>
                <a:gd name="connsiteX7" fmla="*/ 0 w 1255528"/>
                <a:gd name="connsiteY7" fmla="*/ 677984 h 753316"/>
                <a:gd name="connsiteX8" fmla="*/ 0 w 1255528"/>
                <a:gd name="connsiteY8" fmla="*/ 75332 h 75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8" h="753316">
                  <a:moveTo>
                    <a:pt x="0" y="75332"/>
                  </a:moveTo>
                  <a:cubicBezTo>
                    <a:pt x="0" y="33727"/>
                    <a:pt x="33727" y="0"/>
                    <a:pt x="75332" y="0"/>
                  </a:cubicBezTo>
                  <a:lnTo>
                    <a:pt x="1180196" y="0"/>
                  </a:lnTo>
                  <a:cubicBezTo>
                    <a:pt x="1221801" y="0"/>
                    <a:pt x="1255528" y="33727"/>
                    <a:pt x="1255528" y="75332"/>
                  </a:cubicBezTo>
                  <a:lnTo>
                    <a:pt x="1255528" y="677984"/>
                  </a:lnTo>
                  <a:cubicBezTo>
                    <a:pt x="1255528" y="719589"/>
                    <a:pt x="1221801" y="753316"/>
                    <a:pt x="1180196" y="753316"/>
                  </a:cubicBezTo>
                  <a:lnTo>
                    <a:pt x="75332" y="753316"/>
                  </a:lnTo>
                  <a:cubicBezTo>
                    <a:pt x="33727" y="753316"/>
                    <a:pt x="0" y="719589"/>
                    <a:pt x="0" y="677984"/>
                  </a:cubicBezTo>
                  <a:lnTo>
                    <a:pt x="0" y="7533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0164" tIns="60164" rIns="60164" bIns="6016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accent3">
                      <a:lumMod val="25000"/>
                    </a:schemeClr>
                  </a:solidFill>
                </a:rPr>
                <a:t>Data cleaning and exploration</a:t>
              </a: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61BBA53-66AF-A204-A6DA-5E867E567257}"/>
                </a:ext>
              </a:extLst>
            </p:cNvPr>
            <p:cNvSpPr/>
            <p:nvPr/>
          </p:nvSpPr>
          <p:spPr>
            <a:xfrm rot="17737">
              <a:off x="4020475" y="3241428"/>
              <a:ext cx="283301" cy="311370"/>
            </a:xfrm>
            <a:custGeom>
              <a:avLst/>
              <a:gdLst>
                <a:gd name="connsiteX0" fmla="*/ 0 w 283301"/>
                <a:gd name="connsiteY0" fmla="*/ 62274 h 311370"/>
                <a:gd name="connsiteX1" fmla="*/ 141651 w 283301"/>
                <a:gd name="connsiteY1" fmla="*/ 62274 h 311370"/>
                <a:gd name="connsiteX2" fmla="*/ 141651 w 283301"/>
                <a:gd name="connsiteY2" fmla="*/ 0 h 311370"/>
                <a:gd name="connsiteX3" fmla="*/ 283301 w 283301"/>
                <a:gd name="connsiteY3" fmla="*/ 155685 h 311370"/>
                <a:gd name="connsiteX4" fmla="*/ 141651 w 283301"/>
                <a:gd name="connsiteY4" fmla="*/ 311370 h 311370"/>
                <a:gd name="connsiteX5" fmla="*/ 141651 w 283301"/>
                <a:gd name="connsiteY5" fmla="*/ 249096 h 311370"/>
                <a:gd name="connsiteX6" fmla="*/ 0 w 283301"/>
                <a:gd name="connsiteY6" fmla="*/ 249096 h 311370"/>
                <a:gd name="connsiteX7" fmla="*/ 0 w 283301"/>
                <a:gd name="connsiteY7" fmla="*/ 62274 h 3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301" h="311370">
                  <a:moveTo>
                    <a:pt x="0" y="62274"/>
                  </a:moveTo>
                  <a:lnTo>
                    <a:pt x="141651" y="62274"/>
                  </a:lnTo>
                  <a:lnTo>
                    <a:pt x="141651" y="0"/>
                  </a:lnTo>
                  <a:lnTo>
                    <a:pt x="283301" y="155685"/>
                  </a:lnTo>
                  <a:lnTo>
                    <a:pt x="141651" y="311370"/>
                  </a:lnTo>
                  <a:lnTo>
                    <a:pt x="141651" y="249096"/>
                  </a:lnTo>
                  <a:lnTo>
                    <a:pt x="0" y="249096"/>
                  </a:lnTo>
                  <a:lnTo>
                    <a:pt x="0" y="62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62274" rIns="84989" bIns="6227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>
                <a:solidFill>
                  <a:schemeClr val="accent3">
                    <a:lumMod val="25000"/>
                  </a:schemeClr>
                </a:solidFill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4DD3F0F-8040-EBF9-2B47-11A8B7BEEBA3}"/>
                </a:ext>
              </a:extLst>
            </p:cNvPr>
            <p:cNvSpPr/>
            <p:nvPr/>
          </p:nvSpPr>
          <p:spPr>
            <a:xfrm>
              <a:off x="4421370" y="3025032"/>
              <a:ext cx="1255528" cy="753316"/>
            </a:xfrm>
            <a:custGeom>
              <a:avLst/>
              <a:gdLst>
                <a:gd name="connsiteX0" fmla="*/ 0 w 1255528"/>
                <a:gd name="connsiteY0" fmla="*/ 75332 h 753316"/>
                <a:gd name="connsiteX1" fmla="*/ 75332 w 1255528"/>
                <a:gd name="connsiteY1" fmla="*/ 0 h 753316"/>
                <a:gd name="connsiteX2" fmla="*/ 1180196 w 1255528"/>
                <a:gd name="connsiteY2" fmla="*/ 0 h 753316"/>
                <a:gd name="connsiteX3" fmla="*/ 1255528 w 1255528"/>
                <a:gd name="connsiteY3" fmla="*/ 75332 h 753316"/>
                <a:gd name="connsiteX4" fmla="*/ 1255528 w 1255528"/>
                <a:gd name="connsiteY4" fmla="*/ 677984 h 753316"/>
                <a:gd name="connsiteX5" fmla="*/ 1180196 w 1255528"/>
                <a:gd name="connsiteY5" fmla="*/ 753316 h 753316"/>
                <a:gd name="connsiteX6" fmla="*/ 75332 w 1255528"/>
                <a:gd name="connsiteY6" fmla="*/ 753316 h 753316"/>
                <a:gd name="connsiteX7" fmla="*/ 0 w 1255528"/>
                <a:gd name="connsiteY7" fmla="*/ 677984 h 753316"/>
                <a:gd name="connsiteX8" fmla="*/ 0 w 1255528"/>
                <a:gd name="connsiteY8" fmla="*/ 75332 h 75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8" h="753316">
                  <a:moveTo>
                    <a:pt x="0" y="75332"/>
                  </a:moveTo>
                  <a:cubicBezTo>
                    <a:pt x="0" y="33727"/>
                    <a:pt x="33727" y="0"/>
                    <a:pt x="75332" y="0"/>
                  </a:cubicBezTo>
                  <a:lnTo>
                    <a:pt x="1180196" y="0"/>
                  </a:lnTo>
                  <a:cubicBezTo>
                    <a:pt x="1221801" y="0"/>
                    <a:pt x="1255528" y="33727"/>
                    <a:pt x="1255528" y="75332"/>
                  </a:cubicBezTo>
                  <a:lnTo>
                    <a:pt x="1255528" y="677984"/>
                  </a:lnTo>
                  <a:cubicBezTo>
                    <a:pt x="1255528" y="719589"/>
                    <a:pt x="1221801" y="753316"/>
                    <a:pt x="1180196" y="753316"/>
                  </a:cubicBezTo>
                  <a:lnTo>
                    <a:pt x="75332" y="753316"/>
                  </a:lnTo>
                  <a:cubicBezTo>
                    <a:pt x="33727" y="753316"/>
                    <a:pt x="0" y="719589"/>
                    <a:pt x="0" y="677984"/>
                  </a:cubicBezTo>
                  <a:lnTo>
                    <a:pt x="0" y="7533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0164" tIns="60164" rIns="60164" bIns="6016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accent3">
                      <a:lumMod val="25000"/>
                    </a:schemeClr>
                  </a:solidFill>
                </a:rPr>
                <a:t>Selected features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CC21F42-1E0B-20C2-6D50-17F6D4E0AE4E}"/>
                </a:ext>
              </a:extLst>
            </p:cNvPr>
            <p:cNvSpPr/>
            <p:nvPr/>
          </p:nvSpPr>
          <p:spPr>
            <a:xfrm rot="21581599">
              <a:off x="5888261" y="3241527"/>
              <a:ext cx="310474" cy="311370"/>
            </a:xfrm>
            <a:custGeom>
              <a:avLst/>
              <a:gdLst>
                <a:gd name="connsiteX0" fmla="*/ 0 w 249050"/>
                <a:gd name="connsiteY0" fmla="*/ 62274 h 311370"/>
                <a:gd name="connsiteX1" fmla="*/ 124525 w 249050"/>
                <a:gd name="connsiteY1" fmla="*/ 62274 h 311370"/>
                <a:gd name="connsiteX2" fmla="*/ 124525 w 249050"/>
                <a:gd name="connsiteY2" fmla="*/ 0 h 311370"/>
                <a:gd name="connsiteX3" fmla="*/ 249050 w 249050"/>
                <a:gd name="connsiteY3" fmla="*/ 155685 h 311370"/>
                <a:gd name="connsiteX4" fmla="*/ 124525 w 249050"/>
                <a:gd name="connsiteY4" fmla="*/ 311370 h 311370"/>
                <a:gd name="connsiteX5" fmla="*/ 124525 w 249050"/>
                <a:gd name="connsiteY5" fmla="*/ 249096 h 311370"/>
                <a:gd name="connsiteX6" fmla="*/ 0 w 249050"/>
                <a:gd name="connsiteY6" fmla="*/ 249096 h 311370"/>
                <a:gd name="connsiteX7" fmla="*/ 0 w 249050"/>
                <a:gd name="connsiteY7" fmla="*/ 62274 h 3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050" h="311370">
                  <a:moveTo>
                    <a:pt x="0" y="62274"/>
                  </a:moveTo>
                  <a:lnTo>
                    <a:pt x="124525" y="62274"/>
                  </a:lnTo>
                  <a:lnTo>
                    <a:pt x="124525" y="0"/>
                  </a:lnTo>
                  <a:lnTo>
                    <a:pt x="249050" y="155685"/>
                  </a:lnTo>
                  <a:lnTo>
                    <a:pt x="124525" y="311370"/>
                  </a:lnTo>
                  <a:lnTo>
                    <a:pt x="124525" y="249096"/>
                  </a:lnTo>
                  <a:lnTo>
                    <a:pt x="0" y="249096"/>
                  </a:lnTo>
                  <a:lnTo>
                    <a:pt x="0" y="62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62274" rIns="74714" bIns="6227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>
                <a:solidFill>
                  <a:schemeClr val="accent3">
                    <a:lumMod val="25000"/>
                  </a:schemeClr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174D3B0-2696-157D-36E6-9DBFBE65FEEC}"/>
                </a:ext>
              </a:extLst>
            </p:cNvPr>
            <p:cNvSpPr/>
            <p:nvPr/>
          </p:nvSpPr>
          <p:spPr>
            <a:xfrm>
              <a:off x="6430735" y="2553135"/>
              <a:ext cx="2815947" cy="1244204"/>
            </a:xfrm>
            <a:custGeom>
              <a:avLst/>
              <a:gdLst>
                <a:gd name="connsiteX0" fmla="*/ 0 w 1255528"/>
                <a:gd name="connsiteY0" fmla="*/ 75332 h 753316"/>
                <a:gd name="connsiteX1" fmla="*/ 75332 w 1255528"/>
                <a:gd name="connsiteY1" fmla="*/ 0 h 753316"/>
                <a:gd name="connsiteX2" fmla="*/ 1180196 w 1255528"/>
                <a:gd name="connsiteY2" fmla="*/ 0 h 753316"/>
                <a:gd name="connsiteX3" fmla="*/ 1255528 w 1255528"/>
                <a:gd name="connsiteY3" fmla="*/ 75332 h 753316"/>
                <a:gd name="connsiteX4" fmla="*/ 1255528 w 1255528"/>
                <a:gd name="connsiteY4" fmla="*/ 677984 h 753316"/>
                <a:gd name="connsiteX5" fmla="*/ 1180196 w 1255528"/>
                <a:gd name="connsiteY5" fmla="*/ 753316 h 753316"/>
                <a:gd name="connsiteX6" fmla="*/ 75332 w 1255528"/>
                <a:gd name="connsiteY6" fmla="*/ 753316 h 753316"/>
                <a:gd name="connsiteX7" fmla="*/ 0 w 1255528"/>
                <a:gd name="connsiteY7" fmla="*/ 677984 h 753316"/>
                <a:gd name="connsiteX8" fmla="*/ 0 w 1255528"/>
                <a:gd name="connsiteY8" fmla="*/ 75332 h 75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8" h="753316">
                  <a:moveTo>
                    <a:pt x="0" y="75332"/>
                  </a:moveTo>
                  <a:cubicBezTo>
                    <a:pt x="0" y="33727"/>
                    <a:pt x="33727" y="0"/>
                    <a:pt x="75332" y="0"/>
                  </a:cubicBezTo>
                  <a:lnTo>
                    <a:pt x="1180196" y="0"/>
                  </a:lnTo>
                  <a:cubicBezTo>
                    <a:pt x="1221801" y="0"/>
                    <a:pt x="1255528" y="33727"/>
                    <a:pt x="1255528" y="75332"/>
                  </a:cubicBezTo>
                  <a:lnTo>
                    <a:pt x="1255528" y="677984"/>
                  </a:lnTo>
                  <a:cubicBezTo>
                    <a:pt x="1255528" y="719589"/>
                    <a:pt x="1221801" y="753316"/>
                    <a:pt x="1180196" y="753316"/>
                  </a:cubicBezTo>
                  <a:lnTo>
                    <a:pt x="75332" y="753316"/>
                  </a:lnTo>
                  <a:cubicBezTo>
                    <a:pt x="33727" y="753316"/>
                    <a:pt x="0" y="719589"/>
                    <a:pt x="0" y="677984"/>
                  </a:cubicBezTo>
                  <a:lnTo>
                    <a:pt x="0" y="7533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0164" tIns="60164" rIns="60164" bIns="6016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accent3">
                      <a:lumMod val="25000"/>
                    </a:schemeClr>
                  </a:solidFill>
                </a:rPr>
                <a:t>Feature Engineering</a:t>
              </a:r>
            </a:p>
            <a:p>
              <a:pPr marL="285750" indent="-285750" defTabSz="4445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3">
                      <a:lumMod val="25000"/>
                    </a:schemeClr>
                  </a:solidFill>
                </a:rPr>
                <a:t>Categorical Encoding (one hot encoding, dummy encoding)</a:t>
              </a:r>
            </a:p>
            <a:p>
              <a:pPr marL="285750" indent="-285750" defTabSz="4445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3">
                      <a:lumMod val="25000"/>
                    </a:schemeClr>
                  </a:solidFill>
                </a:rPr>
                <a:t>Create features</a:t>
              </a:r>
            </a:p>
            <a:p>
              <a:pPr marL="285750" lvl="0" indent="-285750" defTabSz="4445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kern="1200" dirty="0">
                  <a:solidFill>
                    <a:schemeClr val="accent3">
                      <a:lumMod val="25000"/>
                    </a:schemeClr>
                  </a:solidFill>
                </a:rPr>
                <a:t>Feature </a:t>
              </a:r>
              <a:r>
                <a:rPr lang="en-US" sz="1200" dirty="0">
                  <a:solidFill>
                    <a:schemeClr val="accent3">
                      <a:lumMod val="25000"/>
                    </a:schemeClr>
                  </a:solidFill>
                </a:rPr>
                <a:t>scaling</a:t>
              </a:r>
              <a:endParaRPr lang="en-US" sz="1200" kern="1200" dirty="0">
                <a:solidFill>
                  <a:schemeClr val="accent3">
                    <a:lumMod val="25000"/>
                  </a:schemeClr>
                </a:solidFill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42B7AFD-3AC5-F5D7-60DD-99BFA81454CB}"/>
                </a:ext>
              </a:extLst>
            </p:cNvPr>
            <p:cNvSpPr/>
            <p:nvPr/>
          </p:nvSpPr>
          <p:spPr>
            <a:xfrm rot="7808523">
              <a:off x="6231026" y="3938224"/>
              <a:ext cx="356131" cy="311370"/>
            </a:xfrm>
            <a:custGeom>
              <a:avLst/>
              <a:gdLst>
                <a:gd name="connsiteX0" fmla="*/ 0 w 266171"/>
                <a:gd name="connsiteY0" fmla="*/ 62274 h 311370"/>
                <a:gd name="connsiteX1" fmla="*/ 133086 w 266171"/>
                <a:gd name="connsiteY1" fmla="*/ 62274 h 311370"/>
                <a:gd name="connsiteX2" fmla="*/ 133086 w 266171"/>
                <a:gd name="connsiteY2" fmla="*/ 0 h 311370"/>
                <a:gd name="connsiteX3" fmla="*/ 266171 w 266171"/>
                <a:gd name="connsiteY3" fmla="*/ 155685 h 311370"/>
                <a:gd name="connsiteX4" fmla="*/ 133086 w 266171"/>
                <a:gd name="connsiteY4" fmla="*/ 311370 h 311370"/>
                <a:gd name="connsiteX5" fmla="*/ 133086 w 266171"/>
                <a:gd name="connsiteY5" fmla="*/ 249096 h 311370"/>
                <a:gd name="connsiteX6" fmla="*/ 0 w 266171"/>
                <a:gd name="connsiteY6" fmla="*/ 249096 h 311370"/>
                <a:gd name="connsiteX7" fmla="*/ 0 w 266171"/>
                <a:gd name="connsiteY7" fmla="*/ 62274 h 3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171" h="311370">
                  <a:moveTo>
                    <a:pt x="0" y="62274"/>
                  </a:moveTo>
                  <a:lnTo>
                    <a:pt x="133086" y="62274"/>
                  </a:lnTo>
                  <a:lnTo>
                    <a:pt x="133086" y="0"/>
                  </a:lnTo>
                  <a:lnTo>
                    <a:pt x="266171" y="155685"/>
                  </a:lnTo>
                  <a:lnTo>
                    <a:pt x="133086" y="311370"/>
                  </a:lnTo>
                  <a:lnTo>
                    <a:pt x="133086" y="249096"/>
                  </a:lnTo>
                  <a:lnTo>
                    <a:pt x="0" y="249096"/>
                  </a:lnTo>
                  <a:lnTo>
                    <a:pt x="0" y="62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62274" rIns="79851" bIns="6227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>
                <a:solidFill>
                  <a:schemeClr val="accent3">
                    <a:lumMod val="25000"/>
                  </a:schemeClr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9A7B768-DB85-C8E2-34C6-7A9B8D901C33}"/>
                </a:ext>
              </a:extLst>
            </p:cNvPr>
            <p:cNvSpPr/>
            <p:nvPr/>
          </p:nvSpPr>
          <p:spPr>
            <a:xfrm>
              <a:off x="4380885" y="4356187"/>
              <a:ext cx="2407200" cy="753316"/>
            </a:xfrm>
            <a:custGeom>
              <a:avLst/>
              <a:gdLst>
                <a:gd name="connsiteX0" fmla="*/ 0 w 1442112"/>
                <a:gd name="connsiteY0" fmla="*/ 75332 h 753316"/>
                <a:gd name="connsiteX1" fmla="*/ 75332 w 1442112"/>
                <a:gd name="connsiteY1" fmla="*/ 0 h 753316"/>
                <a:gd name="connsiteX2" fmla="*/ 1366780 w 1442112"/>
                <a:gd name="connsiteY2" fmla="*/ 0 h 753316"/>
                <a:gd name="connsiteX3" fmla="*/ 1442112 w 1442112"/>
                <a:gd name="connsiteY3" fmla="*/ 75332 h 753316"/>
                <a:gd name="connsiteX4" fmla="*/ 1442112 w 1442112"/>
                <a:gd name="connsiteY4" fmla="*/ 677984 h 753316"/>
                <a:gd name="connsiteX5" fmla="*/ 1366780 w 1442112"/>
                <a:gd name="connsiteY5" fmla="*/ 753316 h 753316"/>
                <a:gd name="connsiteX6" fmla="*/ 75332 w 1442112"/>
                <a:gd name="connsiteY6" fmla="*/ 753316 h 753316"/>
                <a:gd name="connsiteX7" fmla="*/ 0 w 1442112"/>
                <a:gd name="connsiteY7" fmla="*/ 677984 h 753316"/>
                <a:gd name="connsiteX8" fmla="*/ 0 w 1442112"/>
                <a:gd name="connsiteY8" fmla="*/ 75332 h 75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112" h="753316">
                  <a:moveTo>
                    <a:pt x="0" y="75332"/>
                  </a:moveTo>
                  <a:cubicBezTo>
                    <a:pt x="0" y="33727"/>
                    <a:pt x="33727" y="0"/>
                    <a:pt x="75332" y="0"/>
                  </a:cubicBezTo>
                  <a:lnTo>
                    <a:pt x="1366780" y="0"/>
                  </a:lnTo>
                  <a:cubicBezTo>
                    <a:pt x="1408385" y="0"/>
                    <a:pt x="1442112" y="33727"/>
                    <a:pt x="1442112" y="75332"/>
                  </a:cubicBezTo>
                  <a:lnTo>
                    <a:pt x="1442112" y="677984"/>
                  </a:lnTo>
                  <a:cubicBezTo>
                    <a:pt x="1442112" y="719589"/>
                    <a:pt x="1408385" y="753316"/>
                    <a:pt x="1366780" y="753316"/>
                  </a:cubicBezTo>
                  <a:lnTo>
                    <a:pt x="75332" y="753316"/>
                  </a:lnTo>
                  <a:cubicBezTo>
                    <a:pt x="33727" y="753316"/>
                    <a:pt x="0" y="719589"/>
                    <a:pt x="0" y="677984"/>
                  </a:cubicBezTo>
                  <a:lnTo>
                    <a:pt x="0" y="7533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0164" tIns="60164" rIns="60164" bIns="6016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accent3">
                      <a:lumMod val="25000"/>
                    </a:schemeClr>
                  </a:solidFill>
                </a:rPr>
                <a:t>Dimensionality Reduction using PCA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4A0D6BA-0FAE-5953-4C24-B0DEE3B9604A}"/>
                </a:ext>
              </a:extLst>
            </p:cNvPr>
            <p:cNvSpPr/>
            <p:nvPr/>
          </p:nvSpPr>
          <p:spPr>
            <a:xfrm>
              <a:off x="6979702" y="4583951"/>
              <a:ext cx="266171" cy="311370"/>
            </a:xfrm>
            <a:custGeom>
              <a:avLst/>
              <a:gdLst>
                <a:gd name="connsiteX0" fmla="*/ 0 w 266171"/>
                <a:gd name="connsiteY0" fmla="*/ 62274 h 311370"/>
                <a:gd name="connsiteX1" fmla="*/ 133086 w 266171"/>
                <a:gd name="connsiteY1" fmla="*/ 62274 h 311370"/>
                <a:gd name="connsiteX2" fmla="*/ 133086 w 266171"/>
                <a:gd name="connsiteY2" fmla="*/ 0 h 311370"/>
                <a:gd name="connsiteX3" fmla="*/ 266171 w 266171"/>
                <a:gd name="connsiteY3" fmla="*/ 155685 h 311370"/>
                <a:gd name="connsiteX4" fmla="*/ 133086 w 266171"/>
                <a:gd name="connsiteY4" fmla="*/ 311370 h 311370"/>
                <a:gd name="connsiteX5" fmla="*/ 133086 w 266171"/>
                <a:gd name="connsiteY5" fmla="*/ 249096 h 311370"/>
                <a:gd name="connsiteX6" fmla="*/ 0 w 266171"/>
                <a:gd name="connsiteY6" fmla="*/ 249096 h 311370"/>
                <a:gd name="connsiteX7" fmla="*/ 0 w 266171"/>
                <a:gd name="connsiteY7" fmla="*/ 62274 h 3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171" h="311370">
                  <a:moveTo>
                    <a:pt x="0" y="62274"/>
                  </a:moveTo>
                  <a:lnTo>
                    <a:pt x="133086" y="62274"/>
                  </a:lnTo>
                  <a:lnTo>
                    <a:pt x="133086" y="0"/>
                  </a:lnTo>
                  <a:lnTo>
                    <a:pt x="266171" y="155685"/>
                  </a:lnTo>
                  <a:lnTo>
                    <a:pt x="133086" y="311370"/>
                  </a:lnTo>
                  <a:lnTo>
                    <a:pt x="133086" y="249096"/>
                  </a:lnTo>
                  <a:lnTo>
                    <a:pt x="0" y="249096"/>
                  </a:lnTo>
                  <a:lnTo>
                    <a:pt x="0" y="62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62274" rIns="79851" bIns="6227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>
                <a:solidFill>
                  <a:schemeClr val="accent3">
                    <a:lumMod val="25000"/>
                  </a:schemeClr>
                </a:solidFill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B74A20-71AC-902B-AB51-788DC14CE93D}"/>
                </a:ext>
              </a:extLst>
            </p:cNvPr>
            <p:cNvSpPr/>
            <p:nvPr/>
          </p:nvSpPr>
          <p:spPr>
            <a:xfrm>
              <a:off x="7316403" y="4367319"/>
              <a:ext cx="1569690" cy="753316"/>
            </a:xfrm>
            <a:custGeom>
              <a:avLst/>
              <a:gdLst>
                <a:gd name="connsiteX0" fmla="*/ 0 w 1255528"/>
                <a:gd name="connsiteY0" fmla="*/ 75332 h 753316"/>
                <a:gd name="connsiteX1" fmla="*/ 75332 w 1255528"/>
                <a:gd name="connsiteY1" fmla="*/ 0 h 753316"/>
                <a:gd name="connsiteX2" fmla="*/ 1180196 w 1255528"/>
                <a:gd name="connsiteY2" fmla="*/ 0 h 753316"/>
                <a:gd name="connsiteX3" fmla="*/ 1255528 w 1255528"/>
                <a:gd name="connsiteY3" fmla="*/ 75332 h 753316"/>
                <a:gd name="connsiteX4" fmla="*/ 1255528 w 1255528"/>
                <a:gd name="connsiteY4" fmla="*/ 677984 h 753316"/>
                <a:gd name="connsiteX5" fmla="*/ 1180196 w 1255528"/>
                <a:gd name="connsiteY5" fmla="*/ 753316 h 753316"/>
                <a:gd name="connsiteX6" fmla="*/ 75332 w 1255528"/>
                <a:gd name="connsiteY6" fmla="*/ 753316 h 753316"/>
                <a:gd name="connsiteX7" fmla="*/ 0 w 1255528"/>
                <a:gd name="connsiteY7" fmla="*/ 677984 h 753316"/>
                <a:gd name="connsiteX8" fmla="*/ 0 w 1255528"/>
                <a:gd name="connsiteY8" fmla="*/ 75332 h 75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8" h="753316">
                  <a:moveTo>
                    <a:pt x="0" y="75332"/>
                  </a:moveTo>
                  <a:cubicBezTo>
                    <a:pt x="0" y="33727"/>
                    <a:pt x="33727" y="0"/>
                    <a:pt x="75332" y="0"/>
                  </a:cubicBezTo>
                  <a:lnTo>
                    <a:pt x="1180196" y="0"/>
                  </a:lnTo>
                  <a:cubicBezTo>
                    <a:pt x="1221801" y="0"/>
                    <a:pt x="1255528" y="33727"/>
                    <a:pt x="1255528" y="75332"/>
                  </a:cubicBezTo>
                  <a:lnTo>
                    <a:pt x="1255528" y="677984"/>
                  </a:lnTo>
                  <a:cubicBezTo>
                    <a:pt x="1255528" y="719589"/>
                    <a:pt x="1221801" y="753316"/>
                    <a:pt x="1180196" y="753316"/>
                  </a:cubicBezTo>
                  <a:lnTo>
                    <a:pt x="75332" y="753316"/>
                  </a:lnTo>
                  <a:cubicBezTo>
                    <a:pt x="33727" y="753316"/>
                    <a:pt x="0" y="719589"/>
                    <a:pt x="0" y="677984"/>
                  </a:cubicBezTo>
                  <a:lnTo>
                    <a:pt x="0" y="7533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0164" tIns="60164" rIns="60164" bIns="6016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accent3">
                      <a:lumMod val="25000"/>
                    </a:schemeClr>
                  </a:solidFill>
                </a:rPr>
                <a:t>K-means Clustering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042E81E-6BAB-527B-21A6-816DA78943BE}"/>
                </a:ext>
              </a:extLst>
            </p:cNvPr>
            <p:cNvSpPr/>
            <p:nvPr/>
          </p:nvSpPr>
          <p:spPr>
            <a:xfrm>
              <a:off x="8980512" y="4577160"/>
              <a:ext cx="266171" cy="311370"/>
            </a:xfrm>
            <a:custGeom>
              <a:avLst/>
              <a:gdLst>
                <a:gd name="connsiteX0" fmla="*/ 0 w 266171"/>
                <a:gd name="connsiteY0" fmla="*/ 62274 h 311370"/>
                <a:gd name="connsiteX1" fmla="*/ 133086 w 266171"/>
                <a:gd name="connsiteY1" fmla="*/ 62274 h 311370"/>
                <a:gd name="connsiteX2" fmla="*/ 133086 w 266171"/>
                <a:gd name="connsiteY2" fmla="*/ 0 h 311370"/>
                <a:gd name="connsiteX3" fmla="*/ 266171 w 266171"/>
                <a:gd name="connsiteY3" fmla="*/ 155685 h 311370"/>
                <a:gd name="connsiteX4" fmla="*/ 133086 w 266171"/>
                <a:gd name="connsiteY4" fmla="*/ 311370 h 311370"/>
                <a:gd name="connsiteX5" fmla="*/ 133086 w 266171"/>
                <a:gd name="connsiteY5" fmla="*/ 249096 h 311370"/>
                <a:gd name="connsiteX6" fmla="*/ 0 w 266171"/>
                <a:gd name="connsiteY6" fmla="*/ 249096 h 311370"/>
                <a:gd name="connsiteX7" fmla="*/ 0 w 266171"/>
                <a:gd name="connsiteY7" fmla="*/ 62274 h 3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171" h="311370">
                  <a:moveTo>
                    <a:pt x="0" y="62274"/>
                  </a:moveTo>
                  <a:lnTo>
                    <a:pt x="133086" y="62274"/>
                  </a:lnTo>
                  <a:lnTo>
                    <a:pt x="133086" y="0"/>
                  </a:lnTo>
                  <a:lnTo>
                    <a:pt x="266171" y="155685"/>
                  </a:lnTo>
                  <a:lnTo>
                    <a:pt x="133086" y="311370"/>
                  </a:lnTo>
                  <a:lnTo>
                    <a:pt x="133086" y="249096"/>
                  </a:lnTo>
                  <a:lnTo>
                    <a:pt x="0" y="249096"/>
                  </a:lnTo>
                  <a:lnTo>
                    <a:pt x="0" y="62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62274" rIns="79851" bIns="6227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>
                <a:solidFill>
                  <a:schemeClr val="accent3">
                    <a:lumMod val="25000"/>
                  </a:schemeClr>
                </a:solidFill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C766E91-C47E-2322-B73B-B684C692157E}"/>
                </a:ext>
              </a:extLst>
            </p:cNvPr>
            <p:cNvSpPr/>
            <p:nvPr/>
          </p:nvSpPr>
          <p:spPr>
            <a:xfrm>
              <a:off x="9414411" y="4106631"/>
              <a:ext cx="2433460" cy="1014004"/>
            </a:xfrm>
            <a:custGeom>
              <a:avLst/>
              <a:gdLst>
                <a:gd name="connsiteX0" fmla="*/ 0 w 1255528"/>
                <a:gd name="connsiteY0" fmla="*/ 75332 h 753316"/>
                <a:gd name="connsiteX1" fmla="*/ 75332 w 1255528"/>
                <a:gd name="connsiteY1" fmla="*/ 0 h 753316"/>
                <a:gd name="connsiteX2" fmla="*/ 1180196 w 1255528"/>
                <a:gd name="connsiteY2" fmla="*/ 0 h 753316"/>
                <a:gd name="connsiteX3" fmla="*/ 1255528 w 1255528"/>
                <a:gd name="connsiteY3" fmla="*/ 75332 h 753316"/>
                <a:gd name="connsiteX4" fmla="*/ 1255528 w 1255528"/>
                <a:gd name="connsiteY4" fmla="*/ 677984 h 753316"/>
                <a:gd name="connsiteX5" fmla="*/ 1180196 w 1255528"/>
                <a:gd name="connsiteY5" fmla="*/ 753316 h 753316"/>
                <a:gd name="connsiteX6" fmla="*/ 75332 w 1255528"/>
                <a:gd name="connsiteY6" fmla="*/ 753316 h 753316"/>
                <a:gd name="connsiteX7" fmla="*/ 0 w 1255528"/>
                <a:gd name="connsiteY7" fmla="*/ 677984 h 753316"/>
                <a:gd name="connsiteX8" fmla="*/ 0 w 1255528"/>
                <a:gd name="connsiteY8" fmla="*/ 75332 h 75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8" h="753316">
                  <a:moveTo>
                    <a:pt x="0" y="75332"/>
                  </a:moveTo>
                  <a:cubicBezTo>
                    <a:pt x="0" y="33727"/>
                    <a:pt x="33727" y="0"/>
                    <a:pt x="75332" y="0"/>
                  </a:cubicBezTo>
                  <a:lnTo>
                    <a:pt x="1180196" y="0"/>
                  </a:lnTo>
                  <a:cubicBezTo>
                    <a:pt x="1221801" y="0"/>
                    <a:pt x="1255528" y="33727"/>
                    <a:pt x="1255528" y="75332"/>
                  </a:cubicBezTo>
                  <a:lnTo>
                    <a:pt x="1255528" y="677984"/>
                  </a:lnTo>
                  <a:cubicBezTo>
                    <a:pt x="1255528" y="719589"/>
                    <a:pt x="1221801" y="753316"/>
                    <a:pt x="1180196" y="753316"/>
                  </a:cubicBezTo>
                  <a:lnTo>
                    <a:pt x="75332" y="753316"/>
                  </a:lnTo>
                  <a:cubicBezTo>
                    <a:pt x="33727" y="753316"/>
                    <a:pt x="0" y="719589"/>
                    <a:pt x="0" y="677984"/>
                  </a:cubicBezTo>
                  <a:lnTo>
                    <a:pt x="0" y="7533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0164" tIns="60164" rIns="60164" bIns="6016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accent3">
                      <a:lumMod val="25000"/>
                    </a:schemeClr>
                  </a:solidFill>
                </a:rPr>
                <a:t>Data Visualization </a:t>
              </a:r>
            </a:p>
            <a:p>
              <a:pPr marL="285750" lvl="0" indent="-285750" defTabSz="4445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400" kern="1200" dirty="0">
                  <a:solidFill>
                    <a:schemeClr val="accent3">
                      <a:lumMod val="25000"/>
                    </a:schemeClr>
                  </a:solidFill>
                </a:rPr>
                <a:t>radar charts</a:t>
              </a:r>
            </a:p>
            <a:p>
              <a:pPr marL="285750" lvl="0" indent="-285750" defTabSz="4445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400" kern="1200" dirty="0">
                  <a:solidFill>
                    <a:schemeClr val="accent3">
                      <a:lumMod val="25000"/>
                    </a:schemeClr>
                  </a:solidFill>
                </a:rPr>
                <a:t>scatter plots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99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C805-69FA-358E-91F8-33890701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Part 1A: Demographics</a:t>
            </a:r>
          </a:p>
        </p:txBody>
      </p:sp>
    </p:spTree>
    <p:extLst>
      <p:ext uri="{BB962C8B-B14F-4D97-AF65-F5344CB8AC3E}">
        <p14:creationId xmlns:p14="http://schemas.microsoft.com/office/powerpoint/2010/main" val="339443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533"/>
            <a:ext cx="6211613" cy="1188720"/>
          </a:xfrm>
          <a:ln w="635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1A: Features used</a:t>
            </a:r>
          </a:p>
        </p:txBody>
      </p:sp>
      <p:graphicFrame>
        <p:nvGraphicFramePr>
          <p:cNvPr id="6" name="Google Shape;421;p40">
            <a:extLst>
              <a:ext uri="{FF2B5EF4-FFF2-40B4-BE49-F238E27FC236}">
                <a16:creationId xmlns:a16="http://schemas.microsoft.com/office/drawing/2014/main" id="{4AD2547C-66D8-4307-EF22-390927382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606968"/>
              </p:ext>
            </p:extLst>
          </p:nvPr>
        </p:nvGraphicFramePr>
        <p:xfrm>
          <a:off x="569258" y="1712178"/>
          <a:ext cx="10948974" cy="44424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160">
                  <a:extLst>
                    <a:ext uri="{9D8B030D-6E8A-4147-A177-3AD203B41FA5}">
                      <a16:colId xmlns:a16="http://schemas.microsoft.com/office/drawing/2014/main" val="1884879779"/>
                    </a:ext>
                  </a:extLst>
                </a:gridCol>
                <a:gridCol w="3730514">
                  <a:extLst>
                    <a:ext uri="{9D8B030D-6E8A-4147-A177-3AD203B41FA5}">
                      <a16:colId xmlns:a16="http://schemas.microsoft.com/office/drawing/2014/main" val="2624293404"/>
                    </a:ext>
                  </a:extLst>
                </a:gridCol>
              </a:tblGrid>
              <a:tr h="573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Feature Engineering (including scaling)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04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Customer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8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MinMax</a:t>
                      </a:r>
                      <a:r>
                        <a:rPr lang="en-US" sz="1500" dirty="0"/>
                        <a:t> Scaled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8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Age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 err="1"/>
                        <a:t>MinMax</a:t>
                      </a:r>
                      <a:r>
                        <a:rPr lang="en-US" sz="1500" dirty="0"/>
                        <a:t> Scaled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87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Years customer stayed with 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 err="1"/>
                        <a:t>MinMax</a:t>
                      </a:r>
                      <a:r>
                        <a:rPr lang="en-US" sz="1500" dirty="0"/>
                        <a:t> Scaled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764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Number of children per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 err="1"/>
                        <a:t>MinMax</a:t>
                      </a:r>
                      <a:r>
                        <a:rPr lang="en-US" sz="1500" dirty="0"/>
                        <a:t> Scaled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65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Gender of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Dummy Encoding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dirty="0">
                          <a:effectLst/>
                        </a:rPr>
                        <a:t>Male or female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2461"/>
                  </a:ext>
                </a:extLst>
              </a:tr>
              <a:tr h="66752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Customer’s marital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Dummy Encoding, </a:t>
                      </a:r>
                    </a:p>
                    <a:p>
                      <a:r>
                        <a:rPr lang="en-US" sz="1500" dirty="0"/>
                        <a:t>Split into new Columns</a:t>
                      </a:r>
                    </a:p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(classified as 1, 2, 3, or 4)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69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8256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7" y="300288"/>
            <a:ext cx="8306718" cy="1188720"/>
          </a:xfrm>
          <a:ln w="6350"/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1A: choose number of Principal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660F9-F999-C4F2-E7ED-CEDE221E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4" y="1970468"/>
            <a:ext cx="8316133" cy="4275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844F8D-0F54-F517-E686-9AD9C974FE3A}"/>
              </a:ext>
            </a:extLst>
          </p:cNvPr>
          <p:cNvSpPr txBox="1"/>
          <p:nvPr/>
        </p:nvSpPr>
        <p:spPr>
          <a:xfrm>
            <a:off x="8878817" y="2572020"/>
            <a:ext cx="3036092" cy="2674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4 PCAs represent ~85% of the variation in the data.</a:t>
            </a:r>
          </a:p>
        </p:txBody>
      </p:sp>
    </p:spTree>
    <p:extLst>
      <p:ext uri="{BB962C8B-B14F-4D97-AF65-F5344CB8AC3E}">
        <p14:creationId xmlns:p14="http://schemas.microsoft.com/office/powerpoint/2010/main" val="321625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7" y="300288"/>
            <a:ext cx="8306718" cy="1188720"/>
          </a:xfrm>
          <a:ln w="6350"/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1A: K-Means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50A29-27CB-6E52-96CC-FA717F902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27" y="642157"/>
            <a:ext cx="2297983" cy="1188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26BEB-64D5-B3C9-4F3E-D04E17EC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78" y="1931569"/>
            <a:ext cx="9004862" cy="4003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F4CC09-2830-56E1-19CA-38311C365690}"/>
              </a:ext>
            </a:extLst>
          </p:cNvPr>
          <p:cNvSpPr txBox="1"/>
          <p:nvPr/>
        </p:nvSpPr>
        <p:spPr>
          <a:xfrm>
            <a:off x="9806500" y="642157"/>
            <a:ext cx="165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Elbow Method</a:t>
            </a:r>
          </a:p>
          <a:p>
            <a:pPr algn="ctr"/>
            <a:r>
              <a:rPr lang="en-US" sz="1200" dirty="0"/>
              <a:t>Number of clusters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E7CE6-AF93-C47B-40BE-C9517507B2FD}"/>
              </a:ext>
            </a:extLst>
          </p:cNvPr>
          <p:cNvSpPr txBox="1"/>
          <p:nvPr/>
        </p:nvSpPr>
        <p:spPr>
          <a:xfrm>
            <a:off x="4471493" y="5927175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Silhouette Analysis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Number of clusters = 6</a:t>
            </a:r>
          </a:p>
          <a:p>
            <a:pPr algn="ctr"/>
            <a:r>
              <a:rPr lang="en-US" dirty="0"/>
              <a:t>(normalized scaling)</a:t>
            </a:r>
          </a:p>
        </p:txBody>
      </p:sp>
    </p:spTree>
    <p:extLst>
      <p:ext uri="{BB962C8B-B14F-4D97-AF65-F5344CB8AC3E}">
        <p14:creationId xmlns:p14="http://schemas.microsoft.com/office/powerpoint/2010/main" val="194857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B07-AFFA-1D10-D65C-0D2713D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42" y="154768"/>
            <a:ext cx="10376715" cy="913915"/>
          </a:xfrm>
          <a:ln w="6350"/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1A: Customer demographics radar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23EBA-E9FE-8B78-1375-72E6B7A6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0" y="1682039"/>
            <a:ext cx="11190159" cy="4776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E816A0-20A0-281F-C7F0-8BD718314AEE}"/>
              </a:ext>
            </a:extLst>
          </p:cNvPr>
          <p:cNvSpPr txBox="1"/>
          <p:nvPr/>
        </p:nvSpPr>
        <p:spPr>
          <a:xfrm>
            <a:off x="1020068" y="3831772"/>
            <a:ext cx="9698637" cy="4770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Clusters weighted on binary features (e.g., gender and marital status) </a:t>
            </a:r>
          </a:p>
        </p:txBody>
      </p:sp>
    </p:spTree>
    <p:extLst>
      <p:ext uri="{BB962C8B-B14F-4D97-AF65-F5344CB8AC3E}">
        <p14:creationId xmlns:p14="http://schemas.microsoft.com/office/powerpoint/2010/main" val="450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{1BB66FEE-A94E-194E-9A64-30D60FA14955}tf10001120</Template>
  <TotalTime>450</TotalTime>
  <Words>524</Words>
  <Application>Microsoft Macintosh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</vt:lpstr>
      <vt:lpstr>Parcel</vt:lpstr>
      <vt:lpstr>FINANCIAL BANKING TRANSACTIONS</vt:lpstr>
      <vt:lpstr>OVERVIEW</vt:lpstr>
      <vt:lpstr>OBJECTIVES</vt:lpstr>
      <vt:lpstr>process flow</vt:lpstr>
      <vt:lpstr>Part 1A: Demographics</vt:lpstr>
      <vt:lpstr>1A: Features used</vt:lpstr>
      <vt:lpstr>1A: choose number of Principal components</vt:lpstr>
      <vt:lpstr>1A: K-Means Clustering</vt:lpstr>
      <vt:lpstr>1A: Customer demographics radar CHART</vt:lpstr>
      <vt:lpstr>1a: Customer demographics SCATTER PLOTs</vt:lpstr>
      <vt:lpstr>Part 1B: Banking Behaviour</vt:lpstr>
      <vt:lpstr>1b: Feature Selection</vt:lpstr>
      <vt:lpstr>1b: Feature ENGINEERING</vt:lpstr>
      <vt:lpstr>1b: Feature selection challenges</vt:lpstr>
      <vt:lpstr>1b:  PCA and Clusters</vt:lpstr>
      <vt:lpstr>1b: PCA Scatterplots for four clusters</vt:lpstr>
      <vt:lpstr>1B: Kmeans cluster radar charts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BANKING TRANSACTIONS</dc:title>
  <dc:creator>Vivien Ho</dc:creator>
  <cp:lastModifiedBy>Vivien Ho</cp:lastModifiedBy>
  <cp:revision>20</cp:revision>
  <dcterms:created xsi:type="dcterms:W3CDTF">2022-11-24T03:05:30Z</dcterms:created>
  <dcterms:modified xsi:type="dcterms:W3CDTF">2022-11-24T22:49:08Z</dcterms:modified>
</cp:coreProperties>
</file>