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Talk about Umbrella...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Bringing skilled women together.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homepage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create user profile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entreprenuerial network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Talk about Umbrella...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934648" x="685799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-GB">
                <a:solidFill>
                  <a:srgbClr val="FFFFFF"/>
                </a:solidFill>
              </a:rPr>
              <a:t>Umbrella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20276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sz="1800" lang="en-GB" i="1">
                <a:solidFill>
                  <a:srgbClr val="F3F3F3"/>
                </a:solidFill>
              </a:rPr>
              <a:t>Integrating the way you shop..</a:t>
            </a:r>
            <a:r>
              <a:rPr sz="1400" lang="en-GB">
                <a:solidFill>
                  <a:srgbClr val="F3F3F3"/>
                </a:solidFill>
              </a:rPr>
              <a:t>Team:</a:t>
            </a:r>
            <a:r>
              <a:rPr sz="1800" lang="en-GB">
                <a:solidFill>
                  <a:srgbClr val="F3F3F3"/>
                </a:solidFill>
              </a:rPr>
              <a:t> </a:t>
            </a:r>
            <a:r>
              <a:rPr b="1" sz="2000" lang="en-GB">
                <a:solidFill>
                  <a:srgbClr val="FF0000"/>
                </a:solidFill>
              </a:rPr>
              <a:t>H</a:t>
            </a:r>
            <a:r>
              <a:rPr b="1" sz="2000" lang="en-GB">
                <a:solidFill>
                  <a:srgbClr val="FFFF00"/>
                </a:solidFill>
              </a:rPr>
              <a:t>a</a:t>
            </a:r>
            <a:r>
              <a:rPr b="1" sz="2000" lang="en-GB">
                <a:solidFill>
                  <a:srgbClr val="00FF00"/>
                </a:solidFill>
              </a:rPr>
              <a:t>c</a:t>
            </a:r>
            <a:r>
              <a:rPr b="1" sz="2000" lang="en-GB">
                <a:solidFill>
                  <a:srgbClr val="4A86E8"/>
                </a:solidFill>
              </a:rPr>
              <a:t>k</a:t>
            </a:r>
            <a:r>
              <a:rPr b="1" sz="2000" lang="en-GB">
                <a:solidFill>
                  <a:srgbClr val="FF0000"/>
                </a:solidFill>
              </a:rPr>
              <a:t>H</a:t>
            </a:r>
            <a:r>
              <a:rPr b="1" sz="2000" lang="en-GB">
                <a:solidFill>
                  <a:srgbClr val="FFFF00"/>
                </a:solidFill>
              </a:rPr>
              <a:t>e</a:t>
            </a:r>
            <a:r>
              <a:rPr b="1" sz="2000" lang="en-GB">
                <a:solidFill>
                  <a:srgbClr val="00FF00"/>
                </a:solidFill>
              </a:rPr>
              <a:t>r</a:t>
            </a:r>
            <a:r>
              <a:rPr b="1" sz="2000" lang="en-GB">
                <a:solidFill>
                  <a:srgbClr val="4A86E8"/>
                </a:solidFill>
              </a:rPr>
              <a:t>s</a:t>
            </a:r>
          </a:p>
        </p:txBody>
      </p:sp>
      <p:sp>
        <p:nvSpPr>
          <p:cNvPr id="25" name="Shape 25"/>
          <p:cNvSpPr/>
          <p:nvPr/>
        </p:nvSpPr>
        <p:spPr>
          <a:xfrm>
            <a:off y="1178917" x="4920203"/>
            <a:ext cy="3410885" cx="3429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26" name="Shape 26"/>
          <p:cNvCxnSpPr/>
          <p:nvPr/>
        </p:nvCxnSpPr>
        <p:spPr>
          <a:xfrm flipH="1">
            <a:off y="1058950" x="33533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y="366700" x="45520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28" name="Shape 28"/>
          <p:cNvCxnSpPr/>
          <p:nvPr/>
        </p:nvCxnSpPr>
        <p:spPr>
          <a:xfrm flipH="1">
            <a:off y="2246225" x="409935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29" name="Shape 29"/>
          <p:cNvCxnSpPr/>
          <p:nvPr/>
        </p:nvCxnSpPr>
        <p:spPr>
          <a:xfrm flipH="1">
            <a:off y="431975" x="80850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30" name="Shape 30"/>
          <p:cNvCxnSpPr/>
          <p:nvPr/>
        </p:nvCxnSpPr>
        <p:spPr>
          <a:xfrm flipH="1">
            <a:off y="94717" x="58413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31" name="Shape 31"/>
          <p:cNvCxnSpPr/>
          <p:nvPr/>
        </p:nvCxnSpPr>
        <p:spPr>
          <a:xfrm flipH="1">
            <a:off y="-296975" x="73174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32" name="Shape 32"/>
          <p:cNvCxnSpPr/>
          <p:nvPr/>
        </p:nvCxnSpPr>
        <p:spPr>
          <a:xfrm flipH="1">
            <a:off y="1809475" x="84582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33" name="Shape 33"/>
          <p:cNvCxnSpPr/>
          <p:nvPr/>
        </p:nvCxnSpPr>
        <p:spPr>
          <a:xfrm flipH="1">
            <a:off y="-193875" x="31594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34" name="Shape 34"/>
          <p:cNvCxnSpPr/>
          <p:nvPr/>
        </p:nvCxnSpPr>
        <p:spPr>
          <a:xfrm flipH="1">
            <a:off y="1450900" x="20890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35" name="Shape 35"/>
          <p:cNvCxnSpPr/>
          <p:nvPr/>
        </p:nvCxnSpPr>
        <p:spPr>
          <a:xfrm flipH="1">
            <a:off y="544325" x="143935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/>
          <p:nvPr/>
        </p:nvCxnSpPr>
        <p:spPr>
          <a:xfrm flipH="1">
            <a:off y="3823150" x="82111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37" name="Shape 37"/>
          <p:cNvCxnSpPr/>
          <p:nvPr/>
        </p:nvCxnSpPr>
        <p:spPr>
          <a:xfrm flipH="1">
            <a:off y="4820537" x="88038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38" name="Shape 38"/>
          <p:cNvCxnSpPr/>
          <p:nvPr/>
        </p:nvCxnSpPr>
        <p:spPr>
          <a:xfrm flipH="1">
            <a:off y="207325" x="2703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39" name="Shape 39"/>
          <p:cNvCxnSpPr/>
          <p:nvPr/>
        </p:nvCxnSpPr>
        <p:spPr>
          <a:xfrm flipH="1">
            <a:off y="2143150" x="1689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solidFill>
                  <a:srgbClr val="FFFFFF"/>
                </a:solidFill>
              </a:rPr>
              <a:t>How can Umbrella help bring the community together?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>
            <a:off y="1417637" x="-12602"/>
            <a:ext cy="5485282" cx="91683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89465" x="346971"/>
            <a:ext cy="971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solidFill>
                  <a:srgbClr val="FFFFFF"/>
                </a:solidFill>
              </a:rPr>
              <a:t>How does Umbrella promote e-buying?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1206993" x="0"/>
            <a:ext cy="5651005" cx="9142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/>
        </p:nvSpPr>
        <p:spPr>
          <a:xfrm>
            <a:off y="1118443" x="0"/>
            <a:ext cy="4621114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y="5184857" x="516850"/>
            <a:ext cy="554700" cx="1122000"/>
          </a:xfrm>
          <a:prstGeom prst="ellips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60" name="Shape 60"/>
          <p:cNvCxnSpPr>
            <a:stCxn id="59" idx="5"/>
          </p:cNvCxnSpPr>
          <p:nvPr/>
        </p:nvCxnSpPr>
        <p:spPr>
          <a:xfrm>
            <a:off y="5658323" x="1474536"/>
            <a:ext cy="418200" cx="933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1" name="Shape 61"/>
          <p:cNvSpPr txBox="1"/>
          <p:nvPr/>
        </p:nvSpPr>
        <p:spPr>
          <a:xfrm>
            <a:off y="5975423" x="2407836"/>
            <a:ext cy="403499" cx="1865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Trust SG Certified - regularly audited</a:t>
            </a:r>
          </a:p>
        </p:txBody>
      </p:sp>
      <p:cxnSp>
        <p:nvCxnSpPr>
          <p:cNvPr id="62" name="Shape 62"/>
          <p:cNvCxnSpPr>
            <a:endCxn id="63" idx="1"/>
          </p:cNvCxnSpPr>
          <p:nvPr/>
        </p:nvCxnSpPr>
        <p:spPr>
          <a:xfrm rot="10800000" flipH="1">
            <a:off y="743850" x="2269174"/>
            <a:ext cy="1903500" cx="1701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3" name="Shape 63"/>
          <p:cNvSpPr txBox="1"/>
          <p:nvPr/>
        </p:nvSpPr>
        <p:spPr>
          <a:xfrm>
            <a:off y="554700" x="3971075"/>
            <a:ext cy="378300" cx="168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Featured shops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/>
        </p:nvSpPr>
        <p:spPr>
          <a:xfrm>
            <a:off y="1294065" x="0"/>
            <a:ext cy="426986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1294065" x="0"/>
            <a:ext cy="426986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/>
        </p:nvSpPr>
        <p:spPr>
          <a:xfrm>
            <a:off y="841623" x="0"/>
            <a:ext cy="5174755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/>
        </p:nvSpPr>
        <p:spPr>
          <a:xfrm>
            <a:off y="1294065" x="0"/>
            <a:ext cy="426986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1934648" x="685799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lang="en-GB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y="420276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sz="1400" lang="en-GB">
                <a:solidFill>
                  <a:srgbClr val="F3F3F3"/>
                </a:solidFill>
              </a:rPr>
              <a:t>Team:</a:t>
            </a:r>
            <a:r>
              <a:rPr sz="1800" lang="en-GB">
                <a:solidFill>
                  <a:srgbClr val="F3F3F3"/>
                </a:solidFill>
              </a:rPr>
              <a:t> </a:t>
            </a:r>
            <a:r>
              <a:rPr sz="1800" lang="en-GB">
                <a:solidFill>
                  <a:srgbClr val="FF0000"/>
                </a:solidFill>
              </a:rPr>
              <a:t>H</a:t>
            </a:r>
            <a:r>
              <a:rPr sz="1800" lang="en-GB">
                <a:solidFill>
                  <a:srgbClr val="FFFF00"/>
                </a:solidFill>
              </a:rPr>
              <a:t>a</a:t>
            </a:r>
            <a:r>
              <a:rPr sz="1800" lang="en-GB">
                <a:solidFill>
                  <a:srgbClr val="00FF00"/>
                </a:solidFill>
              </a:rPr>
              <a:t>c</a:t>
            </a:r>
            <a:r>
              <a:rPr sz="1800" lang="en-GB">
                <a:solidFill>
                  <a:srgbClr val="4A86E8"/>
                </a:solidFill>
              </a:rPr>
              <a:t>k</a:t>
            </a:r>
            <a:r>
              <a:rPr sz="1800" lang="en-GB">
                <a:solidFill>
                  <a:srgbClr val="FF0000"/>
                </a:solidFill>
              </a:rPr>
              <a:t>H</a:t>
            </a:r>
            <a:r>
              <a:rPr sz="1800" lang="en-GB">
                <a:solidFill>
                  <a:srgbClr val="FFFF00"/>
                </a:solidFill>
              </a:rPr>
              <a:t>e</a:t>
            </a:r>
            <a:r>
              <a:rPr sz="1800" lang="en-GB">
                <a:solidFill>
                  <a:srgbClr val="00FF00"/>
                </a:solidFill>
              </a:rPr>
              <a:t>r</a:t>
            </a:r>
            <a:r>
              <a:rPr sz="1800" lang="en-GB">
                <a:solidFill>
                  <a:srgbClr val="4A86E8"/>
                </a:solidFill>
              </a:rPr>
              <a:t>s</a:t>
            </a:r>
          </a:p>
        </p:txBody>
      </p:sp>
      <p:sp>
        <p:nvSpPr>
          <p:cNvPr id="90" name="Shape 90"/>
          <p:cNvSpPr/>
          <p:nvPr/>
        </p:nvSpPr>
        <p:spPr>
          <a:xfrm>
            <a:off y="1178917" x="4920203"/>
            <a:ext cy="3410885" cx="3429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91" name="Shape 91"/>
          <p:cNvCxnSpPr/>
          <p:nvPr/>
        </p:nvCxnSpPr>
        <p:spPr>
          <a:xfrm flipH="1">
            <a:off y="1058950" x="33533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92" name="Shape 92"/>
          <p:cNvCxnSpPr/>
          <p:nvPr/>
        </p:nvCxnSpPr>
        <p:spPr>
          <a:xfrm flipH="1">
            <a:off y="366700" x="45520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y="2246225" x="409935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y="431975" x="80850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y="94717" x="584132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96" name="Shape 96"/>
          <p:cNvCxnSpPr/>
          <p:nvPr/>
        </p:nvCxnSpPr>
        <p:spPr>
          <a:xfrm flipH="1">
            <a:off y="-296975" x="73174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/>
          <p:nvPr/>
        </p:nvCxnSpPr>
        <p:spPr>
          <a:xfrm flipH="1">
            <a:off y="1809475" x="84582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y="-193875" x="31594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99" name="Shape 99"/>
          <p:cNvCxnSpPr/>
          <p:nvPr/>
        </p:nvCxnSpPr>
        <p:spPr>
          <a:xfrm flipH="1">
            <a:off y="1450900" x="20890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100" name="Shape 100"/>
          <p:cNvCxnSpPr/>
          <p:nvPr/>
        </p:nvCxnSpPr>
        <p:spPr>
          <a:xfrm flipH="1">
            <a:off y="544325" x="143935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101" name="Shape 101"/>
          <p:cNvCxnSpPr/>
          <p:nvPr/>
        </p:nvCxnSpPr>
        <p:spPr>
          <a:xfrm flipH="1">
            <a:off y="3823150" x="82111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102" name="Shape 102"/>
          <p:cNvCxnSpPr/>
          <p:nvPr/>
        </p:nvCxnSpPr>
        <p:spPr>
          <a:xfrm flipH="1">
            <a:off y="4820537" x="8803875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  <p:cxnSp>
        <p:nvCxnSpPr>
          <p:cNvPr id="103" name="Shape 103"/>
          <p:cNvCxnSpPr/>
          <p:nvPr/>
        </p:nvCxnSpPr>
        <p:spPr>
          <a:xfrm flipH="1">
            <a:off y="207325" x="2703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104" name="Shape 104"/>
          <p:cNvCxnSpPr/>
          <p:nvPr/>
        </p:nvCxnSpPr>
        <p:spPr>
          <a:xfrm flipH="1">
            <a:off y="2143150" x="168900"/>
            <a:ext cy="1084200" cx="51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lgDash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