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61" r:id="rId2"/>
    <p:sldId id="257" r:id="rId3"/>
    <p:sldId id="263" r:id="rId4"/>
    <p:sldId id="264" r:id="rId5"/>
    <p:sldId id="258" r:id="rId6"/>
    <p:sldId id="259" r:id="rId7"/>
    <p:sldId id="262" r:id="rId8"/>
    <p:sldId id="260" r:id="rId9"/>
  </p:sldIdLst>
  <p:sldSz cx="14630400" cy="8229600"/>
  <p:notesSz cx="8229600" cy="14630400"/>
  <p:embeddedFontLst>
    <p:embeddedFont>
      <p:font typeface="Fira Sans" panose="020B0503050000020004" pitchFamily="34" charset="0"/>
      <p:regular r:id="rId11"/>
      <p:bold r:id="rId12"/>
      <p:italic r:id="rId13"/>
      <p:boldItalic r:id="rId14"/>
    </p:embeddedFont>
    <p:embeddedFont>
      <p:font typeface="Inconsolata Bold" panose="020F0502020204030204" pitchFamily="34" charset="0"/>
      <p:bold r:id="rId15"/>
    </p:embeddedFont>
  </p:embeddedFontLst>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16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BCD900-501A-034C-1C00-4A1FFD73D4BC}" v="27" dt="2025-09-22T09:02:22.4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71"/>
    <p:restoredTop sz="94610"/>
  </p:normalViewPr>
  <p:slideViewPr>
    <p:cSldViewPr snapToGrid="0" snapToObjects="1">
      <p:cViewPr varScale="1">
        <p:scale>
          <a:sx n="98" d="100"/>
          <a:sy n="98" d="100"/>
        </p:scale>
        <p:origin x="19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944391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2525"/>
          </a:solidFill>
          <a:ln/>
        </p:spPr>
        <p:txBody>
          <a:bodyPr/>
          <a:lstStyle/>
          <a:p>
            <a:endParaRPr lang="it-IT"/>
          </a:p>
        </p:txBody>
      </p:sp>
      <p:sp>
        <p:nvSpPr>
          <p:cNvPr id="3" name="Shape 1"/>
          <p:cNvSpPr/>
          <p:nvPr/>
        </p:nvSpPr>
        <p:spPr>
          <a:xfrm>
            <a:off x="0" y="0"/>
            <a:ext cx="14630400" cy="8229600"/>
          </a:xfrm>
          <a:prstGeom prst="rect">
            <a:avLst/>
          </a:prstGeom>
          <a:solidFill>
            <a:srgbClr val="241631"/>
          </a:solidFill>
          <a:ln/>
        </p:spPr>
        <p:txBody>
          <a:bodyPr/>
          <a:lstStyle/>
          <a:p>
            <a:endParaRPr lang="it-IT"/>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2525"/>
          </a:solidFill>
          <a:ln/>
        </p:spPr>
        <p:txBody>
          <a:bodyPr/>
          <a:lstStyle/>
          <a:p>
            <a:endParaRPr lang="it-IT"/>
          </a:p>
        </p:txBody>
      </p:sp>
      <p:sp>
        <p:nvSpPr>
          <p:cNvPr id="3" name="Shape 1"/>
          <p:cNvSpPr/>
          <p:nvPr/>
        </p:nvSpPr>
        <p:spPr>
          <a:xfrm>
            <a:off x="0" y="0"/>
            <a:ext cx="14630400" cy="8229600"/>
          </a:xfrm>
          <a:prstGeom prst="rect">
            <a:avLst/>
          </a:prstGeom>
          <a:solidFill>
            <a:srgbClr val="241631"/>
          </a:solidFill>
          <a:ln/>
        </p:spPr>
        <p:txBody>
          <a:bodyPr/>
          <a:lstStyle/>
          <a:p>
            <a:endParaRPr lang="it-IT"/>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2525"/>
          </a:solidFill>
          <a:ln/>
        </p:spPr>
        <p:txBody>
          <a:bodyPr/>
          <a:lstStyle/>
          <a:p>
            <a:endParaRPr lang="it-IT"/>
          </a:p>
        </p:txBody>
      </p:sp>
      <p:sp>
        <p:nvSpPr>
          <p:cNvPr id="3" name="Shape 1"/>
          <p:cNvSpPr/>
          <p:nvPr/>
        </p:nvSpPr>
        <p:spPr>
          <a:xfrm>
            <a:off x="0" y="0"/>
            <a:ext cx="14630400" cy="8229600"/>
          </a:xfrm>
          <a:prstGeom prst="rect">
            <a:avLst/>
          </a:prstGeom>
          <a:solidFill>
            <a:srgbClr val="241631"/>
          </a:solidFill>
          <a:ln/>
        </p:spPr>
        <p:txBody>
          <a:bodyPr/>
          <a:lstStyle/>
          <a:p>
            <a:endParaRPr lang="it-IT"/>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2525"/>
          </a:solidFill>
          <a:ln/>
        </p:spPr>
        <p:txBody>
          <a:bodyPr/>
          <a:lstStyle/>
          <a:p>
            <a:endParaRPr lang="it-IT"/>
          </a:p>
        </p:txBody>
      </p:sp>
      <p:sp>
        <p:nvSpPr>
          <p:cNvPr id="3" name="Shape 1"/>
          <p:cNvSpPr/>
          <p:nvPr/>
        </p:nvSpPr>
        <p:spPr>
          <a:xfrm>
            <a:off x="0" y="0"/>
            <a:ext cx="14630400" cy="8229600"/>
          </a:xfrm>
          <a:prstGeom prst="rect">
            <a:avLst/>
          </a:prstGeom>
          <a:solidFill>
            <a:srgbClr val="241631"/>
          </a:solidFill>
          <a:ln/>
        </p:spPr>
        <p:txBody>
          <a:bodyPr/>
          <a:lstStyle/>
          <a:p>
            <a:endParaRPr lang="it-IT"/>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2525"/>
          </a:solidFill>
          <a:ln/>
        </p:spPr>
        <p:txBody>
          <a:bodyPr/>
          <a:lstStyle/>
          <a:p>
            <a:endParaRPr lang="it-IT"/>
          </a:p>
        </p:txBody>
      </p:sp>
      <p:sp>
        <p:nvSpPr>
          <p:cNvPr id="3" name="Shape 1"/>
          <p:cNvSpPr/>
          <p:nvPr/>
        </p:nvSpPr>
        <p:spPr>
          <a:xfrm>
            <a:off x="0" y="0"/>
            <a:ext cx="14630400" cy="8229600"/>
          </a:xfrm>
          <a:prstGeom prst="rect">
            <a:avLst/>
          </a:prstGeom>
          <a:solidFill>
            <a:srgbClr val="241631"/>
          </a:solidFill>
          <a:ln/>
        </p:spPr>
        <p:txBody>
          <a:bodyPr/>
          <a:lstStyle/>
          <a:p>
            <a:endParaRPr lang="it-IT"/>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72525"/>
          </a:solidFill>
          <a:ln/>
        </p:spPr>
        <p:txBody>
          <a:bodyPr/>
          <a:lstStyle/>
          <a:p>
            <a:endParaRPr lang="it-IT"/>
          </a:p>
        </p:txBody>
      </p:sp>
      <p:sp>
        <p:nvSpPr>
          <p:cNvPr id="3" name="Shape 1"/>
          <p:cNvSpPr/>
          <p:nvPr/>
        </p:nvSpPr>
        <p:spPr>
          <a:xfrm>
            <a:off x="0" y="0"/>
            <a:ext cx="14630400" cy="8229600"/>
          </a:xfrm>
          <a:prstGeom prst="rect">
            <a:avLst/>
          </a:prstGeom>
          <a:solidFill>
            <a:srgbClr val="241631"/>
          </a:solidFill>
          <a:ln/>
        </p:spPr>
        <p:txBody>
          <a:bodyPr/>
          <a:lstStyle/>
          <a:p>
            <a:endParaRPr lang="it-IT"/>
          </a:p>
        </p:txBody>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32812134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lumMod val="60000"/>
            <a:lumOff val="40000"/>
          </a:schemeClr>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13.png"/><Relationship Id="rId5" Type="http://schemas.openxmlformats.org/officeDocument/2006/relationships/image" Target="../media/image12.png"/><Relationship Id="rId10" Type="http://schemas.openxmlformats.org/officeDocument/2006/relationships/image" Target="../media/image17.png"/><Relationship Id="rId4" Type="http://schemas.openxmlformats.org/officeDocument/2006/relationships/image" Target="../media/image11.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0.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1" descr="preencoded.png"/>
          <p:cNvPicPr>
            <a:picLocks noChangeAspect="1"/>
          </p:cNvPicPr>
          <p:nvPr/>
        </p:nvPicPr>
        <p:blipFill>
          <a:blip r:embed="rId3"/>
          <a:stretch>
            <a:fillRect/>
          </a:stretch>
        </p:blipFill>
        <p:spPr>
          <a:xfrm>
            <a:off x="10347960" y="2575560"/>
            <a:ext cx="3078480" cy="3078480"/>
          </a:xfrm>
          <a:prstGeom prst="rect">
            <a:avLst/>
          </a:prstGeom>
        </p:spPr>
      </p:pic>
      <p:sp>
        <p:nvSpPr>
          <p:cNvPr id="4" name="Text 0"/>
          <p:cNvSpPr/>
          <p:nvPr/>
        </p:nvSpPr>
        <p:spPr>
          <a:xfrm>
            <a:off x="793790" y="2569726"/>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TedxMatch</a:t>
            </a:r>
            <a:endParaRPr lang="en-US" sz="4450" dirty="0"/>
          </a:p>
        </p:txBody>
      </p:sp>
      <p:sp>
        <p:nvSpPr>
          <p:cNvPr id="5" name="Text 1"/>
          <p:cNvSpPr/>
          <p:nvPr/>
        </p:nvSpPr>
        <p:spPr>
          <a:xfrm>
            <a:off x="793790" y="3618667"/>
            <a:ext cx="7556421" cy="362903"/>
          </a:xfrm>
          <a:prstGeom prst="rect">
            <a:avLst/>
          </a:prstGeom>
          <a:noFill/>
          <a:ln/>
        </p:spPr>
        <p:txBody>
          <a:bodyPr wrap="none" lIns="0" tIns="0" rIns="0" bIns="0" rtlCol="0" anchor="t"/>
          <a:lstStyle/>
          <a:p>
            <a:pPr>
              <a:lnSpc>
                <a:spcPts val="2850"/>
              </a:lnSpc>
            </a:pPr>
            <a:r>
              <a:rPr lang="en-US" sz="2800" b="1">
                <a:solidFill>
                  <a:schemeClr val="bg1"/>
                </a:solidFill>
              </a:rPr>
              <a:t>Progetto 1/4</a:t>
            </a:r>
            <a:endParaRPr lang="en-US" sz="2800" b="1" dirty="0">
              <a:solidFill>
                <a:schemeClr val="bg1"/>
              </a:solidFill>
            </a:endParaRPr>
          </a:p>
        </p:txBody>
      </p:sp>
      <p:sp>
        <p:nvSpPr>
          <p:cNvPr id="6" name="Text 2"/>
          <p:cNvSpPr/>
          <p:nvPr/>
        </p:nvSpPr>
        <p:spPr>
          <a:xfrm>
            <a:off x="793790" y="4236720"/>
            <a:ext cx="7556421" cy="362903"/>
          </a:xfrm>
          <a:prstGeom prst="rect">
            <a:avLst/>
          </a:prstGeom>
          <a:noFill/>
          <a:ln/>
        </p:spPr>
        <p:txBody>
          <a:bodyPr wrap="none" lIns="0" tIns="0" rIns="0" bIns="0" rtlCol="0" anchor="t"/>
          <a:lstStyle/>
          <a:p>
            <a:pPr marL="0" indent="0" algn="l">
              <a:lnSpc>
                <a:spcPts val="2850"/>
              </a:lnSpc>
              <a:buNone/>
            </a:pPr>
            <a:r>
              <a:rPr lang="en-US" sz="1750" dirty="0">
                <a:solidFill>
                  <a:srgbClr val="DAD1E6"/>
                </a:solidFill>
                <a:latin typeface="Fira Sans" pitchFamily="34" charset="0"/>
                <a:ea typeface="Fira Sans" pitchFamily="34" charset="-122"/>
                <a:cs typeface="Fira Sans" pitchFamily="34" charset="-120"/>
              </a:rPr>
              <a:t>Realizzato da:</a:t>
            </a:r>
            <a:endParaRPr lang="en-US" sz="1750" dirty="0"/>
          </a:p>
        </p:txBody>
      </p:sp>
      <p:sp>
        <p:nvSpPr>
          <p:cNvPr id="7" name="Text 3"/>
          <p:cNvSpPr/>
          <p:nvPr/>
        </p:nvSpPr>
        <p:spPr>
          <a:xfrm>
            <a:off x="793790" y="4854773"/>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AD1E6"/>
                </a:solidFill>
                <a:latin typeface="Fira Sans" pitchFamily="34" charset="0"/>
                <a:ea typeface="Fira Sans" pitchFamily="34" charset="-122"/>
                <a:cs typeface="Fira Sans" pitchFamily="34" charset="-120"/>
              </a:rPr>
              <a:t>Matteo Nicoli (1086111)</a:t>
            </a:r>
            <a:endParaRPr lang="en-US" sz="1750" dirty="0"/>
          </a:p>
        </p:txBody>
      </p:sp>
      <p:sp>
        <p:nvSpPr>
          <p:cNvPr id="8" name="Text 4"/>
          <p:cNvSpPr/>
          <p:nvPr/>
        </p:nvSpPr>
        <p:spPr>
          <a:xfrm>
            <a:off x="793790" y="5296972"/>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AD1E6"/>
                </a:solidFill>
                <a:latin typeface="Fira Sans" pitchFamily="34" charset="0"/>
                <a:ea typeface="Fira Sans" pitchFamily="34" charset="-122"/>
                <a:cs typeface="Fira Sans" pitchFamily="34" charset="-120"/>
              </a:rPr>
              <a:t>Giuseppe Meloni (1089152)</a:t>
            </a:r>
            <a:endParaRPr lang="en-US" sz="1750" dirty="0"/>
          </a:p>
        </p:txBody>
      </p:sp>
      <p:sp>
        <p:nvSpPr>
          <p:cNvPr id="9" name="Rettangolo 8">
            <a:extLst>
              <a:ext uri="{FF2B5EF4-FFF2-40B4-BE49-F238E27FC236}">
                <a16:creationId xmlns:a16="http://schemas.microsoft.com/office/drawing/2014/main" id="{B76EA87B-2F96-F6EB-DDAD-4D49A7464B46}"/>
              </a:ext>
            </a:extLst>
          </p:cNvPr>
          <p:cNvSpPr/>
          <p:nvPr/>
        </p:nvSpPr>
        <p:spPr>
          <a:xfrm>
            <a:off x="12814126" y="7515616"/>
            <a:ext cx="1816274" cy="713984"/>
          </a:xfrm>
          <a:prstGeom prst="rect">
            <a:avLst/>
          </a:prstGeom>
          <a:solidFill>
            <a:srgbClr val="241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4" name="Text 1">
            <a:extLst>
              <a:ext uri="{FF2B5EF4-FFF2-40B4-BE49-F238E27FC236}">
                <a16:creationId xmlns:a16="http://schemas.microsoft.com/office/drawing/2014/main" id="{894ECEA2-D938-4A86-41A6-91753FC84B5E}"/>
              </a:ext>
            </a:extLst>
          </p:cNvPr>
          <p:cNvSpPr/>
          <p:nvPr/>
        </p:nvSpPr>
        <p:spPr>
          <a:xfrm>
            <a:off x="207155" y="7691156"/>
            <a:ext cx="7556421" cy="362903"/>
          </a:xfrm>
          <a:prstGeom prst="rect">
            <a:avLst/>
          </a:prstGeom>
          <a:noFill/>
          <a:ln/>
        </p:spPr>
        <p:txBody>
          <a:bodyPr wrap="none" lIns="0" tIns="0" rIns="0" bIns="0" rtlCol="0" anchor="t"/>
          <a:lstStyle/>
          <a:p>
            <a:pPr>
              <a:lnSpc>
                <a:spcPts val="2850"/>
              </a:lnSpc>
            </a:pPr>
            <a:r>
              <a:rPr lang="en-US" sz="1750" dirty="0">
                <a:solidFill>
                  <a:srgbClr val="DAD1E6"/>
                </a:solidFill>
                <a:latin typeface="Fira Sans" pitchFamily="34" charset="0"/>
                <a:ea typeface="Fira Sans" pitchFamily="34" charset="-122"/>
                <a:cs typeface="Fira Sans" pitchFamily="34" charset="-120"/>
              </a:rPr>
              <a:t>Università </a:t>
            </a:r>
            <a:r>
              <a:rPr lang="en-US" sz="1750" dirty="0" err="1">
                <a:solidFill>
                  <a:srgbClr val="DAD1E6"/>
                </a:solidFill>
                <a:latin typeface="Fira Sans" pitchFamily="34" charset="0"/>
                <a:ea typeface="Fira Sans" pitchFamily="34" charset="-122"/>
                <a:cs typeface="Fira Sans" pitchFamily="34" charset="-120"/>
              </a:rPr>
              <a:t>degli</a:t>
            </a:r>
            <a:r>
              <a:rPr lang="en-US" sz="1750" dirty="0">
                <a:solidFill>
                  <a:srgbClr val="DAD1E6"/>
                </a:solidFill>
                <a:latin typeface="Fira Sans" pitchFamily="34" charset="0"/>
                <a:ea typeface="Fira Sans" pitchFamily="34" charset="-122"/>
                <a:cs typeface="Fira Sans" pitchFamily="34" charset="-120"/>
              </a:rPr>
              <a:t> Studi di Bergamo</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893088"/>
            <a:ext cx="6575941" cy="566976"/>
          </a:xfrm>
          <a:prstGeom prst="rect">
            <a:avLst/>
          </a:prstGeom>
          <a:noFill/>
          <a:ln/>
        </p:spPr>
        <p:txBody>
          <a:bodyPr wrap="none" lIns="0" tIns="0" rIns="0" bIns="0" rtlCol="0" anchor="t"/>
          <a:lstStyle/>
          <a:p>
            <a:pPr marL="0" indent="0" algn="l">
              <a:lnSpc>
                <a:spcPts val="4450"/>
              </a:lnSpc>
              <a:buNone/>
            </a:pPr>
            <a:r>
              <a:rPr lang="en-US" sz="3550" b="1" dirty="0">
                <a:solidFill>
                  <a:srgbClr val="F94CAF"/>
                </a:solidFill>
                <a:latin typeface="Inconsolata Bold" pitchFamily="34" charset="0"/>
                <a:ea typeface="Inconsolata Bold" pitchFamily="34" charset="-122"/>
                <a:cs typeface="Inconsolata Bold" pitchFamily="34" charset="-120"/>
              </a:rPr>
              <a:t>TedxMatch: Il Nostro Servizio</a:t>
            </a:r>
            <a:endParaRPr lang="en-US" sz="3550" dirty="0"/>
          </a:p>
        </p:txBody>
      </p:sp>
      <p:sp>
        <p:nvSpPr>
          <p:cNvPr id="3" name="Text 1"/>
          <p:cNvSpPr/>
          <p:nvPr/>
        </p:nvSpPr>
        <p:spPr>
          <a:xfrm>
            <a:off x="793790" y="191369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AD1E6"/>
                </a:solidFill>
                <a:latin typeface="Fira Sans" pitchFamily="34" charset="0"/>
                <a:ea typeface="Fira Sans" pitchFamily="34" charset="-122"/>
                <a:cs typeface="Fira Sans" pitchFamily="34" charset="-120"/>
              </a:rPr>
              <a:t>TedxMatch è una piattaforma pensata per arricchire l'esperienza dei TEDx Talks, trasformandola da passiva a interattiva e socializzante.</a:t>
            </a:r>
            <a:endParaRPr lang="en-US" sz="1750" dirty="0"/>
          </a:p>
        </p:txBody>
      </p:sp>
      <p:sp>
        <p:nvSpPr>
          <p:cNvPr id="4" name="Text 2"/>
          <p:cNvSpPr/>
          <p:nvPr/>
        </p:nvSpPr>
        <p:spPr>
          <a:xfrm>
            <a:off x="793790" y="2894648"/>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AD1E6"/>
                </a:solidFill>
                <a:latin typeface="Fira Sans" pitchFamily="34" charset="0"/>
                <a:ea typeface="Fira Sans" pitchFamily="34" charset="-122"/>
                <a:cs typeface="Fira Sans" pitchFamily="34" charset="-120"/>
              </a:rPr>
              <a:t>Il nostro obiettivo è permettere agli utenti di connettersi con persone che condividono le stesse passioni e interessi, creando un ambiente stimolante per l'apprendimento e la discussione.</a:t>
            </a:r>
            <a:endParaRPr lang="en-US" sz="1750" dirty="0"/>
          </a:p>
        </p:txBody>
      </p:sp>
      <p:sp>
        <p:nvSpPr>
          <p:cNvPr id="5" name="Shape 3"/>
          <p:cNvSpPr/>
          <p:nvPr/>
        </p:nvSpPr>
        <p:spPr>
          <a:xfrm>
            <a:off x="793790" y="4215765"/>
            <a:ext cx="4196358" cy="3120628"/>
          </a:xfrm>
          <a:prstGeom prst="roundRect">
            <a:avLst>
              <a:gd name="adj" fmla="val 4688"/>
            </a:avLst>
          </a:prstGeom>
          <a:solidFill>
            <a:srgbClr val="241631"/>
          </a:solidFill>
          <a:ln/>
        </p:spPr>
        <p:txBody>
          <a:bodyPr/>
          <a:lstStyle/>
          <a:p>
            <a:endParaRPr lang="it-IT"/>
          </a:p>
        </p:txBody>
      </p:sp>
      <p:pic>
        <p:nvPicPr>
          <p:cNvPr id="6" name="Image 0" descr="preencoded.png"/>
          <p:cNvPicPr>
            <a:picLocks noChangeAspect="1"/>
          </p:cNvPicPr>
          <p:nvPr/>
        </p:nvPicPr>
        <p:blipFill>
          <a:blip r:embed="rId3"/>
          <a:stretch>
            <a:fillRect/>
          </a:stretch>
        </p:blipFill>
        <p:spPr>
          <a:xfrm>
            <a:off x="793790" y="4185285"/>
            <a:ext cx="4196358" cy="121920"/>
          </a:xfrm>
          <a:prstGeom prst="rect">
            <a:avLst/>
          </a:prstGeom>
        </p:spPr>
      </p:pic>
      <p:pic>
        <p:nvPicPr>
          <p:cNvPr id="7" name="Image 1" descr="preencoded.png"/>
          <p:cNvPicPr>
            <a:picLocks noChangeAspect="1"/>
          </p:cNvPicPr>
          <p:nvPr/>
        </p:nvPicPr>
        <p:blipFill>
          <a:blip r:embed="rId4"/>
          <a:stretch>
            <a:fillRect/>
          </a:stretch>
        </p:blipFill>
        <p:spPr>
          <a:xfrm>
            <a:off x="2551688" y="3875603"/>
            <a:ext cx="680442" cy="680442"/>
          </a:xfrm>
          <a:prstGeom prst="rect">
            <a:avLst/>
          </a:prstGeom>
        </p:spPr>
      </p:pic>
      <p:sp>
        <p:nvSpPr>
          <p:cNvPr id="8" name="Text 4"/>
          <p:cNvSpPr/>
          <p:nvPr/>
        </p:nvSpPr>
        <p:spPr>
          <a:xfrm>
            <a:off x="2755761" y="4001676"/>
            <a:ext cx="272177" cy="340162"/>
          </a:xfrm>
          <a:prstGeom prst="rect">
            <a:avLst/>
          </a:prstGeom>
          <a:noFill/>
          <a:ln/>
        </p:spPr>
        <p:txBody>
          <a:bodyPr wrap="none" lIns="0" tIns="0" rIns="0" bIns="0" rtlCol="0" anchor="t"/>
          <a:lstStyle/>
          <a:p>
            <a:pPr marL="0" indent="0" algn="l">
              <a:lnSpc>
                <a:spcPts val="3400"/>
              </a:lnSpc>
              <a:buNone/>
            </a:pPr>
            <a:r>
              <a:rPr lang="en-US" sz="3200" b="1" dirty="0">
                <a:solidFill>
                  <a:schemeClr val="bg1"/>
                </a:solidFill>
                <a:latin typeface="Inconsolata Bold"/>
                <a:ea typeface="Inconsolata Bold"/>
                <a:cs typeface="Inconsolata Bold" pitchFamily="34" charset="-120"/>
              </a:rPr>
              <a:t>1</a:t>
            </a:r>
            <a:endParaRPr lang="en-US" sz="2100" dirty="0">
              <a:solidFill>
                <a:schemeClr val="bg1"/>
              </a:solidFill>
              <a:latin typeface="Calibri" panose="020F0502020204030204"/>
              <a:ea typeface="Calibri" panose="020F0502020204030204"/>
              <a:cs typeface="Calibri" panose="020F0502020204030204"/>
            </a:endParaRPr>
          </a:p>
        </p:txBody>
      </p:sp>
      <p:sp>
        <p:nvSpPr>
          <p:cNvPr id="9" name="Text 5"/>
          <p:cNvSpPr/>
          <p:nvPr/>
        </p:nvSpPr>
        <p:spPr>
          <a:xfrm>
            <a:off x="1051084" y="4782741"/>
            <a:ext cx="3258860" cy="354330"/>
          </a:xfrm>
          <a:prstGeom prst="rect">
            <a:avLst/>
          </a:prstGeom>
          <a:noFill/>
          <a:ln/>
        </p:spPr>
        <p:txBody>
          <a:bodyPr wrap="none" lIns="0" tIns="0" rIns="0" bIns="0" rtlCol="0" anchor="t"/>
          <a:lstStyle/>
          <a:p>
            <a:pPr marL="0" indent="0" algn="l">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Scopri e Impara Insieme</a:t>
            </a:r>
            <a:endParaRPr lang="en-US" sz="2200" dirty="0"/>
          </a:p>
        </p:txBody>
      </p:sp>
      <p:sp>
        <p:nvSpPr>
          <p:cNvPr id="10" name="Text 6"/>
          <p:cNvSpPr/>
          <p:nvPr/>
        </p:nvSpPr>
        <p:spPr>
          <a:xfrm>
            <a:off x="1051084" y="5273159"/>
            <a:ext cx="3681770" cy="1088708"/>
          </a:xfrm>
          <a:prstGeom prst="rect">
            <a:avLst/>
          </a:prstGeom>
          <a:noFill/>
          <a:ln/>
        </p:spPr>
        <p:txBody>
          <a:bodyPr wrap="square" lIns="0" tIns="0" rIns="0" bIns="0" rtlCol="0" anchor="t"/>
          <a:lstStyle/>
          <a:p>
            <a:pPr marL="0" indent="0" algn="l">
              <a:lnSpc>
                <a:spcPts val="2850"/>
              </a:lnSpc>
              <a:buNone/>
            </a:pPr>
            <a:r>
              <a:rPr lang="en-US" sz="1750" dirty="0">
                <a:solidFill>
                  <a:srgbClr val="DAD1E6"/>
                </a:solidFill>
                <a:latin typeface="Fira Sans" pitchFamily="34" charset="0"/>
                <a:ea typeface="Fira Sans" pitchFamily="34" charset="-122"/>
                <a:cs typeface="Fira Sans" pitchFamily="34" charset="-120"/>
              </a:rPr>
              <a:t>Trova altri utenti interessati ai tuoi stessi TEDx Talks e topic, per guardarli e imparare in compagnia.</a:t>
            </a:r>
            <a:endParaRPr lang="en-US" sz="1750" dirty="0"/>
          </a:p>
        </p:txBody>
      </p:sp>
      <p:sp>
        <p:nvSpPr>
          <p:cNvPr id="11" name="Shape 7"/>
          <p:cNvSpPr/>
          <p:nvPr/>
        </p:nvSpPr>
        <p:spPr>
          <a:xfrm>
            <a:off x="5216962" y="4215765"/>
            <a:ext cx="4196358" cy="3120628"/>
          </a:xfrm>
          <a:prstGeom prst="roundRect">
            <a:avLst>
              <a:gd name="adj" fmla="val 4688"/>
            </a:avLst>
          </a:prstGeom>
          <a:solidFill>
            <a:srgbClr val="241631"/>
          </a:solidFill>
          <a:ln/>
        </p:spPr>
        <p:txBody>
          <a:bodyPr/>
          <a:lstStyle/>
          <a:p>
            <a:endParaRPr lang="it-IT"/>
          </a:p>
        </p:txBody>
      </p:sp>
      <p:pic>
        <p:nvPicPr>
          <p:cNvPr id="12" name="Image 2" descr="preencoded.png"/>
          <p:cNvPicPr>
            <a:picLocks noChangeAspect="1"/>
          </p:cNvPicPr>
          <p:nvPr/>
        </p:nvPicPr>
        <p:blipFill>
          <a:blip r:embed="rId3"/>
          <a:stretch>
            <a:fillRect/>
          </a:stretch>
        </p:blipFill>
        <p:spPr>
          <a:xfrm>
            <a:off x="5216962" y="4185285"/>
            <a:ext cx="4196358" cy="121920"/>
          </a:xfrm>
          <a:prstGeom prst="rect">
            <a:avLst/>
          </a:prstGeom>
        </p:spPr>
      </p:pic>
      <p:pic>
        <p:nvPicPr>
          <p:cNvPr id="13" name="Image 3" descr="preencoded.png"/>
          <p:cNvPicPr>
            <a:picLocks noChangeAspect="1"/>
          </p:cNvPicPr>
          <p:nvPr/>
        </p:nvPicPr>
        <p:blipFill>
          <a:blip r:embed="rId4"/>
          <a:stretch>
            <a:fillRect/>
          </a:stretch>
        </p:blipFill>
        <p:spPr>
          <a:xfrm>
            <a:off x="6974860" y="3875603"/>
            <a:ext cx="680442" cy="680442"/>
          </a:xfrm>
          <a:prstGeom prst="rect">
            <a:avLst/>
          </a:prstGeom>
        </p:spPr>
      </p:pic>
      <p:sp>
        <p:nvSpPr>
          <p:cNvPr id="14" name="Text 8"/>
          <p:cNvSpPr/>
          <p:nvPr/>
        </p:nvSpPr>
        <p:spPr>
          <a:xfrm>
            <a:off x="7178933" y="4012693"/>
            <a:ext cx="272177" cy="340162"/>
          </a:xfrm>
          <a:prstGeom prst="rect">
            <a:avLst/>
          </a:prstGeom>
          <a:noFill/>
          <a:ln/>
        </p:spPr>
        <p:txBody>
          <a:bodyPr wrap="none" lIns="0" tIns="0" rIns="0" bIns="0" rtlCol="0" anchor="t"/>
          <a:lstStyle/>
          <a:p>
            <a:pPr marL="0" indent="0" algn="l">
              <a:lnSpc>
                <a:spcPts val="3400"/>
              </a:lnSpc>
              <a:buNone/>
            </a:pPr>
            <a:r>
              <a:rPr lang="en-US" sz="3200" b="1" dirty="0">
                <a:solidFill>
                  <a:schemeClr val="bg1"/>
                </a:solidFill>
                <a:latin typeface="Inconsolata Bold"/>
                <a:ea typeface="Inconsolata Bold"/>
                <a:cs typeface="Inconsolata Bold" pitchFamily="34" charset="-120"/>
              </a:rPr>
              <a:t>2</a:t>
            </a:r>
            <a:endParaRPr lang="en-US" sz="2100" dirty="0">
              <a:solidFill>
                <a:schemeClr val="bg1"/>
              </a:solidFill>
              <a:latin typeface="Calibri" panose="020F0502020204030204"/>
              <a:ea typeface="Calibri" panose="020F0502020204030204"/>
              <a:cs typeface="Calibri" panose="020F0502020204030204"/>
            </a:endParaRPr>
          </a:p>
        </p:txBody>
      </p:sp>
      <p:sp>
        <p:nvSpPr>
          <p:cNvPr id="15" name="Text 9"/>
          <p:cNvSpPr/>
          <p:nvPr/>
        </p:nvSpPr>
        <p:spPr>
          <a:xfrm>
            <a:off x="5474256" y="4782741"/>
            <a:ext cx="3681770" cy="708660"/>
          </a:xfrm>
          <a:prstGeom prst="rect">
            <a:avLst/>
          </a:prstGeom>
          <a:noFill/>
          <a:ln/>
        </p:spPr>
        <p:txBody>
          <a:bodyPr wrap="square" lIns="0" tIns="0" rIns="0" bIns="0" rtlCol="0" anchor="t"/>
          <a:lstStyle/>
          <a:p>
            <a:pPr marL="0" indent="0" algn="l">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Match Basato sugli Interessi</a:t>
            </a:r>
            <a:endParaRPr lang="en-US" sz="2200" dirty="0"/>
          </a:p>
        </p:txBody>
      </p:sp>
      <p:sp>
        <p:nvSpPr>
          <p:cNvPr id="16" name="Text 10"/>
          <p:cNvSpPr/>
          <p:nvPr/>
        </p:nvSpPr>
        <p:spPr>
          <a:xfrm>
            <a:off x="5474256" y="5627489"/>
            <a:ext cx="3681770" cy="1451610"/>
          </a:xfrm>
          <a:prstGeom prst="rect">
            <a:avLst/>
          </a:prstGeom>
          <a:noFill/>
          <a:ln/>
        </p:spPr>
        <p:txBody>
          <a:bodyPr wrap="square" lIns="0" tIns="0" rIns="0" bIns="0" rtlCol="0" anchor="t"/>
          <a:lstStyle/>
          <a:p>
            <a:pPr marL="0" indent="0" algn="l">
              <a:lnSpc>
                <a:spcPts val="2850"/>
              </a:lnSpc>
              <a:buNone/>
            </a:pPr>
            <a:r>
              <a:rPr lang="en-US" sz="1750" dirty="0">
                <a:solidFill>
                  <a:srgbClr val="DAD1E6"/>
                </a:solidFill>
                <a:latin typeface="Fira Sans" pitchFamily="34" charset="0"/>
                <a:ea typeface="Fira Sans" pitchFamily="34" charset="-122"/>
                <a:cs typeface="Fira Sans" pitchFamily="34" charset="-120"/>
              </a:rPr>
              <a:t>Seleziona i tuoi topic preferiti e il sistema ti metterà in contatto con persone che hanno preferenze simili.</a:t>
            </a:r>
            <a:endParaRPr lang="en-US" sz="1750" dirty="0"/>
          </a:p>
        </p:txBody>
      </p:sp>
      <p:sp>
        <p:nvSpPr>
          <p:cNvPr id="17" name="Shape 11"/>
          <p:cNvSpPr/>
          <p:nvPr/>
        </p:nvSpPr>
        <p:spPr>
          <a:xfrm>
            <a:off x="9640133" y="4215765"/>
            <a:ext cx="4196358" cy="3120628"/>
          </a:xfrm>
          <a:prstGeom prst="roundRect">
            <a:avLst>
              <a:gd name="adj" fmla="val 4688"/>
            </a:avLst>
          </a:prstGeom>
          <a:solidFill>
            <a:srgbClr val="241631"/>
          </a:solidFill>
          <a:ln/>
        </p:spPr>
        <p:txBody>
          <a:bodyPr/>
          <a:lstStyle/>
          <a:p>
            <a:endParaRPr lang="it-IT"/>
          </a:p>
        </p:txBody>
      </p:sp>
      <p:pic>
        <p:nvPicPr>
          <p:cNvPr id="18" name="Image 4" descr="preencoded.png"/>
          <p:cNvPicPr>
            <a:picLocks noChangeAspect="1"/>
          </p:cNvPicPr>
          <p:nvPr/>
        </p:nvPicPr>
        <p:blipFill>
          <a:blip r:embed="rId3"/>
          <a:stretch>
            <a:fillRect/>
          </a:stretch>
        </p:blipFill>
        <p:spPr>
          <a:xfrm>
            <a:off x="9640133" y="4185285"/>
            <a:ext cx="4196358" cy="121920"/>
          </a:xfrm>
          <a:prstGeom prst="rect">
            <a:avLst/>
          </a:prstGeom>
        </p:spPr>
      </p:pic>
      <p:pic>
        <p:nvPicPr>
          <p:cNvPr id="19" name="Image 5" descr="preencoded.png"/>
          <p:cNvPicPr>
            <a:picLocks noChangeAspect="1"/>
          </p:cNvPicPr>
          <p:nvPr/>
        </p:nvPicPr>
        <p:blipFill>
          <a:blip r:embed="rId4"/>
          <a:stretch>
            <a:fillRect/>
          </a:stretch>
        </p:blipFill>
        <p:spPr>
          <a:xfrm>
            <a:off x="11398032" y="3875603"/>
            <a:ext cx="680442" cy="680442"/>
          </a:xfrm>
          <a:prstGeom prst="rect">
            <a:avLst/>
          </a:prstGeom>
        </p:spPr>
      </p:pic>
      <p:sp>
        <p:nvSpPr>
          <p:cNvPr id="20" name="Text 12"/>
          <p:cNvSpPr/>
          <p:nvPr/>
        </p:nvSpPr>
        <p:spPr>
          <a:xfrm>
            <a:off x="11602105" y="4001676"/>
            <a:ext cx="272177" cy="340162"/>
          </a:xfrm>
          <a:prstGeom prst="rect">
            <a:avLst/>
          </a:prstGeom>
          <a:noFill/>
          <a:ln/>
        </p:spPr>
        <p:txBody>
          <a:bodyPr wrap="none" lIns="0" tIns="0" rIns="0" bIns="0" rtlCol="0" anchor="t"/>
          <a:lstStyle/>
          <a:p>
            <a:pPr marL="0" indent="0" algn="l">
              <a:lnSpc>
                <a:spcPts val="3400"/>
              </a:lnSpc>
              <a:buNone/>
            </a:pPr>
            <a:r>
              <a:rPr lang="en-US" sz="3200" b="1" dirty="0">
                <a:solidFill>
                  <a:schemeClr val="bg1"/>
                </a:solidFill>
                <a:latin typeface="Inconsolata Bold"/>
                <a:ea typeface="Inconsolata Bold"/>
                <a:cs typeface="Inconsolata Bold" pitchFamily="34" charset="-120"/>
              </a:rPr>
              <a:t>3</a:t>
            </a:r>
            <a:endParaRPr lang="en-US" sz="2100" dirty="0">
              <a:solidFill>
                <a:schemeClr val="bg1"/>
              </a:solidFill>
              <a:latin typeface="Calibri" panose="020F0502020204030204"/>
              <a:ea typeface="Calibri" panose="020F0502020204030204"/>
              <a:cs typeface="Calibri" panose="020F0502020204030204"/>
            </a:endParaRPr>
          </a:p>
        </p:txBody>
      </p:sp>
      <p:sp>
        <p:nvSpPr>
          <p:cNvPr id="21" name="Text 13"/>
          <p:cNvSpPr/>
          <p:nvPr/>
        </p:nvSpPr>
        <p:spPr>
          <a:xfrm>
            <a:off x="9897427" y="478274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Età Minima</a:t>
            </a:r>
            <a:endParaRPr lang="en-US" sz="2200" dirty="0"/>
          </a:p>
        </p:txBody>
      </p:sp>
      <p:sp>
        <p:nvSpPr>
          <p:cNvPr id="22" name="Text 14"/>
          <p:cNvSpPr/>
          <p:nvPr/>
        </p:nvSpPr>
        <p:spPr>
          <a:xfrm>
            <a:off x="9897427" y="5273159"/>
            <a:ext cx="3681770" cy="1088708"/>
          </a:xfrm>
          <a:prstGeom prst="rect">
            <a:avLst/>
          </a:prstGeom>
          <a:noFill/>
          <a:ln/>
        </p:spPr>
        <p:txBody>
          <a:bodyPr wrap="square" lIns="0" tIns="0" rIns="0" bIns="0" rtlCol="0" anchor="t"/>
          <a:lstStyle/>
          <a:p>
            <a:pPr marL="0" indent="0" algn="l">
              <a:lnSpc>
                <a:spcPts val="2850"/>
              </a:lnSpc>
              <a:buNone/>
            </a:pPr>
            <a:r>
              <a:rPr lang="en-US" sz="1750" dirty="0">
                <a:solidFill>
                  <a:srgbClr val="DAD1E6"/>
                </a:solidFill>
                <a:latin typeface="Fira Sans" pitchFamily="34" charset="0"/>
                <a:ea typeface="Fira Sans" pitchFamily="34" charset="-122"/>
                <a:cs typeface="Fira Sans" pitchFamily="34" charset="-120"/>
              </a:rPr>
              <a:t>Per garantire un ambiente sicuro e maturo, il servizio è riservato agli utenti maggiorenni.</a:t>
            </a:r>
            <a:endParaRPr lang="en-US" sz="1750" dirty="0"/>
          </a:p>
        </p:txBody>
      </p:sp>
      <p:sp>
        <p:nvSpPr>
          <p:cNvPr id="24" name="Rettangolo 23">
            <a:extLst>
              <a:ext uri="{FF2B5EF4-FFF2-40B4-BE49-F238E27FC236}">
                <a16:creationId xmlns:a16="http://schemas.microsoft.com/office/drawing/2014/main" id="{2E8E34DB-1B29-F8D3-BDBD-F53143DDD0C8}"/>
              </a:ext>
            </a:extLst>
          </p:cNvPr>
          <p:cNvSpPr/>
          <p:nvPr/>
        </p:nvSpPr>
        <p:spPr>
          <a:xfrm>
            <a:off x="12814126" y="7515616"/>
            <a:ext cx="1816274" cy="713984"/>
          </a:xfrm>
          <a:prstGeom prst="rect">
            <a:avLst/>
          </a:prstGeom>
          <a:solidFill>
            <a:srgbClr val="241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761768"/>
            <a:ext cx="5670590" cy="708779"/>
          </a:xfrm>
          <a:prstGeom prst="rect">
            <a:avLst/>
          </a:prstGeom>
          <a:noFill/>
          <a:ln/>
        </p:spPr>
        <p:txBody>
          <a:bodyPr wrap="none" lIns="0" tIns="0" rIns="0" bIns="0" rtlCol="0" anchor="t"/>
          <a:lstStyle/>
          <a:p>
            <a:pPr marL="0" indent="0" algn="l">
              <a:lnSpc>
                <a:spcPts val="5550"/>
              </a:lnSpc>
              <a:buNone/>
            </a:pPr>
            <a:endParaRPr lang="en-US" sz="4450" dirty="0"/>
          </a:p>
        </p:txBody>
      </p:sp>
      <p:sp>
        <p:nvSpPr>
          <p:cNvPr id="3" name="Text 1"/>
          <p:cNvSpPr/>
          <p:nvPr/>
        </p:nvSpPr>
        <p:spPr>
          <a:xfrm>
            <a:off x="793790" y="2470547"/>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F94CAF"/>
                </a:solidFill>
                <a:latin typeface="Inconsolata Bold" pitchFamily="34" charset="0"/>
                <a:ea typeface="Inconsolata Bold" pitchFamily="34" charset="-122"/>
                <a:cs typeface="Inconsolata Bold" pitchFamily="34" charset="-120"/>
              </a:rPr>
              <a:t>Obiettivi Principali</a:t>
            </a:r>
            <a:endParaRPr lang="en-US" sz="2650" dirty="0"/>
          </a:p>
        </p:txBody>
      </p:sp>
      <p:sp>
        <p:nvSpPr>
          <p:cNvPr id="4" name="Text 2"/>
          <p:cNvSpPr/>
          <p:nvPr/>
        </p:nvSpPr>
        <p:spPr>
          <a:xfrm>
            <a:off x="793790" y="3122653"/>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AD1E6"/>
                </a:solidFill>
                <a:latin typeface="Fira Sans" pitchFamily="34" charset="0"/>
                <a:ea typeface="Fira Sans" pitchFamily="34" charset="-122"/>
                <a:cs typeface="Fira Sans" pitchFamily="34" charset="-120"/>
              </a:rPr>
              <a:t>Trasformare l’esperienza dei TEDx Talks, rendendola interattiva e coinvolgente.</a:t>
            </a:r>
            <a:endParaRPr lang="en-US" sz="1750" dirty="0"/>
          </a:p>
        </p:txBody>
      </p:sp>
      <p:sp>
        <p:nvSpPr>
          <p:cNvPr id="5" name="Text 3"/>
          <p:cNvSpPr/>
          <p:nvPr/>
        </p:nvSpPr>
        <p:spPr>
          <a:xfrm>
            <a:off x="793790" y="3927753"/>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AD1E6"/>
                </a:solidFill>
                <a:latin typeface="Fira Sans" pitchFamily="34" charset="0"/>
                <a:ea typeface="Fira Sans" pitchFamily="34" charset="-122"/>
                <a:cs typeface="Fira Sans" pitchFamily="34" charset="-120"/>
              </a:rPr>
              <a:t>Favorire connessioni tra persone con interessi e passioni comuni.</a:t>
            </a:r>
            <a:endParaRPr lang="en-US" sz="1750" dirty="0"/>
          </a:p>
        </p:txBody>
      </p:sp>
      <p:sp>
        <p:nvSpPr>
          <p:cNvPr id="6" name="Text 4"/>
          <p:cNvSpPr/>
          <p:nvPr/>
        </p:nvSpPr>
        <p:spPr>
          <a:xfrm>
            <a:off x="793790" y="4732854"/>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AD1E6"/>
                </a:solidFill>
                <a:latin typeface="Fira Sans" pitchFamily="34" charset="0"/>
                <a:ea typeface="Fira Sans" pitchFamily="34" charset="-122"/>
                <a:cs typeface="Fira Sans" pitchFamily="34" charset="-120"/>
              </a:rPr>
              <a:t>Creare uno spazio per l'apprendimento collaborativo e il confronto di idee.</a:t>
            </a:r>
            <a:endParaRPr lang="en-US" sz="1750" dirty="0"/>
          </a:p>
        </p:txBody>
      </p:sp>
      <p:sp>
        <p:nvSpPr>
          <p:cNvPr id="7" name="Text 5"/>
          <p:cNvSpPr/>
          <p:nvPr/>
        </p:nvSpPr>
        <p:spPr>
          <a:xfrm>
            <a:off x="7599521" y="2470547"/>
            <a:ext cx="3402330" cy="425291"/>
          </a:xfrm>
          <a:prstGeom prst="rect">
            <a:avLst/>
          </a:prstGeom>
          <a:noFill/>
          <a:ln/>
        </p:spPr>
        <p:txBody>
          <a:bodyPr wrap="none" lIns="0" tIns="0" rIns="0" bIns="0" rtlCol="0" anchor="t"/>
          <a:lstStyle/>
          <a:p>
            <a:pPr marL="0" indent="0" algn="l">
              <a:lnSpc>
                <a:spcPts val="3300"/>
              </a:lnSpc>
              <a:buNone/>
            </a:pPr>
            <a:r>
              <a:rPr lang="en-US" sz="2650" b="1" dirty="0">
                <a:solidFill>
                  <a:srgbClr val="F94CAF"/>
                </a:solidFill>
                <a:latin typeface="Inconsolata Bold" pitchFamily="34" charset="0"/>
                <a:ea typeface="Inconsolata Bold" pitchFamily="34" charset="-122"/>
                <a:cs typeface="Inconsolata Bold" pitchFamily="34" charset="-120"/>
              </a:rPr>
              <a:t>Utenti Target</a:t>
            </a:r>
            <a:endParaRPr lang="en-US" sz="2650" dirty="0"/>
          </a:p>
        </p:txBody>
      </p:sp>
      <p:sp>
        <p:nvSpPr>
          <p:cNvPr id="8" name="Text 6"/>
          <p:cNvSpPr/>
          <p:nvPr/>
        </p:nvSpPr>
        <p:spPr>
          <a:xfrm>
            <a:off x="7599521" y="3122653"/>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AD1E6"/>
                </a:solidFill>
                <a:latin typeface="Fira Sans" pitchFamily="34" charset="0"/>
                <a:ea typeface="Fira Sans" pitchFamily="34" charset="-122"/>
                <a:cs typeface="Fira Sans" pitchFamily="34" charset="-120"/>
              </a:rPr>
              <a:t>Partecipanti agli eventi TEDx interessati a continuare la discussione oltre all'evento dal vivo.</a:t>
            </a:r>
            <a:endParaRPr lang="en-US" sz="1750" dirty="0"/>
          </a:p>
        </p:txBody>
      </p:sp>
      <p:sp>
        <p:nvSpPr>
          <p:cNvPr id="9" name="Text 7"/>
          <p:cNvSpPr/>
          <p:nvPr/>
        </p:nvSpPr>
        <p:spPr>
          <a:xfrm>
            <a:off x="7599521" y="3927753"/>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AD1E6"/>
                </a:solidFill>
                <a:latin typeface="Fira Sans" pitchFamily="34" charset="0"/>
                <a:ea typeface="Fira Sans" pitchFamily="34" charset="-122"/>
                <a:cs typeface="Fira Sans" pitchFamily="34" charset="-120"/>
              </a:rPr>
              <a:t>Studenti e giovani in cerca di opportunità di networking e crescita personale.</a:t>
            </a:r>
            <a:endParaRPr lang="en-US" sz="1750" dirty="0"/>
          </a:p>
        </p:txBody>
      </p:sp>
      <p:sp>
        <p:nvSpPr>
          <p:cNvPr id="10" name="Text 8"/>
          <p:cNvSpPr/>
          <p:nvPr/>
        </p:nvSpPr>
        <p:spPr>
          <a:xfrm>
            <a:off x="7599521" y="4732854"/>
            <a:ext cx="6244709" cy="1088708"/>
          </a:xfrm>
          <a:prstGeom prst="rect">
            <a:avLst/>
          </a:prstGeom>
          <a:noFill/>
          <a:ln/>
        </p:spPr>
        <p:txBody>
          <a:bodyPr wrap="square" lIns="0" tIns="0" rIns="0" bIns="0" rtlCol="0" anchor="t"/>
          <a:lstStyle/>
          <a:p>
            <a:pPr marL="342900" indent="-342900" algn="l">
              <a:lnSpc>
                <a:spcPts val="2850"/>
              </a:lnSpc>
              <a:buSzPct val="100000"/>
              <a:buChar char="•"/>
            </a:pPr>
            <a:r>
              <a:rPr lang="en-US" sz="1750" dirty="0">
                <a:solidFill>
                  <a:srgbClr val="DAD1E6"/>
                </a:solidFill>
                <a:latin typeface="Fira Sans" pitchFamily="34" charset="0"/>
                <a:ea typeface="Fira Sans" pitchFamily="34" charset="-122"/>
                <a:cs typeface="Fira Sans" pitchFamily="34" charset="-120"/>
              </a:rPr>
              <a:t>Appassionati di TEDx e divulgatori scientifici/culturali intenzionati a condividere e approfondire argomenti e idee.</a:t>
            </a:r>
            <a:endParaRPr lang="en-US" sz="1750" dirty="0"/>
          </a:p>
        </p:txBody>
      </p:sp>
      <p:sp>
        <p:nvSpPr>
          <p:cNvPr id="11" name="Rettangolo 10">
            <a:extLst>
              <a:ext uri="{FF2B5EF4-FFF2-40B4-BE49-F238E27FC236}">
                <a16:creationId xmlns:a16="http://schemas.microsoft.com/office/drawing/2014/main" id="{EFCCD0C0-BC80-C007-CCDC-4732F3425130}"/>
              </a:ext>
            </a:extLst>
          </p:cNvPr>
          <p:cNvSpPr/>
          <p:nvPr/>
        </p:nvSpPr>
        <p:spPr>
          <a:xfrm>
            <a:off x="12814126" y="7515616"/>
            <a:ext cx="1816274" cy="713984"/>
          </a:xfrm>
          <a:prstGeom prst="rect">
            <a:avLst/>
          </a:prstGeom>
          <a:solidFill>
            <a:srgbClr val="241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973693"/>
            <a:ext cx="5590223" cy="481965"/>
          </a:xfrm>
          <a:prstGeom prst="rect">
            <a:avLst/>
          </a:prstGeom>
          <a:noFill/>
          <a:ln/>
        </p:spPr>
        <p:txBody>
          <a:bodyPr wrap="none" lIns="0" tIns="0" rIns="0" bIns="0" rtlCol="0" anchor="t"/>
          <a:lstStyle/>
          <a:p>
            <a:pPr marL="0" indent="0" algn="l">
              <a:lnSpc>
                <a:spcPts val="3750"/>
              </a:lnSpc>
              <a:buNone/>
            </a:pPr>
            <a:r>
              <a:rPr lang="en-US" sz="3000" b="1" dirty="0">
                <a:solidFill>
                  <a:srgbClr val="F94CAF"/>
                </a:solidFill>
                <a:latin typeface="Inconsolata Bold" pitchFamily="34" charset="0"/>
                <a:ea typeface="Inconsolata Bold" pitchFamily="34" charset="-122"/>
                <a:cs typeface="Inconsolata Bold" pitchFamily="34" charset="-120"/>
              </a:rPr>
              <a:t>I Punti di Forza di TedxMatch</a:t>
            </a:r>
            <a:endParaRPr lang="en-US" sz="3000" dirty="0"/>
          </a:p>
        </p:txBody>
      </p:sp>
      <p:sp>
        <p:nvSpPr>
          <p:cNvPr id="3" name="Text 1"/>
          <p:cNvSpPr/>
          <p:nvPr/>
        </p:nvSpPr>
        <p:spPr>
          <a:xfrm>
            <a:off x="793790" y="1841183"/>
            <a:ext cx="13042821" cy="308372"/>
          </a:xfrm>
          <a:prstGeom prst="rect">
            <a:avLst/>
          </a:prstGeom>
          <a:noFill/>
          <a:ln/>
        </p:spPr>
        <p:txBody>
          <a:bodyPr wrap="non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La nostra app offre una serie di vantaggi, pensati per migliorare l'esperienza dei TEDx Talks e ampliare la comunità in modo coinvolgente.</a:t>
            </a:r>
            <a:endParaRPr lang="en-US" sz="1500" dirty="0"/>
          </a:p>
        </p:txBody>
      </p:sp>
      <p:pic>
        <p:nvPicPr>
          <p:cNvPr id="4" name="Image 0" descr="preencoded.png"/>
          <p:cNvPicPr>
            <a:picLocks noChangeAspect="1"/>
          </p:cNvPicPr>
          <p:nvPr/>
        </p:nvPicPr>
        <p:blipFill>
          <a:blip r:embed="rId3"/>
          <a:stretch>
            <a:fillRect/>
          </a:stretch>
        </p:blipFill>
        <p:spPr>
          <a:xfrm>
            <a:off x="793790" y="2366367"/>
            <a:ext cx="963930" cy="1156811"/>
          </a:xfrm>
          <a:prstGeom prst="rect">
            <a:avLst/>
          </a:prstGeom>
        </p:spPr>
      </p:pic>
      <p:sp>
        <p:nvSpPr>
          <p:cNvPr id="5" name="Text 2"/>
          <p:cNvSpPr/>
          <p:nvPr/>
        </p:nvSpPr>
        <p:spPr>
          <a:xfrm>
            <a:off x="1950482" y="2559129"/>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DAD1E6"/>
                </a:solidFill>
                <a:latin typeface="Inconsolata Bold" pitchFamily="34" charset="0"/>
                <a:ea typeface="Inconsolata Bold" pitchFamily="34" charset="-122"/>
                <a:cs typeface="Inconsolata Bold" pitchFamily="34" charset="-120"/>
              </a:rPr>
              <a:t>Match Intelligente</a:t>
            </a:r>
            <a:endParaRPr lang="en-US" sz="1850" dirty="0"/>
          </a:p>
        </p:txBody>
      </p:sp>
      <p:sp>
        <p:nvSpPr>
          <p:cNvPr id="6" name="Text 3"/>
          <p:cNvSpPr/>
          <p:nvPr/>
        </p:nvSpPr>
        <p:spPr>
          <a:xfrm>
            <a:off x="1950482" y="2975967"/>
            <a:ext cx="11886128" cy="308372"/>
          </a:xfrm>
          <a:prstGeom prst="rect">
            <a:avLst/>
          </a:prstGeom>
          <a:noFill/>
          <a:ln/>
        </p:spPr>
        <p:txBody>
          <a:bodyPr wrap="non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Connessioni mirate basate sui topic TEDx preferiti, che permettono di conoscere persone nuove con interessi simili.</a:t>
            </a:r>
            <a:endParaRPr lang="en-US" sz="1500" dirty="0"/>
          </a:p>
        </p:txBody>
      </p:sp>
      <p:pic>
        <p:nvPicPr>
          <p:cNvPr id="7" name="Image 1" descr="preencoded.png"/>
          <p:cNvPicPr>
            <a:picLocks noChangeAspect="1"/>
          </p:cNvPicPr>
          <p:nvPr/>
        </p:nvPicPr>
        <p:blipFill>
          <a:blip r:embed="rId4"/>
          <a:stretch>
            <a:fillRect/>
          </a:stretch>
        </p:blipFill>
        <p:spPr>
          <a:xfrm>
            <a:off x="793790" y="3523178"/>
            <a:ext cx="963930" cy="1156811"/>
          </a:xfrm>
          <a:prstGeom prst="rect">
            <a:avLst/>
          </a:prstGeom>
        </p:spPr>
      </p:pic>
      <p:sp>
        <p:nvSpPr>
          <p:cNvPr id="8" name="Text 4"/>
          <p:cNvSpPr/>
          <p:nvPr/>
        </p:nvSpPr>
        <p:spPr>
          <a:xfrm>
            <a:off x="1950482" y="3715941"/>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DAD1E6"/>
                </a:solidFill>
                <a:latin typeface="Inconsolata Bold" pitchFamily="34" charset="0"/>
                <a:ea typeface="Inconsolata Bold" pitchFamily="34" charset="-122"/>
                <a:cs typeface="Inconsolata Bold" pitchFamily="34" charset="-120"/>
              </a:rPr>
              <a:t>Esperienza Estesa</a:t>
            </a:r>
            <a:endParaRPr lang="en-US" sz="1850" dirty="0"/>
          </a:p>
        </p:txBody>
      </p:sp>
      <p:sp>
        <p:nvSpPr>
          <p:cNvPr id="9" name="Text 5"/>
          <p:cNvSpPr/>
          <p:nvPr/>
        </p:nvSpPr>
        <p:spPr>
          <a:xfrm>
            <a:off x="1950482" y="4132778"/>
            <a:ext cx="11886128" cy="308372"/>
          </a:xfrm>
          <a:prstGeom prst="rect">
            <a:avLst/>
          </a:prstGeom>
          <a:noFill/>
          <a:ln/>
        </p:spPr>
        <p:txBody>
          <a:bodyPr wrap="non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Prolungamento dell'impatto dei Talks con interazioni continue, approfondimenti e discussioni che vanno oltre l'evento dal vivo.</a:t>
            </a:r>
            <a:endParaRPr lang="en-US" sz="1500" dirty="0"/>
          </a:p>
        </p:txBody>
      </p:sp>
      <p:pic>
        <p:nvPicPr>
          <p:cNvPr id="10" name="Image 2" descr="preencoded.png"/>
          <p:cNvPicPr>
            <a:picLocks noChangeAspect="1"/>
          </p:cNvPicPr>
          <p:nvPr/>
        </p:nvPicPr>
        <p:blipFill>
          <a:blip r:embed="rId5"/>
          <a:stretch>
            <a:fillRect/>
          </a:stretch>
        </p:blipFill>
        <p:spPr>
          <a:xfrm>
            <a:off x="793790" y="4679990"/>
            <a:ext cx="963930" cy="1156811"/>
          </a:xfrm>
          <a:prstGeom prst="rect">
            <a:avLst/>
          </a:prstGeom>
        </p:spPr>
      </p:pic>
      <p:sp>
        <p:nvSpPr>
          <p:cNvPr id="11" name="Text 6"/>
          <p:cNvSpPr/>
          <p:nvPr/>
        </p:nvSpPr>
        <p:spPr>
          <a:xfrm>
            <a:off x="1950482" y="4872752"/>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DAD1E6"/>
                </a:solidFill>
                <a:latin typeface="Inconsolata Bold" pitchFamily="34" charset="0"/>
                <a:ea typeface="Inconsolata Bold" pitchFamily="34" charset="-122"/>
                <a:cs typeface="Inconsolata Bold" pitchFamily="34" charset="-120"/>
              </a:rPr>
              <a:t>Focus Specifico</a:t>
            </a:r>
            <a:endParaRPr lang="en-US" sz="1850" dirty="0"/>
          </a:p>
        </p:txBody>
      </p:sp>
      <p:sp>
        <p:nvSpPr>
          <p:cNvPr id="12" name="Text 7"/>
          <p:cNvSpPr/>
          <p:nvPr/>
        </p:nvSpPr>
        <p:spPr>
          <a:xfrm>
            <a:off x="1950482" y="5289590"/>
            <a:ext cx="11886128" cy="308372"/>
          </a:xfrm>
          <a:prstGeom prst="rect">
            <a:avLst/>
          </a:prstGeom>
          <a:noFill/>
          <a:ln/>
        </p:spPr>
        <p:txBody>
          <a:bodyPr wrap="non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Non è un social generico, ma un ambiente costruito per valorizzare i contenuti TEDx, progettato con funzionalità pensate per i talk.</a:t>
            </a:r>
            <a:endParaRPr lang="en-US" sz="1500" dirty="0"/>
          </a:p>
        </p:txBody>
      </p:sp>
      <p:pic>
        <p:nvPicPr>
          <p:cNvPr id="13" name="Image 3" descr="preencoded.png"/>
          <p:cNvPicPr>
            <a:picLocks noChangeAspect="1"/>
          </p:cNvPicPr>
          <p:nvPr/>
        </p:nvPicPr>
        <p:blipFill>
          <a:blip r:embed="rId6"/>
          <a:stretch>
            <a:fillRect/>
          </a:stretch>
        </p:blipFill>
        <p:spPr>
          <a:xfrm>
            <a:off x="793790" y="5836801"/>
            <a:ext cx="963930" cy="1419106"/>
          </a:xfrm>
          <a:prstGeom prst="rect">
            <a:avLst/>
          </a:prstGeom>
        </p:spPr>
      </p:pic>
      <p:sp>
        <p:nvSpPr>
          <p:cNvPr id="14" name="Text 8"/>
          <p:cNvSpPr/>
          <p:nvPr/>
        </p:nvSpPr>
        <p:spPr>
          <a:xfrm>
            <a:off x="1950482" y="6029563"/>
            <a:ext cx="2409944" cy="301228"/>
          </a:xfrm>
          <a:prstGeom prst="rect">
            <a:avLst/>
          </a:prstGeom>
          <a:noFill/>
          <a:ln/>
        </p:spPr>
        <p:txBody>
          <a:bodyPr wrap="none" lIns="0" tIns="0" rIns="0" bIns="0" rtlCol="0" anchor="t"/>
          <a:lstStyle/>
          <a:p>
            <a:pPr marL="0" indent="0" algn="l">
              <a:lnSpc>
                <a:spcPts val="2350"/>
              </a:lnSpc>
              <a:buNone/>
            </a:pPr>
            <a:r>
              <a:rPr lang="en-US" sz="1850" b="1" dirty="0">
                <a:solidFill>
                  <a:srgbClr val="DAD1E6"/>
                </a:solidFill>
                <a:latin typeface="Inconsolata Bold" pitchFamily="34" charset="0"/>
                <a:ea typeface="Inconsolata Bold" pitchFamily="34" charset="-122"/>
                <a:cs typeface="Inconsolata Bold" pitchFamily="34" charset="-120"/>
              </a:rPr>
              <a:t>Community di qualità</a:t>
            </a:r>
            <a:endParaRPr lang="en-US" sz="1850" dirty="0"/>
          </a:p>
        </p:txBody>
      </p:sp>
      <p:sp>
        <p:nvSpPr>
          <p:cNvPr id="15" name="Text 9"/>
          <p:cNvSpPr/>
          <p:nvPr/>
        </p:nvSpPr>
        <p:spPr>
          <a:xfrm>
            <a:off x="1950482" y="6446401"/>
            <a:ext cx="11886128" cy="616744"/>
          </a:xfrm>
          <a:prstGeom prst="rect">
            <a:avLst/>
          </a:prstGeom>
          <a:noFill/>
          <a:ln/>
        </p:spPr>
        <p:txBody>
          <a:bodyPr wrap="square" lIns="0" tIns="0" rIns="0" bIns="0" rtlCol="0" anchor="t"/>
          <a:lstStyle/>
          <a:p>
            <a:pPr marL="0" indent="0" algn="l">
              <a:lnSpc>
                <a:spcPts val="2400"/>
              </a:lnSpc>
              <a:buNone/>
            </a:pPr>
            <a:r>
              <a:rPr lang="en-US" sz="1500" dirty="0">
                <a:solidFill>
                  <a:srgbClr val="DAD1E6"/>
                </a:solidFill>
                <a:latin typeface="Fira Sans" pitchFamily="34" charset="0"/>
                <a:ea typeface="Fira Sans" pitchFamily="34" charset="-122"/>
                <a:cs typeface="Fira Sans" pitchFamily="34" charset="-120"/>
              </a:rPr>
              <a:t>L’attenzione è rivolta a un pubblico interessato a innovazione, cultura e crescita personale.Questo consente di avere una community di qualità, riducendo contenuti non pertinenti e aumentando il valore delle connessioni</a:t>
            </a:r>
            <a:endParaRPr lang="en-US" sz="1500" dirty="0"/>
          </a:p>
        </p:txBody>
      </p:sp>
      <p:sp>
        <p:nvSpPr>
          <p:cNvPr id="16" name="Rettangolo 15">
            <a:extLst>
              <a:ext uri="{FF2B5EF4-FFF2-40B4-BE49-F238E27FC236}">
                <a16:creationId xmlns:a16="http://schemas.microsoft.com/office/drawing/2014/main" id="{8D71FE8D-6D5A-FAD8-7274-4C6B783405BA}"/>
              </a:ext>
            </a:extLst>
          </p:cNvPr>
          <p:cNvSpPr/>
          <p:nvPr/>
        </p:nvSpPr>
        <p:spPr>
          <a:xfrm>
            <a:off x="12814126" y="7515616"/>
            <a:ext cx="1816274" cy="713984"/>
          </a:xfrm>
          <a:prstGeom prst="rect">
            <a:avLst/>
          </a:prstGeom>
          <a:solidFill>
            <a:srgbClr val="241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8229600"/>
          </a:xfrm>
          <a:prstGeom prst="rect">
            <a:avLst/>
          </a:prstGeom>
        </p:spPr>
      </p:pic>
      <p:sp>
        <p:nvSpPr>
          <p:cNvPr id="3" name="Text 0"/>
          <p:cNvSpPr/>
          <p:nvPr/>
        </p:nvSpPr>
        <p:spPr>
          <a:xfrm>
            <a:off x="9937790" y="1583055"/>
            <a:ext cx="3898821" cy="2267903"/>
          </a:xfrm>
          <a:prstGeom prst="rect">
            <a:avLst/>
          </a:prstGeom>
          <a:noFill/>
          <a:ln/>
        </p:spPr>
        <p:txBody>
          <a:bodyPr wrap="square" lIns="0" tIns="0" rIns="0" bIns="0" rtlCol="0" anchor="t"/>
          <a:lstStyle/>
          <a:p>
            <a:pPr marL="0" indent="0" algn="l">
              <a:lnSpc>
                <a:spcPts val="4450"/>
              </a:lnSpc>
              <a:buNone/>
            </a:pPr>
            <a:r>
              <a:rPr lang="en-US" sz="3550" b="1" dirty="0">
                <a:solidFill>
                  <a:srgbClr val="F94CAF"/>
                </a:solidFill>
                <a:latin typeface="Inconsolata Bold" pitchFamily="34" charset="0"/>
                <a:ea typeface="Inconsolata Bold" pitchFamily="34" charset="-122"/>
                <a:cs typeface="Inconsolata Bold" pitchFamily="34" charset="-120"/>
              </a:rPr>
              <a:t>Architettura Cloud su AWS: Il Cuore di TedxMatch</a:t>
            </a:r>
            <a:endParaRPr lang="en-US" sz="3550" dirty="0"/>
          </a:p>
        </p:txBody>
      </p:sp>
      <p:sp>
        <p:nvSpPr>
          <p:cNvPr id="4" name="Text 1"/>
          <p:cNvSpPr/>
          <p:nvPr/>
        </p:nvSpPr>
        <p:spPr>
          <a:xfrm>
            <a:off x="9937790" y="4106108"/>
            <a:ext cx="3898821" cy="2540318"/>
          </a:xfrm>
          <a:prstGeom prst="rect">
            <a:avLst/>
          </a:prstGeom>
          <a:noFill/>
          <a:ln/>
        </p:spPr>
        <p:txBody>
          <a:bodyPr wrap="square" lIns="0" tIns="0" rIns="0" bIns="0" rtlCol="0" anchor="t"/>
          <a:lstStyle/>
          <a:p>
            <a:pPr marL="0" indent="0" algn="l">
              <a:lnSpc>
                <a:spcPts val="2850"/>
              </a:lnSpc>
              <a:buNone/>
            </a:pPr>
            <a:r>
              <a:rPr lang="en-US" sz="1750" dirty="0">
                <a:solidFill>
                  <a:srgbClr val="DAD1E6"/>
                </a:solidFill>
                <a:latin typeface="Fira Sans" pitchFamily="34" charset="0"/>
                <a:ea typeface="Fira Sans" pitchFamily="34" charset="-122"/>
                <a:cs typeface="Fira Sans" pitchFamily="34" charset="-120"/>
              </a:rPr>
              <a:t>La nostra architettura è robusta e scalabile, costruita interamente su servizi AWS per garantire affidabilità e prestazioni ottimali. L'integrazione di Flutter per il frontend mobile assicura un'esperienza utente fluida e reattiva.</a:t>
            </a:r>
            <a:endParaRPr lang="en-US" sz="1750" dirty="0"/>
          </a:p>
        </p:txBody>
      </p:sp>
      <p:sp>
        <p:nvSpPr>
          <p:cNvPr id="5" name="Rettangolo 4">
            <a:extLst>
              <a:ext uri="{FF2B5EF4-FFF2-40B4-BE49-F238E27FC236}">
                <a16:creationId xmlns:a16="http://schemas.microsoft.com/office/drawing/2014/main" id="{972F6DDC-EB52-F6C7-21D1-909C6D2D5906}"/>
              </a:ext>
            </a:extLst>
          </p:cNvPr>
          <p:cNvSpPr/>
          <p:nvPr/>
        </p:nvSpPr>
        <p:spPr>
          <a:xfrm>
            <a:off x="12814126" y="7515616"/>
            <a:ext cx="1816274" cy="713984"/>
          </a:xfrm>
          <a:prstGeom prst="rect">
            <a:avLst/>
          </a:prstGeom>
          <a:solidFill>
            <a:srgbClr val="241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008698"/>
            <a:ext cx="5748576" cy="368618"/>
          </a:xfrm>
          <a:prstGeom prst="rect">
            <a:avLst/>
          </a:prstGeom>
          <a:noFill/>
          <a:ln/>
        </p:spPr>
        <p:txBody>
          <a:bodyPr wrap="none" lIns="0" tIns="0" rIns="0" bIns="0" rtlCol="0" anchor="t"/>
          <a:lstStyle/>
          <a:p>
            <a:pPr marL="0" indent="0" algn="l">
              <a:lnSpc>
                <a:spcPts val="2900"/>
              </a:lnSpc>
              <a:buNone/>
            </a:pPr>
            <a:r>
              <a:rPr lang="en-US" sz="2300" b="1" dirty="0">
                <a:solidFill>
                  <a:srgbClr val="F94CAF"/>
                </a:solidFill>
                <a:latin typeface="Inconsolata Bold" pitchFamily="34" charset="0"/>
                <a:ea typeface="Inconsolata Bold" pitchFamily="34" charset="-122"/>
                <a:cs typeface="Inconsolata Bold" pitchFamily="34" charset="-120"/>
              </a:rPr>
              <a:t>Componenti Chiave dell'Architettura AWS</a:t>
            </a:r>
            <a:endParaRPr lang="en-US" sz="2300" dirty="0"/>
          </a:p>
        </p:txBody>
      </p:sp>
      <p:pic>
        <p:nvPicPr>
          <p:cNvPr id="3" name="Image 0" descr="preencoded.png"/>
          <p:cNvPicPr>
            <a:picLocks noChangeAspect="1"/>
          </p:cNvPicPr>
          <p:nvPr/>
        </p:nvPicPr>
        <p:blipFill>
          <a:blip r:embed="rId3"/>
          <a:stretch>
            <a:fillRect/>
          </a:stretch>
        </p:blipFill>
        <p:spPr>
          <a:xfrm>
            <a:off x="793790" y="1672114"/>
            <a:ext cx="368498" cy="368498"/>
          </a:xfrm>
          <a:prstGeom prst="rect">
            <a:avLst/>
          </a:prstGeom>
        </p:spPr>
      </p:pic>
      <p:sp>
        <p:nvSpPr>
          <p:cNvPr id="4" name="Text 1"/>
          <p:cNvSpPr/>
          <p:nvPr/>
        </p:nvSpPr>
        <p:spPr>
          <a:xfrm>
            <a:off x="793790" y="2224802"/>
            <a:ext cx="1934051" cy="230386"/>
          </a:xfrm>
          <a:prstGeom prst="rect">
            <a:avLst/>
          </a:prstGeom>
          <a:noFill/>
          <a:ln/>
        </p:spPr>
        <p:txBody>
          <a:bodyPr wrap="none" lIns="0" tIns="0" rIns="0" bIns="0" rtlCol="0" anchor="t"/>
          <a:lstStyle/>
          <a:p>
            <a:pPr marL="0" indent="0" algn="l">
              <a:lnSpc>
                <a:spcPts val="1800"/>
              </a:lnSpc>
              <a:buNone/>
            </a:pPr>
            <a:r>
              <a:rPr lang="en-US" sz="1450" b="1" dirty="0">
                <a:solidFill>
                  <a:srgbClr val="DAD1E6"/>
                </a:solidFill>
                <a:latin typeface="Inconsolata Bold" pitchFamily="34" charset="0"/>
                <a:ea typeface="Inconsolata Bold" pitchFamily="34" charset="-122"/>
                <a:cs typeface="Inconsolata Bold" pitchFamily="34" charset="-120"/>
              </a:rPr>
              <a:t>Autenticazione Utenti</a:t>
            </a:r>
            <a:endParaRPr lang="en-US" sz="1450" dirty="0"/>
          </a:p>
        </p:txBody>
      </p:sp>
      <p:sp>
        <p:nvSpPr>
          <p:cNvPr id="5" name="Text 2"/>
          <p:cNvSpPr/>
          <p:nvPr/>
        </p:nvSpPr>
        <p:spPr>
          <a:xfrm>
            <a:off x="793790" y="2543532"/>
            <a:ext cx="6429256" cy="235744"/>
          </a:xfrm>
          <a:prstGeom prst="rect">
            <a:avLst/>
          </a:prstGeom>
          <a:noFill/>
          <a:ln/>
        </p:spPr>
        <p:txBody>
          <a:bodyPr wrap="none" lIns="0" tIns="0" rIns="0" bIns="0" rtlCol="0" anchor="t"/>
          <a:lstStyle/>
          <a:p>
            <a:pPr marL="0" indent="0" algn="l">
              <a:lnSpc>
                <a:spcPts val="1850"/>
              </a:lnSpc>
              <a:buNone/>
            </a:pPr>
            <a:r>
              <a:rPr lang="en-US" sz="1150" dirty="0">
                <a:solidFill>
                  <a:srgbClr val="DAD1E6"/>
                </a:solidFill>
                <a:latin typeface="Fira Sans" pitchFamily="34" charset="0"/>
                <a:ea typeface="Fira Sans" pitchFamily="34" charset="-122"/>
                <a:cs typeface="Fira Sans" pitchFamily="34" charset="-120"/>
              </a:rPr>
              <a:t>Gestita da </a:t>
            </a:r>
            <a:r>
              <a:rPr lang="en-US" sz="1150" b="1" dirty="0">
                <a:solidFill>
                  <a:srgbClr val="DAD1E6"/>
                </a:solidFill>
                <a:latin typeface="Fira Sans" pitchFamily="34" charset="0"/>
                <a:ea typeface="Fira Sans" pitchFamily="34" charset="-122"/>
                <a:cs typeface="Fira Sans" pitchFamily="34" charset="-120"/>
              </a:rPr>
              <a:t>Amazon Cognito</a:t>
            </a:r>
            <a:r>
              <a:rPr lang="en-US" sz="1150" dirty="0">
                <a:solidFill>
                  <a:srgbClr val="DAD1E6"/>
                </a:solidFill>
                <a:latin typeface="Fira Sans" pitchFamily="34" charset="0"/>
                <a:ea typeface="Fira Sans" pitchFamily="34" charset="-122"/>
                <a:cs typeface="Fira Sans" pitchFamily="34" charset="-120"/>
              </a:rPr>
              <a:t> per un accesso sicuro e semplificato.</a:t>
            </a:r>
            <a:endParaRPr lang="en-US" sz="1150" dirty="0"/>
          </a:p>
        </p:txBody>
      </p:sp>
      <p:pic>
        <p:nvPicPr>
          <p:cNvPr id="6" name="Image 1" descr="preencoded.png"/>
          <p:cNvPicPr>
            <a:picLocks noChangeAspect="1"/>
          </p:cNvPicPr>
          <p:nvPr/>
        </p:nvPicPr>
        <p:blipFill>
          <a:blip r:embed="rId4"/>
          <a:stretch>
            <a:fillRect/>
          </a:stretch>
        </p:blipFill>
        <p:spPr>
          <a:xfrm>
            <a:off x="7407235" y="1672114"/>
            <a:ext cx="368498" cy="368498"/>
          </a:xfrm>
          <a:prstGeom prst="rect">
            <a:avLst/>
          </a:prstGeom>
        </p:spPr>
      </p:pic>
      <p:sp>
        <p:nvSpPr>
          <p:cNvPr id="7" name="Text 3"/>
          <p:cNvSpPr/>
          <p:nvPr/>
        </p:nvSpPr>
        <p:spPr>
          <a:xfrm>
            <a:off x="7407235" y="2224802"/>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DAD1E6"/>
                </a:solidFill>
                <a:latin typeface="Inconsolata Bold" pitchFamily="34" charset="0"/>
                <a:ea typeface="Inconsolata Bold" pitchFamily="34" charset="-122"/>
                <a:cs typeface="Inconsolata Bold" pitchFamily="34" charset="-120"/>
              </a:rPr>
              <a:t>Database</a:t>
            </a:r>
            <a:endParaRPr lang="en-US" sz="1450" dirty="0"/>
          </a:p>
        </p:txBody>
      </p:sp>
      <p:sp>
        <p:nvSpPr>
          <p:cNvPr id="8" name="Text 4"/>
          <p:cNvSpPr/>
          <p:nvPr/>
        </p:nvSpPr>
        <p:spPr>
          <a:xfrm>
            <a:off x="7407235" y="2543532"/>
            <a:ext cx="6429375" cy="235744"/>
          </a:xfrm>
          <a:prstGeom prst="rect">
            <a:avLst/>
          </a:prstGeom>
          <a:noFill/>
          <a:ln/>
        </p:spPr>
        <p:txBody>
          <a:bodyPr wrap="none" lIns="0" tIns="0" rIns="0" bIns="0" rtlCol="0" anchor="t"/>
          <a:lstStyle/>
          <a:p>
            <a:pPr marL="0" indent="0" algn="l">
              <a:lnSpc>
                <a:spcPts val="1850"/>
              </a:lnSpc>
              <a:buNone/>
            </a:pPr>
            <a:r>
              <a:rPr lang="en-US" sz="1150" b="1" dirty="0">
                <a:solidFill>
                  <a:srgbClr val="DAD1E6"/>
                </a:solidFill>
                <a:latin typeface="Fira Sans" pitchFamily="34" charset="0"/>
                <a:ea typeface="Fira Sans" pitchFamily="34" charset="-122"/>
                <a:cs typeface="Fira Sans" pitchFamily="34" charset="-120"/>
              </a:rPr>
              <a:t>MongoDB MangaRB</a:t>
            </a:r>
            <a:r>
              <a:rPr lang="en-US" sz="1150" dirty="0">
                <a:solidFill>
                  <a:srgbClr val="DAD1E6"/>
                </a:solidFill>
                <a:latin typeface="Fira Sans" pitchFamily="34" charset="0"/>
                <a:ea typeface="Fira Sans" pitchFamily="34" charset="-122"/>
                <a:cs typeface="Fira Sans" pitchFamily="34" charset="-120"/>
              </a:rPr>
              <a:t> offre un database flessibile e performante per i dati degli utenti e dei talk.</a:t>
            </a:r>
            <a:endParaRPr lang="en-US" sz="1150" dirty="0"/>
          </a:p>
        </p:txBody>
      </p:sp>
      <p:pic>
        <p:nvPicPr>
          <p:cNvPr id="9" name="Image 2" descr="preencoded.png"/>
          <p:cNvPicPr>
            <a:picLocks noChangeAspect="1"/>
          </p:cNvPicPr>
          <p:nvPr/>
        </p:nvPicPr>
        <p:blipFill>
          <a:blip r:embed="rId5"/>
          <a:stretch>
            <a:fillRect/>
          </a:stretch>
        </p:blipFill>
        <p:spPr>
          <a:xfrm>
            <a:off x="793790" y="3074075"/>
            <a:ext cx="368498" cy="368498"/>
          </a:xfrm>
          <a:prstGeom prst="rect">
            <a:avLst/>
          </a:prstGeom>
        </p:spPr>
      </p:pic>
      <p:sp>
        <p:nvSpPr>
          <p:cNvPr id="10" name="Text 5"/>
          <p:cNvSpPr/>
          <p:nvPr/>
        </p:nvSpPr>
        <p:spPr>
          <a:xfrm>
            <a:off x="793790" y="3626763"/>
            <a:ext cx="2118241" cy="230386"/>
          </a:xfrm>
          <a:prstGeom prst="rect">
            <a:avLst/>
          </a:prstGeom>
          <a:noFill/>
          <a:ln/>
        </p:spPr>
        <p:txBody>
          <a:bodyPr wrap="none" lIns="0" tIns="0" rIns="0" bIns="0" rtlCol="0" anchor="t"/>
          <a:lstStyle/>
          <a:p>
            <a:pPr marL="0" indent="0" algn="l">
              <a:lnSpc>
                <a:spcPts val="1800"/>
              </a:lnSpc>
              <a:buNone/>
            </a:pPr>
            <a:r>
              <a:rPr lang="en-US" sz="1450" b="1" dirty="0">
                <a:solidFill>
                  <a:srgbClr val="DAD1E6"/>
                </a:solidFill>
                <a:latin typeface="Inconsolata Bold" pitchFamily="34" charset="0"/>
                <a:ea typeface="Inconsolata Bold" pitchFamily="34" charset="-122"/>
                <a:cs typeface="Inconsolata Bold" pitchFamily="34" charset="-120"/>
              </a:rPr>
              <a:t>API per Frontend Mobile</a:t>
            </a:r>
            <a:endParaRPr lang="en-US" sz="1450" dirty="0"/>
          </a:p>
        </p:txBody>
      </p:sp>
      <p:sp>
        <p:nvSpPr>
          <p:cNvPr id="11" name="Text 6"/>
          <p:cNvSpPr/>
          <p:nvPr/>
        </p:nvSpPr>
        <p:spPr>
          <a:xfrm>
            <a:off x="793790" y="3945493"/>
            <a:ext cx="6429256" cy="471488"/>
          </a:xfrm>
          <a:prstGeom prst="rect">
            <a:avLst/>
          </a:prstGeom>
          <a:noFill/>
          <a:ln/>
        </p:spPr>
        <p:txBody>
          <a:bodyPr wrap="square" lIns="0" tIns="0" rIns="0" bIns="0" rtlCol="0" anchor="t"/>
          <a:lstStyle/>
          <a:p>
            <a:pPr marL="0" indent="0" algn="l">
              <a:lnSpc>
                <a:spcPts val="1850"/>
              </a:lnSpc>
              <a:buNone/>
            </a:pPr>
            <a:r>
              <a:rPr lang="en-US" sz="1150" b="1" dirty="0">
                <a:solidFill>
                  <a:srgbClr val="DAD1E6"/>
                </a:solidFill>
                <a:latin typeface="Fira Sans" pitchFamily="34" charset="0"/>
                <a:ea typeface="Fira Sans" pitchFamily="34" charset="-122"/>
                <a:cs typeface="Fira Sans" pitchFamily="34" charset="-120"/>
              </a:rPr>
              <a:t>Amazon API Gateway</a:t>
            </a:r>
            <a:r>
              <a:rPr lang="en-US" sz="1150" dirty="0">
                <a:solidFill>
                  <a:srgbClr val="DAD1E6"/>
                </a:solidFill>
                <a:latin typeface="Fira Sans" pitchFamily="34" charset="0"/>
                <a:ea typeface="Fira Sans" pitchFamily="34" charset="-122"/>
                <a:cs typeface="Fira Sans" pitchFamily="34" charset="-120"/>
              </a:rPr>
              <a:t> e </a:t>
            </a:r>
            <a:r>
              <a:rPr lang="en-US" sz="1150" b="1" dirty="0">
                <a:solidFill>
                  <a:srgbClr val="DAD1E6"/>
                </a:solidFill>
                <a:latin typeface="Fira Sans" pitchFamily="34" charset="0"/>
                <a:ea typeface="Fira Sans" pitchFamily="34" charset="-122"/>
                <a:cs typeface="Fira Sans" pitchFamily="34" charset="-120"/>
              </a:rPr>
              <a:t>AWS Lambda</a:t>
            </a:r>
            <a:r>
              <a:rPr lang="en-US" sz="1150" dirty="0">
                <a:solidFill>
                  <a:srgbClr val="DAD1E6"/>
                </a:solidFill>
                <a:latin typeface="Fira Sans" pitchFamily="34" charset="0"/>
                <a:ea typeface="Fira Sans" pitchFamily="34" charset="-122"/>
                <a:cs typeface="Fira Sans" pitchFamily="34" charset="-120"/>
              </a:rPr>
              <a:t> garantiscono un'interfaccia efficiente e scalabile per l'applicazione Flutter.</a:t>
            </a:r>
            <a:endParaRPr lang="en-US" sz="1150" dirty="0"/>
          </a:p>
        </p:txBody>
      </p:sp>
      <p:pic>
        <p:nvPicPr>
          <p:cNvPr id="12" name="Image 3" descr="preencoded.png"/>
          <p:cNvPicPr>
            <a:picLocks noChangeAspect="1"/>
          </p:cNvPicPr>
          <p:nvPr/>
        </p:nvPicPr>
        <p:blipFill>
          <a:blip r:embed="rId6"/>
          <a:stretch>
            <a:fillRect/>
          </a:stretch>
        </p:blipFill>
        <p:spPr>
          <a:xfrm>
            <a:off x="7407235" y="3074075"/>
            <a:ext cx="368498" cy="368498"/>
          </a:xfrm>
          <a:prstGeom prst="rect">
            <a:avLst/>
          </a:prstGeom>
        </p:spPr>
      </p:pic>
      <p:sp>
        <p:nvSpPr>
          <p:cNvPr id="13" name="Text 7"/>
          <p:cNvSpPr/>
          <p:nvPr/>
        </p:nvSpPr>
        <p:spPr>
          <a:xfrm>
            <a:off x="7407235" y="3626763"/>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DAD1E6"/>
                </a:solidFill>
                <a:latin typeface="Inconsolata Bold" pitchFamily="34" charset="0"/>
                <a:ea typeface="Inconsolata Bold" pitchFamily="34" charset="-122"/>
                <a:cs typeface="Inconsolata Bold" pitchFamily="34" charset="-120"/>
              </a:rPr>
              <a:t>Business Logic</a:t>
            </a:r>
            <a:endParaRPr lang="en-US" sz="1450" dirty="0"/>
          </a:p>
        </p:txBody>
      </p:sp>
      <p:sp>
        <p:nvSpPr>
          <p:cNvPr id="14" name="Text 8"/>
          <p:cNvSpPr/>
          <p:nvPr/>
        </p:nvSpPr>
        <p:spPr>
          <a:xfrm>
            <a:off x="7407235" y="3945493"/>
            <a:ext cx="6429375" cy="235744"/>
          </a:xfrm>
          <a:prstGeom prst="rect">
            <a:avLst/>
          </a:prstGeom>
          <a:noFill/>
          <a:ln/>
        </p:spPr>
        <p:txBody>
          <a:bodyPr wrap="none" lIns="0" tIns="0" rIns="0" bIns="0" rtlCol="0" anchor="t"/>
          <a:lstStyle/>
          <a:p>
            <a:pPr marL="0" indent="0" algn="l">
              <a:lnSpc>
                <a:spcPts val="1850"/>
              </a:lnSpc>
              <a:buNone/>
            </a:pPr>
            <a:r>
              <a:rPr lang="en-US" sz="1150" b="1" dirty="0">
                <a:solidFill>
                  <a:srgbClr val="DAD1E6"/>
                </a:solidFill>
                <a:latin typeface="Fira Sans" pitchFamily="34" charset="0"/>
                <a:ea typeface="Fira Sans" pitchFamily="34" charset="-122"/>
                <a:cs typeface="Fira Sans" pitchFamily="34" charset="-120"/>
              </a:rPr>
              <a:t>AWS Lambda</a:t>
            </a:r>
            <a:r>
              <a:rPr lang="en-US" sz="1150" dirty="0">
                <a:solidFill>
                  <a:srgbClr val="DAD1E6"/>
                </a:solidFill>
                <a:latin typeface="Fira Sans" pitchFamily="34" charset="0"/>
                <a:ea typeface="Fira Sans" pitchFamily="34" charset="-122"/>
                <a:cs typeface="Fira Sans" pitchFamily="34" charset="-120"/>
              </a:rPr>
              <a:t> esegue la logica di business in modo serverless e reattivo.</a:t>
            </a:r>
            <a:endParaRPr lang="en-US" sz="1150" dirty="0"/>
          </a:p>
        </p:txBody>
      </p:sp>
      <p:pic>
        <p:nvPicPr>
          <p:cNvPr id="15" name="Image 4" descr="preencoded.png"/>
          <p:cNvPicPr>
            <a:picLocks noChangeAspect="1"/>
          </p:cNvPicPr>
          <p:nvPr/>
        </p:nvPicPr>
        <p:blipFill>
          <a:blip r:embed="rId7"/>
          <a:stretch>
            <a:fillRect/>
          </a:stretch>
        </p:blipFill>
        <p:spPr>
          <a:xfrm>
            <a:off x="793790" y="4711779"/>
            <a:ext cx="368498" cy="368498"/>
          </a:xfrm>
          <a:prstGeom prst="rect">
            <a:avLst/>
          </a:prstGeom>
        </p:spPr>
      </p:pic>
      <p:sp>
        <p:nvSpPr>
          <p:cNvPr id="16" name="Text 9"/>
          <p:cNvSpPr/>
          <p:nvPr/>
        </p:nvSpPr>
        <p:spPr>
          <a:xfrm>
            <a:off x="793790" y="5264467"/>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DAD1E6"/>
                </a:solidFill>
                <a:latin typeface="Inconsolata Bold" pitchFamily="34" charset="0"/>
                <a:ea typeface="Inconsolata Bold" pitchFamily="34" charset="-122"/>
                <a:cs typeface="Inconsolata Bold" pitchFamily="34" charset="-120"/>
              </a:rPr>
              <a:t>Storage</a:t>
            </a:r>
            <a:endParaRPr lang="en-US" sz="1450" dirty="0"/>
          </a:p>
        </p:txBody>
      </p:sp>
      <p:sp>
        <p:nvSpPr>
          <p:cNvPr id="17" name="Text 10"/>
          <p:cNvSpPr/>
          <p:nvPr/>
        </p:nvSpPr>
        <p:spPr>
          <a:xfrm>
            <a:off x="793790" y="5583198"/>
            <a:ext cx="6429256" cy="235744"/>
          </a:xfrm>
          <a:prstGeom prst="rect">
            <a:avLst/>
          </a:prstGeom>
          <a:noFill/>
          <a:ln/>
        </p:spPr>
        <p:txBody>
          <a:bodyPr wrap="none" lIns="0" tIns="0" rIns="0" bIns="0" rtlCol="0" anchor="t"/>
          <a:lstStyle/>
          <a:p>
            <a:pPr marL="0" indent="0" algn="l">
              <a:lnSpc>
                <a:spcPts val="1850"/>
              </a:lnSpc>
              <a:buNone/>
            </a:pPr>
            <a:r>
              <a:rPr lang="en-US" sz="1150" b="1" dirty="0">
                <a:solidFill>
                  <a:srgbClr val="DAD1E6"/>
                </a:solidFill>
                <a:latin typeface="Fira Sans" pitchFamily="34" charset="0"/>
                <a:ea typeface="Fira Sans" pitchFamily="34" charset="-122"/>
                <a:cs typeface="Fira Sans" pitchFamily="34" charset="-120"/>
              </a:rPr>
              <a:t>Amazon S3</a:t>
            </a:r>
            <a:r>
              <a:rPr lang="en-US" sz="1150" dirty="0">
                <a:solidFill>
                  <a:srgbClr val="DAD1E6"/>
                </a:solidFill>
                <a:latin typeface="Fira Sans" pitchFamily="34" charset="0"/>
                <a:ea typeface="Fira Sans" pitchFamily="34" charset="-122"/>
                <a:cs typeface="Fira Sans" pitchFamily="34" charset="-120"/>
              </a:rPr>
              <a:t> per lo storage di contenuti statici e file multimediali in modo sicuro e duraturo.</a:t>
            </a:r>
            <a:endParaRPr lang="en-US" sz="1150" dirty="0"/>
          </a:p>
        </p:txBody>
      </p:sp>
      <p:pic>
        <p:nvPicPr>
          <p:cNvPr id="18" name="Image 5" descr="preencoded.png"/>
          <p:cNvPicPr>
            <a:picLocks noChangeAspect="1"/>
          </p:cNvPicPr>
          <p:nvPr/>
        </p:nvPicPr>
        <p:blipFill>
          <a:blip r:embed="rId8"/>
          <a:stretch>
            <a:fillRect/>
          </a:stretch>
        </p:blipFill>
        <p:spPr>
          <a:xfrm>
            <a:off x="7407235" y="4711779"/>
            <a:ext cx="368498" cy="368498"/>
          </a:xfrm>
          <a:prstGeom prst="rect">
            <a:avLst/>
          </a:prstGeom>
        </p:spPr>
      </p:pic>
      <p:sp>
        <p:nvSpPr>
          <p:cNvPr id="19" name="Text 11"/>
          <p:cNvSpPr/>
          <p:nvPr/>
        </p:nvSpPr>
        <p:spPr>
          <a:xfrm>
            <a:off x="7407235" y="5264467"/>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DAD1E6"/>
                </a:solidFill>
                <a:latin typeface="Inconsolata Bold" pitchFamily="34" charset="0"/>
                <a:ea typeface="Inconsolata Bold" pitchFamily="34" charset="-122"/>
                <a:cs typeface="Inconsolata Bold" pitchFamily="34" charset="-120"/>
              </a:rPr>
              <a:t>Notifiche Push</a:t>
            </a:r>
            <a:endParaRPr lang="en-US" sz="1450" dirty="0"/>
          </a:p>
        </p:txBody>
      </p:sp>
      <p:sp>
        <p:nvSpPr>
          <p:cNvPr id="20" name="Text 12"/>
          <p:cNvSpPr/>
          <p:nvPr/>
        </p:nvSpPr>
        <p:spPr>
          <a:xfrm>
            <a:off x="7407235" y="5583198"/>
            <a:ext cx="6429375" cy="235744"/>
          </a:xfrm>
          <a:prstGeom prst="rect">
            <a:avLst/>
          </a:prstGeom>
          <a:noFill/>
          <a:ln/>
        </p:spPr>
        <p:txBody>
          <a:bodyPr wrap="none" lIns="0" tIns="0" rIns="0" bIns="0" rtlCol="0" anchor="t"/>
          <a:lstStyle/>
          <a:p>
            <a:pPr marL="0" indent="0" algn="l">
              <a:lnSpc>
                <a:spcPts val="1850"/>
              </a:lnSpc>
              <a:buNone/>
            </a:pPr>
            <a:r>
              <a:rPr lang="en-US" sz="1150" b="1" dirty="0">
                <a:solidFill>
                  <a:srgbClr val="DAD1E6"/>
                </a:solidFill>
                <a:latin typeface="Fira Sans" pitchFamily="34" charset="0"/>
                <a:ea typeface="Fira Sans" pitchFamily="34" charset="-122"/>
                <a:cs typeface="Fira Sans" pitchFamily="34" charset="-120"/>
              </a:rPr>
              <a:t>Amazon SNS</a:t>
            </a:r>
            <a:r>
              <a:rPr lang="en-US" sz="1150" dirty="0">
                <a:solidFill>
                  <a:srgbClr val="DAD1E6"/>
                </a:solidFill>
                <a:latin typeface="Fira Sans" pitchFamily="34" charset="0"/>
                <a:ea typeface="Fira Sans" pitchFamily="34" charset="-122"/>
                <a:cs typeface="Fira Sans" pitchFamily="34" charset="-120"/>
              </a:rPr>
              <a:t> per inviare notifiche push in tempo reale agli utenti.</a:t>
            </a:r>
            <a:endParaRPr lang="en-US" sz="1150" dirty="0"/>
          </a:p>
        </p:txBody>
      </p:sp>
      <p:pic>
        <p:nvPicPr>
          <p:cNvPr id="21" name="Image 6" descr="preencoded.png"/>
          <p:cNvPicPr>
            <a:picLocks noChangeAspect="1"/>
          </p:cNvPicPr>
          <p:nvPr/>
        </p:nvPicPr>
        <p:blipFill>
          <a:blip r:embed="rId9"/>
          <a:stretch>
            <a:fillRect/>
          </a:stretch>
        </p:blipFill>
        <p:spPr>
          <a:xfrm>
            <a:off x="793790" y="6113740"/>
            <a:ext cx="368498" cy="368498"/>
          </a:xfrm>
          <a:prstGeom prst="rect">
            <a:avLst/>
          </a:prstGeom>
        </p:spPr>
      </p:pic>
      <p:sp>
        <p:nvSpPr>
          <p:cNvPr id="22" name="Text 13"/>
          <p:cNvSpPr/>
          <p:nvPr/>
        </p:nvSpPr>
        <p:spPr>
          <a:xfrm>
            <a:off x="793790" y="6666428"/>
            <a:ext cx="2394466" cy="230386"/>
          </a:xfrm>
          <a:prstGeom prst="rect">
            <a:avLst/>
          </a:prstGeom>
          <a:noFill/>
          <a:ln/>
        </p:spPr>
        <p:txBody>
          <a:bodyPr wrap="none" lIns="0" tIns="0" rIns="0" bIns="0" rtlCol="0" anchor="t"/>
          <a:lstStyle/>
          <a:p>
            <a:pPr marL="0" indent="0" algn="l">
              <a:lnSpc>
                <a:spcPts val="1800"/>
              </a:lnSpc>
              <a:buNone/>
            </a:pPr>
            <a:r>
              <a:rPr lang="en-US" sz="1450" b="1" dirty="0">
                <a:solidFill>
                  <a:srgbClr val="DAD1E6"/>
                </a:solidFill>
                <a:latin typeface="Inconsolata Bold" pitchFamily="34" charset="0"/>
                <a:ea typeface="Inconsolata Bold" pitchFamily="34" charset="-122"/>
                <a:cs typeface="Inconsolata Bold" pitchFamily="34" charset="-120"/>
              </a:rPr>
              <a:t>Sistema di Suggerimenti ML</a:t>
            </a:r>
            <a:endParaRPr lang="en-US" sz="1450" dirty="0"/>
          </a:p>
        </p:txBody>
      </p:sp>
      <p:sp>
        <p:nvSpPr>
          <p:cNvPr id="23" name="Text 14"/>
          <p:cNvSpPr/>
          <p:nvPr/>
        </p:nvSpPr>
        <p:spPr>
          <a:xfrm>
            <a:off x="793790" y="6985159"/>
            <a:ext cx="6429256" cy="235744"/>
          </a:xfrm>
          <a:prstGeom prst="rect">
            <a:avLst/>
          </a:prstGeom>
          <a:noFill/>
          <a:ln/>
        </p:spPr>
        <p:txBody>
          <a:bodyPr wrap="none" lIns="0" tIns="0" rIns="0" bIns="0" rtlCol="0" anchor="t"/>
          <a:lstStyle/>
          <a:p>
            <a:pPr marL="0" indent="0" algn="l">
              <a:lnSpc>
                <a:spcPts val="1850"/>
              </a:lnSpc>
              <a:buNone/>
            </a:pPr>
            <a:r>
              <a:rPr lang="en-US" sz="1150" b="1" dirty="0">
                <a:solidFill>
                  <a:srgbClr val="DAD1E6"/>
                </a:solidFill>
                <a:latin typeface="Fira Sans" pitchFamily="34" charset="0"/>
                <a:ea typeface="Fira Sans" pitchFamily="34" charset="-122"/>
                <a:cs typeface="Fira Sans" pitchFamily="34" charset="-120"/>
              </a:rPr>
              <a:t>Amazon Personalize</a:t>
            </a:r>
            <a:r>
              <a:rPr lang="en-US" sz="1150" dirty="0">
                <a:solidFill>
                  <a:srgbClr val="DAD1E6"/>
                </a:solidFill>
                <a:latin typeface="Fira Sans" pitchFamily="34" charset="0"/>
                <a:ea typeface="Fira Sans" pitchFamily="34" charset="-122"/>
                <a:cs typeface="Fira Sans" pitchFamily="34" charset="-120"/>
              </a:rPr>
              <a:t> offre raccomandazioni personalizzate basate sugli interessi degli utenti.</a:t>
            </a:r>
            <a:endParaRPr lang="en-US" sz="1150" dirty="0"/>
          </a:p>
        </p:txBody>
      </p:sp>
      <p:pic>
        <p:nvPicPr>
          <p:cNvPr id="24" name="Image 7" descr="preencoded.png"/>
          <p:cNvPicPr>
            <a:picLocks noChangeAspect="1"/>
          </p:cNvPicPr>
          <p:nvPr/>
        </p:nvPicPr>
        <p:blipFill>
          <a:blip r:embed="rId10"/>
          <a:stretch>
            <a:fillRect/>
          </a:stretch>
        </p:blipFill>
        <p:spPr>
          <a:xfrm>
            <a:off x="7407235" y="6113740"/>
            <a:ext cx="368498" cy="368498"/>
          </a:xfrm>
          <a:prstGeom prst="rect">
            <a:avLst/>
          </a:prstGeom>
        </p:spPr>
      </p:pic>
      <p:sp>
        <p:nvSpPr>
          <p:cNvPr id="25" name="Text 15"/>
          <p:cNvSpPr/>
          <p:nvPr/>
        </p:nvSpPr>
        <p:spPr>
          <a:xfrm>
            <a:off x="7407235" y="6666428"/>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DAD1E6"/>
                </a:solidFill>
                <a:latin typeface="Inconsolata Bold" pitchFamily="34" charset="0"/>
                <a:ea typeface="Inconsolata Bold" pitchFamily="34" charset="-122"/>
                <a:cs typeface="Inconsolata Bold" pitchFamily="34" charset="-120"/>
              </a:rPr>
              <a:t>Integrazione Dati</a:t>
            </a:r>
            <a:endParaRPr lang="en-US" sz="1450" dirty="0"/>
          </a:p>
        </p:txBody>
      </p:sp>
      <p:sp>
        <p:nvSpPr>
          <p:cNvPr id="26" name="Text 16"/>
          <p:cNvSpPr/>
          <p:nvPr/>
        </p:nvSpPr>
        <p:spPr>
          <a:xfrm>
            <a:off x="7407235" y="6985159"/>
            <a:ext cx="6429375" cy="235744"/>
          </a:xfrm>
          <a:prstGeom prst="rect">
            <a:avLst/>
          </a:prstGeom>
          <a:noFill/>
          <a:ln/>
        </p:spPr>
        <p:txBody>
          <a:bodyPr wrap="none" lIns="0" tIns="0" rIns="0" bIns="0" rtlCol="0" anchor="t"/>
          <a:lstStyle/>
          <a:p>
            <a:pPr marL="0" indent="0" algn="l">
              <a:lnSpc>
                <a:spcPts val="1850"/>
              </a:lnSpc>
              <a:buNone/>
            </a:pPr>
            <a:r>
              <a:rPr lang="en-US" sz="1150" b="1" dirty="0">
                <a:solidFill>
                  <a:srgbClr val="DAD1E6"/>
                </a:solidFill>
                <a:latin typeface="Fira Sans" pitchFamily="34" charset="0"/>
                <a:ea typeface="Fira Sans" pitchFamily="34" charset="-122"/>
                <a:cs typeface="Fira Sans" pitchFamily="34" charset="-120"/>
              </a:rPr>
              <a:t>AWS Glue</a:t>
            </a:r>
            <a:r>
              <a:rPr lang="en-US" sz="1150" dirty="0">
                <a:solidFill>
                  <a:srgbClr val="DAD1E6"/>
                </a:solidFill>
                <a:latin typeface="Fira Sans" pitchFamily="34" charset="0"/>
                <a:ea typeface="Fira Sans" pitchFamily="34" charset="-122"/>
                <a:cs typeface="Fira Sans" pitchFamily="34" charset="-120"/>
              </a:rPr>
              <a:t> per l'elaborazione e l'integrazione dei dati, supportando l'analisi e l'ML.</a:t>
            </a:r>
            <a:endParaRPr lang="en-US" sz="1150" dirty="0"/>
          </a:p>
        </p:txBody>
      </p:sp>
      <p:sp>
        <p:nvSpPr>
          <p:cNvPr id="27" name="Rettangolo 26">
            <a:extLst>
              <a:ext uri="{FF2B5EF4-FFF2-40B4-BE49-F238E27FC236}">
                <a16:creationId xmlns:a16="http://schemas.microsoft.com/office/drawing/2014/main" id="{38EE8397-BD50-DF18-6E1B-D2C3888BC8EE}"/>
              </a:ext>
            </a:extLst>
          </p:cNvPr>
          <p:cNvSpPr/>
          <p:nvPr/>
        </p:nvSpPr>
        <p:spPr>
          <a:xfrm>
            <a:off x="12814126" y="7515616"/>
            <a:ext cx="1816274" cy="713984"/>
          </a:xfrm>
          <a:prstGeom prst="rect">
            <a:avLst/>
          </a:prstGeom>
          <a:solidFill>
            <a:srgbClr val="241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65440"/>
            <a:ext cx="5713571" cy="396835"/>
          </a:xfrm>
          <a:prstGeom prst="rect">
            <a:avLst/>
          </a:prstGeom>
          <a:noFill/>
          <a:ln/>
        </p:spPr>
        <p:txBody>
          <a:bodyPr wrap="none" lIns="0" tIns="0" rIns="0" bIns="0" rtlCol="0" anchor="t"/>
          <a:lstStyle/>
          <a:p>
            <a:pPr marL="0" indent="0" algn="l">
              <a:lnSpc>
                <a:spcPts val="3100"/>
              </a:lnSpc>
              <a:buNone/>
            </a:pPr>
            <a:r>
              <a:rPr lang="en-US" sz="2500" b="1" dirty="0">
                <a:solidFill>
                  <a:srgbClr val="F94CAF"/>
                </a:solidFill>
                <a:latin typeface="Inconsolata Bold" pitchFamily="34" charset="0"/>
                <a:ea typeface="Inconsolata Bold" pitchFamily="34" charset="-122"/>
                <a:cs typeface="Inconsolata Bold" pitchFamily="34" charset="-120"/>
              </a:rPr>
              <a:t>Perché queste scelte architetturali?</a:t>
            </a:r>
            <a:endParaRPr lang="en-US" sz="2500" dirty="0"/>
          </a:p>
        </p:txBody>
      </p:sp>
      <p:sp>
        <p:nvSpPr>
          <p:cNvPr id="3" name="Shape 1"/>
          <p:cNvSpPr/>
          <p:nvPr/>
        </p:nvSpPr>
        <p:spPr>
          <a:xfrm>
            <a:off x="793790" y="1379815"/>
            <a:ext cx="6441996" cy="1817965"/>
          </a:xfrm>
          <a:prstGeom prst="roundRect">
            <a:avLst>
              <a:gd name="adj" fmla="val 6036"/>
            </a:avLst>
          </a:prstGeom>
          <a:solidFill>
            <a:srgbClr val="241631"/>
          </a:solidFill>
          <a:ln w="22860">
            <a:solidFill>
              <a:srgbClr val="5C4E69"/>
            </a:solidFill>
            <a:prstDash val="solid"/>
          </a:ln>
        </p:spPr>
        <p:txBody>
          <a:bodyPr/>
          <a:lstStyle/>
          <a:p>
            <a:endParaRPr lang="it-IT"/>
          </a:p>
        </p:txBody>
      </p:sp>
      <p:pic>
        <p:nvPicPr>
          <p:cNvPr id="4" name="Image 0" descr="preencoded.png"/>
          <p:cNvPicPr>
            <a:picLocks noChangeAspect="1"/>
          </p:cNvPicPr>
          <p:nvPr/>
        </p:nvPicPr>
        <p:blipFill>
          <a:blip r:embed="rId3"/>
          <a:stretch>
            <a:fillRect/>
          </a:stretch>
        </p:blipFill>
        <p:spPr>
          <a:xfrm>
            <a:off x="770930" y="1379815"/>
            <a:ext cx="91440" cy="1817965"/>
          </a:xfrm>
          <a:prstGeom prst="rect">
            <a:avLst/>
          </a:prstGeom>
        </p:spPr>
      </p:pic>
      <p:sp>
        <p:nvSpPr>
          <p:cNvPr id="5" name="Text 2"/>
          <p:cNvSpPr/>
          <p:nvPr/>
        </p:nvSpPr>
        <p:spPr>
          <a:xfrm>
            <a:off x="1043940" y="1561386"/>
            <a:ext cx="4760595" cy="248007"/>
          </a:xfrm>
          <a:prstGeom prst="rect">
            <a:avLst/>
          </a:prstGeom>
          <a:noFill/>
          <a:ln/>
        </p:spPr>
        <p:txBody>
          <a:bodyPr wrap="none" lIns="0" tIns="0" rIns="0" bIns="0" rtlCol="0" anchor="t"/>
          <a:lstStyle/>
          <a:p>
            <a:pPr marL="0" indent="0" algn="l">
              <a:lnSpc>
                <a:spcPts val="1950"/>
              </a:lnSpc>
              <a:buNone/>
            </a:pPr>
            <a:r>
              <a:rPr lang="en-US" sz="1550" b="1" dirty="0">
                <a:solidFill>
                  <a:srgbClr val="DAD1E6"/>
                </a:solidFill>
                <a:latin typeface="Inconsolata Bold" pitchFamily="34" charset="0"/>
                <a:ea typeface="Inconsolata Bold" pitchFamily="34" charset="-122"/>
                <a:cs typeface="Inconsolata Bold" pitchFamily="34" charset="-120"/>
              </a:rPr>
              <a:t>Sicurezza e Accesso Controllato (Amazon Cognito)</a:t>
            </a:r>
            <a:endParaRPr lang="en-US" sz="1550" dirty="0"/>
          </a:p>
        </p:txBody>
      </p:sp>
      <p:sp>
        <p:nvSpPr>
          <p:cNvPr id="6" name="Text 3"/>
          <p:cNvSpPr/>
          <p:nvPr/>
        </p:nvSpPr>
        <p:spPr>
          <a:xfrm>
            <a:off x="1043940" y="1904643"/>
            <a:ext cx="6010275" cy="762238"/>
          </a:xfrm>
          <a:prstGeom prst="rect">
            <a:avLst/>
          </a:prstGeom>
          <a:noFill/>
          <a:ln/>
        </p:spPr>
        <p:txBody>
          <a:bodyPr wrap="squar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Garantisce l'autenticazione sicura degli utenti tramite Multi Factor Authentication.Permette di verificare l'età, essenziale per mantenere un ambiente riservato ai maggiorenni.</a:t>
            </a:r>
            <a:endParaRPr lang="en-US" sz="1250" dirty="0"/>
          </a:p>
        </p:txBody>
      </p:sp>
      <p:sp>
        <p:nvSpPr>
          <p:cNvPr id="7" name="Text 4"/>
          <p:cNvSpPr/>
          <p:nvPr/>
        </p:nvSpPr>
        <p:spPr>
          <a:xfrm>
            <a:off x="1043940" y="2762131"/>
            <a:ext cx="6010275" cy="254079"/>
          </a:xfrm>
          <a:prstGeom prst="rect">
            <a:avLst/>
          </a:prstGeom>
          <a:noFill/>
          <a:ln/>
        </p:spPr>
        <p:txBody>
          <a:bodyPr wrap="non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Permette di facilitare le procedure di autenticazione introducendo il social login </a:t>
            </a:r>
            <a:endParaRPr lang="en-US" sz="1250" dirty="0"/>
          </a:p>
        </p:txBody>
      </p:sp>
      <p:sp>
        <p:nvSpPr>
          <p:cNvPr id="8" name="Shape 5"/>
          <p:cNvSpPr/>
          <p:nvPr/>
        </p:nvSpPr>
        <p:spPr>
          <a:xfrm>
            <a:off x="7394496" y="1379815"/>
            <a:ext cx="6442115" cy="1817965"/>
          </a:xfrm>
          <a:prstGeom prst="roundRect">
            <a:avLst>
              <a:gd name="adj" fmla="val 6036"/>
            </a:avLst>
          </a:prstGeom>
          <a:solidFill>
            <a:srgbClr val="241631"/>
          </a:solidFill>
          <a:ln w="22860">
            <a:solidFill>
              <a:srgbClr val="5C4E69"/>
            </a:solidFill>
            <a:prstDash val="solid"/>
          </a:ln>
        </p:spPr>
        <p:txBody>
          <a:bodyPr/>
          <a:lstStyle/>
          <a:p>
            <a:endParaRPr lang="it-IT"/>
          </a:p>
        </p:txBody>
      </p:sp>
      <p:pic>
        <p:nvPicPr>
          <p:cNvPr id="9" name="Image 1" descr="preencoded.png"/>
          <p:cNvPicPr>
            <a:picLocks noChangeAspect="1"/>
          </p:cNvPicPr>
          <p:nvPr/>
        </p:nvPicPr>
        <p:blipFill>
          <a:blip r:embed="rId3"/>
          <a:stretch>
            <a:fillRect/>
          </a:stretch>
        </p:blipFill>
        <p:spPr>
          <a:xfrm>
            <a:off x="7371636" y="1379815"/>
            <a:ext cx="91440" cy="1817965"/>
          </a:xfrm>
          <a:prstGeom prst="rect">
            <a:avLst/>
          </a:prstGeom>
        </p:spPr>
      </p:pic>
      <p:sp>
        <p:nvSpPr>
          <p:cNvPr id="10" name="Text 6"/>
          <p:cNvSpPr/>
          <p:nvPr/>
        </p:nvSpPr>
        <p:spPr>
          <a:xfrm>
            <a:off x="7644646" y="1561386"/>
            <a:ext cx="5851565" cy="248007"/>
          </a:xfrm>
          <a:prstGeom prst="rect">
            <a:avLst/>
          </a:prstGeom>
          <a:noFill/>
          <a:ln/>
        </p:spPr>
        <p:txBody>
          <a:bodyPr wrap="none" lIns="0" tIns="0" rIns="0" bIns="0" rtlCol="0" anchor="t"/>
          <a:lstStyle/>
          <a:p>
            <a:pPr marL="0" indent="0" algn="l">
              <a:lnSpc>
                <a:spcPts val="1950"/>
              </a:lnSpc>
              <a:buNone/>
            </a:pPr>
            <a:r>
              <a:rPr lang="en-US" sz="1550" b="1" dirty="0">
                <a:solidFill>
                  <a:srgbClr val="DAD1E6"/>
                </a:solidFill>
                <a:latin typeface="Inconsolata Bold" pitchFamily="34" charset="0"/>
                <a:ea typeface="Inconsolata Bold" pitchFamily="34" charset="-122"/>
                <a:cs typeface="Inconsolata Bold" pitchFamily="34" charset="-120"/>
              </a:rPr>
              <a:t>API Scalabili e Costi Efficienti (API Gateway + AWS Lambda)</a:t>
            </a:r>
            <a:endParaRPr lang="en-US" sz="1550" dirty="0"/>
          </a:p>
        </p:txBody>
      </p:sp>
      <p:sp>
        <p:nvSpPr>
          <p:cNvPr id="11" name="Text 7"/>
          <p:cNvSpPr/>
          <p:nvPr/>
        </p:nvSpPr>
        <p:spPr>
          <a:xfrm>
            <a:off x="7644646" y="1904643"/>
            <a:ext cx="6010394" cy="254079"/>
          </a:xfrm>
          <a:prstGeom prst="rect">
            <a:avLst/>
          </a:prstGeom>
          <a:noFill/>
          <a:ln/>
        </p:spPr>
        <p:txBody>
          <a:bodyPr wrap="non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Espongono API robuste e scalabili per il frontend Flutter. </a:t>
            </a:r>
            <a:endParaRPr lang="en-US" sz="1250" dirty="0"/>
          </a:p>
        </p:txBody>
      </p:sp>
      <p:sp>
        <p:nvSpPr>
          <p:cNvPr id="12" name="Text 8"/>
          <p:cNvSpPr/>
          <p:nvPr/>
        </p:nvSpPr>
        <p:spPr>
          <a:xfrm>
            <a:off x="7644646" y="2253972"/>
            <a:ext cx="6010394" cy="762238"/>
          </a:xfrm>
          <a:prstGeom prst="rect">
            <a:avLst/>
          </a:prstGeom>
          <a:noFill/>
          <a:ln/>
        </p:spPr>
        <p:txBody>
          <a:bodyPr wrap="squar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Il modello serverless ottimizza i costi e si adatta dinamicamente a picchi di traffico durante eventi TEDx, permettendo agli utenti di avere un'esperienza fluida anche nei momenti di maggiore interazione.</a:t>
            </a:r>
            <a:endParaRPr lang="en-US" sz="1250" dirty="0"/>
          </a:p>
        </p:txBody>
      </p:sp>
      <p:sp>
        <p:nvSpPr>
          <p:cNvPr id="13" name="Shape 9"/>
          <p:cNvSpPr/>
          <p:nvPr/>
        </p:nvSpPr>
        <p:spPr>
          <a:xfrm>
            <a:off x="793790" y="3356491"/>
            <a:ext cx="6441996" cy="1722715"/>
          </a:xfrm>
          <a:prstGeom prst="roundRect">
            <a:avLst>
              <a:gd name="adj" fmla="val 6369"/>
            </a:avLst>
          </a:prstGeom>
          <a:solidFill>
            <a:srgbClr val="241631"/>
          </a:solidFill>
          <a:ln w="22860">
            <a:solidFill>
              <a:srgbClr val="5C4E69"/>
            </a:solidFill>
            <a:prstDash val="solid"/>
          </a:ln>
        </p:spPr>
        <p:txBody>
          <a:bodyPr/>
          <a:lstStyle/>
          <a:p>
            <a:endParaRPr lang="it-IT"/>
          </a:p>
        </p:txBody>
      </p:sp>
      <p:pic>
        <p:nvPicPr>
          <p:cNvPr id="14" name="Image 2" descr="preencoded.png"/>
          <p:cNvPicPr>
            <a:picLocks noChangeAspect="1"/>
          </p:cNvPicPr>
          <p:nvPr/>
        </p:nvPicPr>
        <p:blipFill>
          <a:blip r:embed="rId4"/>
          <a:stretch>
            <a:fillRect/>
          </a:stretch>
        </p:blipFill>
        <p:spPr>
          <a:xfrm>
            <a:off x="770930" y="3356491"/>
            <a:ext cx="91440" cy="1722715"/>
          </a:xfrm>
          <a:prstGeom prst="rect">
            <a:avLst/>
          </a:prstGeom>
        </p:spPr>
      </p:pic>
      <p:sp>
        <p:nvSpPr>
          <p:cNvPr id="15" name="Text 10"/>
          <p:cNvSpPr/>
          <p:nvPr/>
        </p:nvSpPr>
        <p:spPr>
          <a:xfrm>
            <a:off x="1043940" y="3538061"/>
            <a:ext cx="4066342" cy="248007"/>
          </a:xfrm>
          <a:prstGeom prst="rect">
            <a:avLst/>
          </a:prstGeom>
          <a:noFill/>
          <a:ln/>
        </p:spPr>
        <p:txBody>
          <a:bodyPr wrap="none" lIns="0" tIns="0" rIns="0" bIns="0" rtlCol="0" anchor="t"/>
          <a:lstStyle/>
          <a:p>
            <a:pPr marL="0" indent="0" algn="l">
              <a:lnSpc>
                <a:spcPts val="1950"/>
              </a:lnSpc>
              <a:buNone/>
            </a:pPr>
            <a:r>
              <a:rPr lang="en-US" sz="1550" b="1" dirty="0">
                <a:solidFill>
                  <a:srgbClr val="DAD1E6"/>
                </a:solidFill>
                <a:latin typeface="Inconsolata Bold" pitchFamily="34" charset="0"/>
                <a:ea typeface="Inconsolata Bold" pitchFamily="34" charset="-122"/>
                <a:cs typeface="Inconsolata Bold" pitchFamily="34" charset="-120"/>
              </a:rPr>
              <a:t>Flessibilità del Database (MongoDB Atlas)</a:t>
            </a:r>
            <a:endParaRPr lang="en-US" sz="1550" dirty="0"/>
          </a:p>
        </p:txBody>
      </p:sp>
      <p:sp>
        <p:nvSpPr>
          <p:cNvPr id="16" name="Text 11"/>
          <p:cNvSpPr/>
          <p:nvPr/>
        </p:nvSpPr>
        <p:spPr>
          <a:xfrm>
            <a:off x="1043940" y="3881318"/>
            <a:ext cx="6010275" cy="1016318"/>
          </a:xfrm>
          <a:prstGeom prst="rect">
            <a:avLst/>
          </a:prstGeom>
          <a:noFill/>
          <a:ln/>
        </p:spPr>
        <p:txBody>
          <a:bodyPr wrap="squar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Scegliamo MongoDB per la sua flessibilità nella gestione di dati non strutturati e variabili, come profili utente, interessi,  talk e match generati.In questo modo il database è pronto a supportare nuove feature di personalizzazione e socializzazione senza dover ridisegnare l’intero schema.</a:t>
            </a:r>
            <a:endParaRPr lang="en-US" sz="1250" dirty="0"/>
          </a:p>
        </p:txBody>
      </p:sp>
      <p:sp>
        <p:nvSpPr>
          <p:cNvPr id="17" name="Shape 12"/>
          <p:cNvSpPr/>
          <p:nvPr/>
        </p:nvSpPr>
        <p:spPr>
          <a:xfrm>
            <a:off x="7394496" y="3356491"/>
            <a:ext cx="6442115" cy="1722715"/>
          </a:xfrm>
          <a:prstGeom prst="roundRect">
            <a:avLst>
              <a:gd name="adj" fmla="val 6369"/>
            </a:avLst>
          </a:prstGeom>
          <a:solidFill>
            <a:srgbClr val="241631"/>
          </a:solidFill>
          <a:ln w="22860">
            <a:solidFill>
              <a:srgbClr val="5C4E69"/>
            </a:solidFill>
            <a:prstDash val="solid"/>
          </a:ln>
        </p:spPr>
        <p:txBody>
          <a:bodyPr/>
          <a:lstStyle/>
          <a:p>
            <a:endParaRPr lang="it-IT"/>
          </a:p>
        </p:txBody>
      </p:sp>
      <p:pic>
        <p:nvPicPr>
          <p:cNvPr id="18" name="Image 3" descr="preencoded.png"/>
          <p:cNvPicPr>
            <a:picLocks noChangeAspect="1"/>
          </p:cNvPicPr>
          <p:nvPr/>
        </p:nvPicPr>
        <p:blipFill>
          <a:blip r:embed="rId4"/>
          <a:stretch>
            <a:fillRect/>
          </a:stretch>
        </p:blipFill>
        <p:spPr>
          <a:xfrm>
            <a:off x="7371636" y="3356491"/>
            <a:ext cx="91440" cy="1722715"/>
          </a:xfrm>
          <a:prstGeom prst="rect">
            <a:avLst/>
          </a:prstGeom>
        </p:spPr>
      </p:pic>
      <p:sp>
        <p:nvSpPr>
          <p:cNvPr id="19" name="Text 13"/>
          <p:cNvSpPr/>
          <p:nvPr/>
        </p:nvSpPr>
        <p:spPr>
          <a:xfrm>
            <a:off x="7644646" y="3538061"/>
            <a:ext cx="5554028" cy="248007"/>
          </a:xfrm>
          <a:prstGeom prst="rect">
            <a:avLst/>
          </a:prstGeom>
          <a:noFill/>
          <a:ln/>
        </p:spPr>
        <p:txBody>
          <a:bodyPr wrap="none" lIns="0" tIns="0" rIns="0" bIns="0" rtlCol="0" anchor="t"/>
          <a:lstStyle/>
          <a:p>
            <a:pPr marL="0" indent="0" algn="l">
              <a:lnSpc>
                <a:spcPts val="1950"/>
              </a:lnSpc>
              <a:buNone/>
            </a:pPr>
            <a:r>
              <a:rPr lang="en-US" sz="1550" b="1" dirty="0">
                <a:solidFill>
                  <a:srgbClr val="DAD1E6"/>
                </a:solidFill>
                <a:latin typeface="Inconsolata Bold" pitchFamily="34" charset="0"/>
                <a:ea typeface="Inconsolata Bold" pitchFamily="34" charset="-122"/>
                <a:cs typeface="Inconsolata Bold" pitchFamily="34" charset="-120"/>
              </a:rPr>
              <a:t>Storage e Comunicazione in Tempo Reale (Amazon S3 + SNS)</a:t>
            </a:r>
            <a:endParaRPr lang="en-US" sz="1550" dirty="0"/>
          </a:p>
        </p:txBody>
      </p:sp>
      <p:sp>
        <p:nvSpPr>
          <p:cNvPr id="20" name="Text 14"/>
          <p:cNvSpPr/>
          <p:nvPr/>
        </p:nvSpPr>
        <p:spPr>
          <a:xfrm>
            <a:off x="7644646" y="3881318"/>
            <a:ext cx="6010394" cy="762238"/>
          </a:xfrm>
          <a:prstGeom prst="rect">
            <a:avLst/>
          </a:prstGeom>
          <a:noFill/>
          <a:ln/>
        </p:spPr>
        <p:txBody>
          <a:bodyPr wrap="squar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S3 offre storage sicuro per media e file statici. SNS abilita notifiche push in tempo reale, stimolando l'interazione degli utenti con avvisi sui nuovi match e sui nuovi eventi firmati TEDx.</a:t>
            </a:r>
            <a:endParaRPr lang="en-US" sz="1250" dirty="0"/>
          </a:p>
        </p:txBody>
      </p:sp>
      <p:sp>
        <p:nvSpPr>
          <p:cNvPr id="21" name="Shape 15"/>
          <p:cNvSpPr/>
          <p:nvPr/>
        </p:nvSpPr>
        <p:spPr>
          <a:xfrm>
            <a:off x="793790" y="5237917"/>
            <a:ext cx="6441996" cy="2326124"/>
          </a:xfrm>
          <a:prstGeom prst="roundRect">
            <a:avLst>
              <a:gd name="adj" fmla="val 4717"/>
            </a:avLst>
          </a:prstGeom>
          <a:solidFill>
            <a:srgbClr val="241631"/>
          </a:solidFill>
          <a:ln w="22860">
            <a:solidFill>
              <a:srgbClr val="5C4E69"/>
            </a:solidFill>
            <a:prstDash val="solid"/>
          </a:ln>
        </p:spPr>
        <p:txBody>
          <a:bodyPr/>
          <a:lstStyle/>
          <a:p>
            <a:endParaRPr lang="it-IT"/>
          </a:p>
        </p:txBody>
      </p:sp>
      <p:pic>
        <p:nvPicPr>
          <p:cNvPr id="22" name="Image 4" descr="preencoded.png"/>
          <p:cNvPicPr>
            <a:picLocks noChangeAspect="1"/>
          </p:cNvPicPr>
          <p:nvPr/>
        </p:nvPicPr>
        <p:blipFill>
          <a:blip r:embed="rId5"/>
          <a:stretch>
            <a:fillRect/>
          </a:stretch>
        </p:blipFill>
        <p:spPr>
          <a:xfrm>
            <a:off x="770930" y="5237917"/>
            <a:ext cx="91440" cy="2326124"/>
          </a:xfrm>
          <a:prstGeom prst="rect">
            <a:avLst/>
          </a:prstGeom>
        </p:spPr>
      </p:pic>
      <p:sp>
        <p:nvSpPr>
          <p:cNvPr id="23" name="Text 16"/>
          <p:cNvSpPr/>
          <p:nvPr/>
        </p:nvSpPr>
        <p:spPr>
          <a:xfrm>
            <a:off x="1043940" y="5419487"/>
            <a:ext cx="5058132" cy="248007"/>
          </a:xfrm>
          <a:prstGeom prst="rect">
            <a:avLst/>
          </a:prstGeom>
          <a:noFill/>
          <a:ln/>
        </p:spPr>
        <p:txBody>
          <a:bodyPr wrap="none" lIns="0" tIns="0" rIns="0" bIns="0" rtlCol="0" anchor="t"/>
          <a:lstStyle/>
          <a:p>
            <a:pPr marL="0" indent="0" algn="l">
              <a:lnSpc>
                <a:spcPts val="1950"/>
              </a:lnSpc>
              <a:buNone/>
            </a:pPr>
            <a:r>
              <a:rPr lang="en-US" sz="1550" b="1" dirty="0">
                <a:solidFill>
                  <a:srgbClr val="DAD1E6"/>
                </a:solidFill>
                <a:latin typeface="Inconsolata Bold" pitchFamily="34" charset="0"/>
                <a:ea typeface="Inconsolata Bold" pitchFamily="34" charset="-122"/>
                <a:cs typeface="Inconsolata Bold" pitchFamily="34" charset="-120"/>
              </a:rPr>
              <a:t>Raccomandazioni Personalizzate (Amazon Personalize)</a:t>
            </a:r>
            <a:endParaRPr lang="en-US" sz="1550" dirty="0"/>
          </a:p>
        </p:txBody>
      </p:sp>
      <p:sp>
        <p:nvSpPr>
          <p:cNvPr id="24" name="Text 17"/>
          <p:cNvSpPr/>
          <p:nvPr/>
        </p:nvSpPr>
        <p:spPr>
          <a:xfrm>
            <a:off x="1043940" y="5762744"/>
            <a:ext cx="6010275" cy="1270397"/>
          </a:xfrm>
          <a:prstGeom prst="rect">
            <a:avLst/>
          </a:prstGeom>
          <a:noFill/>
          <a:ln/>
        </p:spPr>
        <p:txBody>
          <a:bodyPr wrap="squar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è il cuore del sistema di suggerimenti.Analizza in tempo reale le interazioni degli utenti (likes, visualizzazioni, tags preferiti).Amazon Personalize ci consente di generare suggerimenti mirati, basati sia sui contenuti (Talk TEDx) che su connessioni (utenti simili).</a:t>
            </a:r>
            <a:endParaRPr lang="en-US" sz="1250" dirty="0"/>
          </a:p>
        </p:txBody>
      </p:sp>
      <p:sp>
        <p:nvSpPr>
          <p:cNvPr id="25" name="Text 18"/>
          <p:cNvSpPr/>
          <p:nvPr/>
        </p:nvSpPr>
        <p:spPr>
          <a:xfrm>
            <a:off x="1043940" y="7128391"/>
            <a:ext cx="6010275" cy="254079"/>
          </a:xfrm>
          <a:prstGeom prst="rect">
            <a:avLst/>
          </a:prstGeom>
          <a:noFill/>
          <a:ln/>
        </p:spPr>
        <p:txBody>
          <a:bodyPr wrap="non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Ci permette di migliora il networking tra persone con interessi comuni.</a:t>
            </a:r>
            <a:endParaRPr lang="en-US" sz="1250" dirty="0"/>
          </a:p>
        </p:txBody>
      </p:sp>
      <p:sp>
        <p:nvSpPr>
          <p:cNvPr id="26" name="Shape 19"/>
          <p:cNvSpPr/>
          <p:nvPr/>
        </p:nvSpPr>
        <p:spPr>
          <a:xfrm>
            <a:off x="7394496" y="5237917"/>
            <a:ext cx="6442115" cy="2326124"/>
          </a:xfrm>
          <a:prstGeom prst="roundRect">
            <a:avLst>
              <a:gd name="adj" fmla="val 4717"/>
            </a:avLst>
          </a:prstGeom>
          <a:solidFill>
            <a:srgbClr val="241631"/>
          </a:solidFill>
          <a:ln w="22860">
            <a:solidFill>
              <a:srgbClr val="5C4E69"/>
            </a:solidFill>
            <a:prstDash val="solid"/>
          </a:ln>
        </p:spPr>
        <p:txBody>
          <a:bodyPr/>
          <a:lstStyle/>
          <a:p>
            <a:endParaRPr lang="it-IT"/>
          </a:p>
        </p:txBody>
      </p:sp>
      <p:pic>
        <p:nvPicPr>
          <p:cNvPr id="27" name="Image 5" descr="preencoded.png"/>
          <p:cNvPicPr>
            <a:picLocks noChangeAspect="1"/>
          </p:cNvPicPr>
          <p:nvPr/>
        </p:nvPicPr>
        <p:blipFill>
          <a:blip r:embed="rId5"/>
          <a:stretch>
            <a:fillRect/>
          </a:stretch>
        </p:blipFill>
        <p:spPr>
          <a:xfrm>
            <a:off x="7371636" y="5237917"/>
            <a:ext cx="91440" cy="2326124"/>
          </a:xfrm>
          <a:prstGeom prst="rect">
            <a:avLst/>
          </a:prstGeom>
        </p:spPr>
      </p:pic>
      <p:sp>
        <p:nvSpPr>
          <p:cNvPr id="28" name="Text 20"/>
          <p:cNvSpPr/>
          <p:nvPr/>
        </p:nvSpPr>
        <p:spPr>
          <a:xfrm>
            <a:off x="7644646" y="5419487"/>
            <a:ext cx="5851565" cy="248007"/>
          </a:xfrm>
          <a:prstGeom prst="rect">
            <a:avLst/>
          </a:prstGeom>
          <a:noFill/>
          <a:ln/>
        </p:spPr>
        <p:txBody>
          <a:bodyPr wrap="none" lIns="0" tIns="0" rIns="0" bIns="0" rtlCol="0" anchor="t"/>
          <a:lstStyle/>
          <a:p>
            <a:pPr marL="0" indent="0" algn="l">
              <a:lnSpc>
                <a:spcPts val="1950"/>
              </a:lnSpc>
              <a:buNone/>
            </a:pPr>
            <a:r>
              <a:rPr lang="en-US" sz="1550" b="1" dirty="0">
                <a:solidFill>
                  <a:srgbClr val="DAD1E6"/>
                </a:solidFill>
                <a:latin typeface="Inconsolata Bold" pitchFamily="34" charset="0"/>
                <a:ea typeface="Inconsolata Bold" pitchFamily="34" charset="-122"/>
                <a:cs typeface="Inconsolata Bold" pitchFamily="34" charset="-120"/>
              </a:rPr>
              <a:t>Preparazione Dati per l'Intelligenza Artificiale (AWS Glue)</a:t>
            </a:r>
            <a:endParaRPr lang="en-US" sz="1550" dirty="0"/>
          </a:p>
        </p:txBody>
      </p:sp>
      <p:sp>
        <p:nvSpPr>
          <p:cNvPr id="29" name="Text 21"/>
          <p:cNvSpPr/>
          <p:nvPr/>
        </p:nvSpPr>
        <p:spPr>
          <a:xfrm>
            <a:off x="7644646" y="5762744"/>
            <a:ext cx="6010394" cy="508159"/>
          </a:xfrm>
          <a:prstGeom prst="rect">
            <a:avLst/>
          </a:prstGeom>
          <a:noFill/>
          <a:ln/>
        </p:spPr>
        <p:txBody>
          <a:bodyPr wrap="squar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AWS Glue ci permette di integrare e trasformare dataset eterogenei in modalità serverless ETL, riducendo complessità e costi.</a:t>
            </a:r>
            <a:endParaRPr lang="en-US" sz="1250" dirty="0"/>
          </a:p>
        </p:txBody>
      </p:sp>
      <p:sp>
        <p:nvSpPr>
          <p:cNvPr id="30" name="Text 22"/>
          <p:cNvSpPr/>
          <p:nvPr/>
        </p:nvSpPr>
        <p:spPr>
          <a:xfrm>
            <a:off x="7644646" y="6366153"/>
            <a:ext cx="6010394" cy="508159"/>
          </a:xfrm>
          <a:prstGeom prst="rect">
            <a:avLst/>
          </a:prstGeom>
          <a:noFill/>
          <a:ln/>
        </p:spPr>
        <p:txBody>
          <a:bodyPr wrap="square" lIns="0" tIns="0" rIns="0" bIns="0" rtlCol="0" anchor="t"/>
          <a:lstStyle/>
          <a:p>
            <a:pPr marL="0" indent="0" algn="l">
              <a:lnSpc>
                <a:spcPts val="2000"/>
              </a:lnSpc>
              <a:buNone/>
            </a:pPr>
            <a:r>
              <a:rPr lang="en-US" sz="1250" dirty="0">
                <a:solidFill>
                  <a:srgbClr val="DAD1E6"/>
                </a:solidFill>
                <a:latin typeface="Fira Sans" pitchFamily="34" charset="0"/>
                <a:ea typeface="Fira Sans" pitchFamily="34" charset="-122"/>
                <a:cs typeface="Fira Sans" pitchFamily="34" charset="-120"/>
              </a:rPr>
              <a:t>Gestisce grandi volumi di dati in crescita, consentendo di mantenere sempre aggiornati i dati relativi ai talk.</a:t>
            </a:r>
            <a:endParaRPr lang="en-US" sz="1250" dirty="0"/>
          </a:p>
        </p:txBody>
      </p:sp>
      <p:sp>
        <p:nvSpPr>
          <p:cNvPr id="31" name="Rettangolo 30">
            <a:extLst>
              <a:ext uri="{FF2B5EF4-FFF2-40B4-BE49-F238E27FC236}">
                <a16:creationId xmlns:a16="http://schemas.microsoft.com/office/drawing/2014/main" id="{78E660A3-1237-7DDF-B82C-D7E3FD71F844}"/>
              </a:ext>
            </a:extLst>
          </p:cNvPr>
          <p:cNvSpPr/>
          <p:nvPr/>
        </p:nvSpPr>
        <p:spPr>
          <a:xfrm>
            <a:off x="12814126" y="7659290"/>
            <a:ext cx="1816274" cy="570309"/>
          </a:xfrm>
          <a:prstGeom prst="rect">
            <a:avLst/>
          </a:prstGeom>
          <a:solidFill>
            <a:srgbClr val="241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743200" y="573762"/>
            <a:ext cx="9144000" cy="2042160"/>
          </a:xfrm>
          <a:prstGeom prst="rect">
            <a:avLst/>
          </a:prstGeom>
        </p:spPr>
      </p:pic>
      <p:sp>
        <p:nvSpPr>
          <p:cNvPr id="3" name="Text 0"/>
          <p:cNvSpPr/>
          <p:nvPr/>
        </p:nvSpPr>
        <p:spPr>
          <a:xfrm>
            <a:off x="793790" y="4053483"/>
            <a:ext cx="6973372" cy="425291"/>
          </a:xfrm>
          <a:prstGeom prst="rect">
            <a:avLst/>
          </a:prstGeom>
          <a:noFill/>
          <a:ln/>
        </p:spPr>
        <p:txBody>
          <a:bodyPr wrap="none" lIns="0" tIns="0" rIns="0" bIns="0" rtlCol="0" anchor="t"/>
          <a:lstStyle/>
          <a:p>
            <a:pPr marL="0" indent="0" algn="l">
              <a:lnSpc>
                <a:spcPts val="3300"/>
              </a:lnSpc>
              <a:buNone/>
            </a:pPr>
            <a:r>
              <a:rPr lang="en-US" sz="2650" b="1" dirty="0">
                <a:solidFill>
                  <a:srgbClr val="F94CAF"/>
                </a:solidFill>
                <a:latin typeface="Inconsolata Bold" pitchFamily="34" charset="0"/>
                <a:ea typeface="Inconsolata Bold" pitchFamily="34" charset="-122"/>
                <a:cs typeface="Inconsolata Bold" pitchFamily="34" charset="-120"/>
              </a:rPr>
              <a:t>Release Plan: Macro Attività del Progetto</a:t>
            </a:r>
            <a:endParaRPr lang="en-US" sz="2650" dirty="0"/>
          </a:p>
        </p:txBody>
      </p:sp>
      <p:sp>
        <p:nvSpPr>
          <p:cNvPr id="4" name="Text 1"/>
          <p:cNvSpPr/>
          <p:nvPr/>
        </p:nvSpPr>
        <p:spPr>
          <a:xfrm>
            <a:off x="793790" y="4670108"/>
            <a:ext cx="13042821" cy="544354"/>
          </a:xfrm>
          <a:prstGeom prst="rect">
            <a:avLst/>
          </a:prstGeom>
          <a:noFill/>
          <a:ln/>
        </p:spPr>
        <p:txBody>
          <a:bodyPr wrap="square" lIns="0" tIns="0" rIns="0" bIns="0" rtlCol="0" anchor="t"/>
          <a:lstStyle/>
          <a:p>
            <a:pPr marL="0" indent="0" algn="l">
              <a:lnSpc>
                <a:spcPts val="2100"/>
              </a:lnSpc>
              <a:buNone/>
            </a:pPr>
            <a:r>
              <a:rPr lang="en-US" sz="1300" dirty="0">
                <a:solidFill>
                  <a:srgbClr val="DAD1E6"/>
                </a:solidFill>
                <a:latin typeface="Fira Sans" pitchFamily="34" charset="0"/>
                <a:ea typeface="Fira Sans" pitchFamily="34" charset="-122"/>
                <a:cs typeface="Fira Sans" pitchFamily="34" charset="-120"/>
              </a:rPr>
              <a:t>Per la gestione e il monitoraggio delle macro attività del progetto TedxMatch, abbiamo utilizzato il servizio Trello, garantendo trasparenza e organizzazione nel nostro workflow.</a:t>
            </a:r>
            <a:endParaRPr lang="en-US" sz="1300" dirty="0"/>
          </a:p>
        </p:txBody>
      </p:sp>
      <p:sp>
        <p:nvSpPr>
          <p:cNvPr id="5" name="Shape 2"/>
          <p:cNvSpPr/>
          <p:nvPr/>
        </p:nvSpPr>
        <p:spPr>
          <a:xfrm>
            <a:off x="793790" y="5405795"/>
            <a:ext cx="13042821" cy="1960007"/>
          </a:xfrm>
          <a:prstGeom prst="roundRect">
            <a:avLst>
              <a:gd name="adj" fmla="val 1302"/>
            </a:avLst>
          </a:prstGeom>
          <a:solidFill>
            <a:srgbClr val="433550"/>
          </a:solidFill>
          <a:ln/>
        </p:spPr>
        <p:txBody>
          <a:bodyPr/>
          <a:lstStyle/>
          <a:p>
            <a:endParaRPr lang="it-IT"/>
          </a:p>
        </p:txBody>
      </p:sp>
      <p:sp>
        <p:nvSpPr>
          <p:cNvPr id="6" name="Shape 3"/>
          <p:cNvSpPr/>
          <p:nvPr/>
        </p:nvSpPr>
        <p:spPr>
          <a:xfrm>
            <a:off x="793790" y="5405795"/>
            <a:ext cx="6521410" cy="980003"/>
          </a:xfrm>
          <a:prstGeom prst="roundRect">
            <a:avLst>
              <a:gd name="adj" fmla="val 2604"/>
            </a:avLst>
          </a:prstGeom>
          <a:solidFill>
            <a:srgbClr val="433550"/>
          </a:solidFill>
          <a:ln/>
        </p:spPr>
        <p:txBody>
          <a:bodyPr/>
          <a:lstStyle/>
          <a:p>
            <a:endParaRPr lang="it-IT"/>
          </a:p>
        </p:txBody>
      </p:sp>
      <p:sp>
        <p:nvSpPr>
          <p:cNvPr id="7" name="Text 4"/>
          <p:cNvSpPr/>
          <p:nvPr/>
        </p:nvSpPr>
        <p:spPr>
          <a:xfrm>
            <a:off x="963811" y="5575816"/>
            <a:ext cx="3294221" cy="265747"/>
          </a:xfrm>
          <a:prstGeom prst="rect">
            <a:avLst/>
          </a:prstGeom>
          <a:noFill/>
          <a:ln/>
        </p:spPr>
        <p:txBody>
          <a:bodyPr wrap="none" lIns="0" tIns="0" rIns="0" bIns="0" rtlCol="0" anchor="t"/>
          <a:lstStyle/>
          <a:p>
            <a:pPr marL="0" indent="0" algn="l">
              <a:lnSpc>
                <a:spcPts val="2050"/>
              </a:lnSpc>
              <a:buNone/>
            </a:pPr>
            <a:r>
              <a:rPr lang="en-US" sz="1650" b="1" dirty="0">
                <a:solidFill>
                  <a:srgbClr val="DAD1E6"/>
                </a:solidFill>
                <a:latin typeface="Inconsolata Bold" pitchFamily="34" charset="0"/>
                <a:ea typeface="Inconsolata Bold" pitchFamily="34" charset="-122"/>
                <a:cs typeface="Inconsolata Bold" pitchFamily="34" charset="-120"/>
              </a:rPr>
              <a:t>Fase 1: Pianificazione &amp; Design</a:t>
            </a:r>
            <a:endParaRPr lang="en-US" sz="1650" dirty="0"/>
          </a:p>
        </p:txBody>
      </p:sp>
      <p:sp>
        <p:nvSpPr>
          <p:cNvPr id="8" name="Text 5"/>
          <p:cNvSpPr/>
          <p:nvPr/>
        </p:nvSpPr>
        <p:spPr>
          <a:xfrm>
            <a:off x="963811" y="5943600"/>
            <a:ext cx="5926098" cy="272177"/>
          </a:xfrm>
          <a:prstGeom prst="rect">
            <a:avLst/>
          </a:prstGeom>
          <a:noFill/>
          <a:ln/>
        </p:spPr>
        <p:txBody>
          <a:bodyPr wrap="none" lIns="0" tIns="0" rIns="0" bIns="0" rtlCol="0" anchor="t"/>
          <a:lstStyle/>
          <a:p>
            <a:pPr marL="0" indent="0" algn="l">
              <a:lnSpc>
                <a:spcPts val="2100"/>
              </a:lnSpc>
              <a:buNone/>
            </a:pPr>
            <a:r>
              <a:rPr lang="en-US" sz="1300" dirty="0">
                <a:solidFill>
                  <a:srgbClr val="DAD1E6"/>
                </a:solidFill>
                <a:latin typeface="Fira Sans" pitchFamily="34" charset="0"/>
                <a:ea typeface="Fira Sans" pitchFamily="34" charset="-122"/>
                <a:cs typeface="Fira Sans" pitchFamily="34" charset="-120"/>
              </a:rPr>
              <a:t>Definizione delle funzionalità, design UI/UX e architettura cloud iniziale.</a:t>
            </a:r>
            <a:endParaRPr lang="en-US" sz="1300" dirty="0"/>
          </a:p>
        </p:txBody>
      </p:sp>
      <p:sp>
        <p:nvSpPr>
          <p:cNvPr id="9" name="Shape 6"/>
          <p:cNvSpPr/>
          <p:nvPr/>
        </p:nvSpPr>
        <p:spPr>
          <a:xfrm>
            <a:off x="7315200" y="5405795"/>
            <a:ext cx="6521410" cy="980003"/>
          </a:xfrm>
          <a:prstGeom prst="rect">
            <a:avLst/>
          </a:prstGeom>
          <a:solidFill>
            <a:srgbClr val="433550"/>
          </a:solidFill>
          <a:ln/>
        </p:spPr>
        <p:txBody>
          <a:bodyPr/>
          <a:lstStyle/>
          <a:p>
            <a:endParaRPr lang="it-IT"/>
          </a:p>
        </p:txBody>
      </p:sp>
      <p:sp>
        <p:nvSpPr>
          <p:cNvPr id="10" name="Shape 7"/>
          <p:cNvSpPr/>
          <p:nvPr/>
        </p:nvSpPr>
        <p:spPr>
          <a:xfrm>
            <a:off x="7315200" y="5405795"/>
            <a:ext cx="22860" cy="980003"/>
          </a:xfrm>
          <a:prstGeom prst="roundRect">
            <a:avLst>
              <a:gd name="adj" fmla="val 111628"/>
            </a:avLst>
          </a:prstGeom>
          <a:solidFill>
            <a:srgbClr val="5C4E69"/>
          </a:solidFill>
          <a:ln/>
        </p:spPr>
        <p:txBody>
          <a:bodyPr/>
          <a:lstStyle/>
          <a:p>
            <a:endParaRPr lang="it-IT"/>
          </a:p>
        </p:txBody>
      </p:sp>
      <p:sp>
        <p:nvSpPr>
          <p:cNvPr id="11" name="Text 8"/>
          <p:cNvSpPr/>
          <p:nvPr/>
        </p:nvSpPr>
        <p:spPr>
          <a:xfrm>
            <a:off x="7740491" y="5575816"/>
            <a:ext cx="2231588" cy="265747"/>
          </a:xfrm>
          <a:prstGeom prst="rect">
            <a:avLst/>
          </a:prstGeom>
          <a:noFill/>
          <a:ln/>
        </p:spPr>
        <p:txBody>
          <a:bodyPr wrap="none" lIns="0" tIns="0" rIns="0" bIns="0" rtlCol="0" anchor="t"/>
          <a:lstStyle/>
          <a:p>
            <a:pPr marL="0" indent="0" algn="l">
              <a:lnSpc>
                <a:spcPts val="2050"/>
              </a:lnSpc>
              <a:buNone/>
            </a:pPr>
            <a:r>
              <a:rPr lang="en-US" sz="1650" b="1" dirty="0">
                <a:solidFill>
                  <a:srgbClr val="DAD1E6"/>
                </a:solidFill>
                <a:latin typeface="Inconsolata Bold" pitchFamily="34" charset="0"/>
                <a:ea typeface="Inconsolata Bold" pitchFamily="34" charset="-122"/>
                <a:cs typeface="Inconsolata Bold" pitchFamily="34" charset="-120"/>
              </a:rPr>
              <a:t>Fase 2: Sviluppo Core</a:t>
            </a:r>
            <a:endParaRPr lang="en-US" sz="1650" dirty="0"/>
          </a:p>
        </p:txBody>
      </p:sp>
      <p:sp>
        <p:nvSpPr>
          <p:cNvPr id="12" name="Text 9"/>
          <p:cNvSpPr/>
          <p:nvPr/>
        </p:nvSpPr>
        <p:spPr>
          <a:xfrm>
            <a:off x="7740491" y="5943600"/>
            <a:ext cx="5926098" cy="272177"/>
          </a:xfrm>
          <a:prstGeom prst="rect">
            <a:avLst/>
          </a:prstGeom>
          <a:noFill/>
          <a:ln/>
        </p:spPr>
        <p:txBody>
          <a:bodyPr wrap="none" lIns="0" tIns="0" rIns="0" bIns="0" rtlCol="0" anchor="t"/>
          <a:lstStyle/>
          <a:p>
            <a:pPr marL="0" indent="0" algn="l">
              <a:lnSpc>
                <a:spcPts val="2100"/>
              </a:lnSpc>
              <a:buNone/>
            </a:pPr>
            <a:r>
              <a:rPr lang="en-US" sz="1300" dirty="0">
                <a:solidFill>
                  <a:srgbClr val="DAD1E6"/>
                </a:solidFill>
                <a:latin typeface="Fira Sans" pitchFamily="34" charset="0"/>
                <a:ea typeface="Fira Sans" pitchFamily="34" charset="-122"/>
                <a:cs typeface="Fira Sans" pitchFamily="34" charset="-120"/>
              </a:rPr>
              <a:t>Implementazione delle funzionalità principali, backend e integrazioni AWS.</a:t>
            </a:r>
            <a:endParaRPr lang="en-US" sz="1300" dirty="0"/>
          </a:p>
        </p:txBody>
      </p:sp>
      <p:sp>
        <p:nvSpPr>
          <p:cNvPr id="13" name="Shape 10"/>
          <p:cNvSpPr/>
          <p:nvPr/>
        </p:nvSpPr>
        <p:spPr>
          <a:xfrm>
            <a:off x="7102554" y="5683091"/>
            <a:ext cx="425291" cy="425291"/>
          </a:xfrm>
          <a:prstGeom prst="roundRect">
            <a:avLst>
              <a:gd name="adj" fmla="val 6000"/>
            </a:avLst>
          </a:prstGeom>
          <a:solidFill>
            <a:srgbClr val="241631"/>
          </a:solidFill>
          <a:ln w="22860">
            <a:solidFill>
              <a:srgbClr val="5C4E69"/>
            </a:solidFill>
            <a:prstDash val="solid"/>
          </a:ln>
        </p:spPr>
        <p:txBody>
          <a:bodyPr/>
          <a:lstStyle/>
          <a:p>
            <a:endParaRPr lang="it-IT"/>
          </a:p>
        </p:txBody>
      </p:sp>
      <p:pic>
        <p:nvPicPr>
          <p:cNvPr id="14" name="Image 1" descr="preencoded.png"/>
          <p:cNvPicPr>
            <a:picLocks noChangeAspect="1"/>
          </p:cNvPicPr>
          <p:nvPr/>
        </p:nvPicPr>
        <p:blipFill>
          <a:blip r:embed="rId4"/>
          <a:stretch>
            <a:fillRect/>
          </a:stretch>
        </p:blipFill>
        <p:spPr>
          <a:xfrm>
            <a:off x="7208877" y="5762863"/>
            <a:ext cx="212646" cy="265747"/>
          </a:xfrm>
          <a:prstGeom prst="rect">
            <a:avLst/>
          </a:prstGeom>
        </p:spPr>
      </p:pic>
      <p:sp>
        <p:nvSpPr>
          <p:cNvPr id="15" name="Shape 11"/>
          <p:cNvSpPr/>
          <p:nvPr/>
        </p:nvSpPr>
        <p:spPr>
          <a:xfrm>
            <a:off x="793790" y="6385798"/>
            <a:ext cx="6521410" cy="980003"/>
          </a:xfrm>
          <a:prstGeom prst="rect">
            <a:avLst/>
          </a:prstGeom>
          <a:solidFill>
            <a:srgbClr val="433550"/>
          </a:solidFill>
          <a:ln/>
        </p:spPr>
        <p:txBody>
          <a:bodyPr/>
          <a:lstStyle/>
          <a:p>
            <a:endParaRPr lang="it-IT"/>
          </a:p>
        </p:txBody>
      </p:sp>
      <p:sp>
        <p:nvSpPr>
          <p:cNvPr id="16" name="Shape 12"/>
          <p:cNvSpPr/>
          <p:nvPr/>
        </p:nvSpPr>
        <p:spPr>
          <a:xfrm>
            <a:off x="793790" y="6385798"/>
            <a:ext cx="6521410" cy="22860"/>
          </a:xfrm>
          <a:prstGeom prst="roundRect">
            <a:avLst>
              <a:gd name="adj" fmla="val 111628"/>
            </a:avLst>
          </a:prstGeom>
          <a:solidFill>
            <a:srgbClr val="5C4E69"/>
          </a:solidFill>
          <a:ln/>
        </p:spPr>
        <p:txBody>
          <a:bodyPr/>
          <a:lstStyle/>
          <a:p>
            <a:endParaRPr lang="it-IT"/>
          </a:p>
        </p:txBody>
      </p:sp>
      <p:sp>
        <p:nvSpPr>
          <p:cNvPr id="17" name="Text 13"/>
          <p:cNvSpPr/>
          <p:nvPr/>
        </p:nvSpPr>
        <p:spPr>
          <a:xfrm>
            <a:off x="963811" y="6555819"/>
            <a:ext cx="3081695" cy="265747"/>
          </a:xfrm>
          <a:prstGeom prst="rect">
            <a:avLst/>
          </a:prstGeom>
          <a:noFill/>
          <a:ln/>
        </p:spPr>
        <p:txBody>
          <a:bodyPr wrap="none" lIns="0" tIns="0" rIns="0" bIns="0" rtlCol="0" anchor="t"/>
          <a:lstStyle/>
          <a:p>
            <a:pPr marL="0" indent="0" algn="l">
              <a:lnSpc>
                <a:spcPts val="2050"/>
              </a:lnSpc>
              <a:buNone/>
            </a:pPr>
            <a:r>
              <a:rPr lang="en-US" sz="1650" b="1" dirty="0">
                <a:solidFill>
                  <a:srgbClr val="DAD1E6"/>
                </a:solidFill>
                <a:latin typeface="Inconsolata Bold" pitchFamily="34" charset="0"/>
                <a:ea typeface="Inconsolata Bold" pitchFamily="34" charset="-122"/>
                <a:cs typeface="Inconsolata Bold" pitchFamily="34" charset="-120"/>
              </a:rPr>
              <a:t>Fase 3: Test &amp; Ottimizzazione</a:t>
            </a:r>
            <a:endParaRPr lang="en-US" sz="1650" dirty="0"/>
          </a:p>
        </p:txBody>
      </p:sp>
      <p:sp>
        <p:nvSpPr>
          <p:cNvPr id="18" name="Text 14"/>
          <p:cNvSpPr/>
          <p:nvPr/>
        </p:nvSpPr>
        <p:spPr>
          <a:xfrm>
            <a:off x="963811" y="6923603"/>
            <a:ext cx="5926098" cy="272177"/>
          </a:xfrm>
          <a:prstGeom prst="rect">
            <a:avLst/>
          </a:prstGeom>
          <a:noFill/>
          <a:ln/>
        </p:spPr>
        <p:txBody>
          <a:bodyPr wrap="none" lIns="0" tIns="0" rIns="0" bIns="0" rtlCol="0" anchor="t"/>
          <a:lstStyle/>
          <a:p>
            <a:pPr marL="0" indent="0" algn="l">
              <a:lnSpc>
                <a:spcPts val="2100"/>
              </a:lnSpc>
              <a:buNone/>
            </a:pPr>
            <a:r>
              <a:rPr lang="en-US" sz="1300" dirty="0">
                <a:solidFill>
                  <a:srgbClr val="DAD1E6"/>
                </a:solidFill>
                <a:latin typeface="Fira Sans" pitchFamily="34" charset="0"/>
                <a:ea typeface="Fira Sans" pitchFamily="34" charset="-122"/>
                <a:cs typeface="Fira Sans" pitchFamily="34" charset="-120"/>
              </a:rPr>
              <a:t>Test approfonditi, bug fixing e ottimizzazione delle performance.</a:t>
            </a:r>
            <a:endParaRPr lang="en-US" sz="1300" dirty="0"/>
          </a:p>
        </p:txBody>
      </p:sp>
      <p:sp>
        <p:nvSpPr>
          <p:cNvPr id="19" name="Shape 15"/>
          <p:cNvSpPr/>
          <p:nvPr/>
        </p:nvSpPr>
        <p:spPr>
          <a:xfrm>
            <a:off x="7315200" y="6385798"/>
            <a:ext cx="6521410" cy="980003"/>
          </a:xfrm>
          <a:prstGeom prst="rect">
            <a:avLst/>
          </a:prstGeom>
          <a:solidFill>
            <a:srgbClr val="433550"/>
          </a:solidFill>
          <a:ln/>
        </p:spPr>
        <p:txBody>
          <a:bodyPr/>
          <a:lstStyle/>
          <a:p>
            <a:endParaRPr lang="it-IT"/>
          </a:p>
        </p:txBody>
      </p:sp>
      <p:sp>
        <p:nvSpPr>
          <p:cNvPr id="20" name="Shape 16"/>
          <p:cNvSpPr/>
          <p:nvPr/>
        </p:nvSpPr>
        <p:spPr>
          <a:xfrm>
            <a:off x="7315200" y="6385798"/>
            <a:ext cx="22860" cy="980003"/>
          </a:xfrm>
          <a:prstGeom prst="roundRect">
            <a:avLst>
              <a:gd name="adj" fmla="val 111628"/>
            </a:avLst>
          </a:prstGeom>
          <a:solidFill>
            <a:srgbClr val="5C4E69"/>
          </a:solidFill>
          <a:ln/>
        </p:spPr>
        <p:txBody>
          <a:bodyPr/>
          <a:lstStyle/>
          <a:p>
            <a:endParaRPr lang="it-IT"/>
          </a:p>
        </p:txBody>
      </p:sp>
      <p:sp>
        <p:nvSpPr>
          <p:cNvPr id="21" name="Shape 17"/>
          <p:cNvSpPr/>
          <p:nvPr/>
        </p:nvSpPr>
        <p:spPr>
          <a:xfrm>
            <a:off x="7315200" y="6385798"/>
            <a:ext cx="6521410" cy="22860"/>
          </a:xfrm>
          <a:prstGeom prst="roundRect">
            <a:avLst>
              <a:gd name="adj" fmla="val 111628"/>
            </a:avLst>
          </a:prstGeom>
          <a:solidFill>
            <a:srgbClr val="5C4E69"/>
          </a:solidFill>
          <a:ln/>
        </p:spPr>
        <p:txBody>
          <a:bodyPr/>
          <a:lstStyle/>
          <a:p>
            <a:endParaRPr lang="it-IT"/>
          </a:p>
        </p:txBody>
      </p:sp>
      <p:sp>
        <p:nvSpPr>
          <p:cNvPr id="22" name="Text 18"/>
          <p:cNvSpPr/>
          <p:nvPr/>
        </p:nvSpPr>
        <p:spPr>
          <a:xfrm>
            <a:off x="7740491" y="6555819"/>
            <a:ext cx="2869168" cy="265747"/>
          </a:xfrm>
          <a:prstGeom prst="rect">
            <a:avLst/>
          </a:prstGeom>
          <a:noFill/>
          <a:ln/>
        </p:spPr>
        <p:txBody>
          <a:bodyPr wrap="none" lIns="0" tIns="0" rIns="0" bIns="0" rtlCol="0" anchor="t"/>
          <a:lstStyle/>
          <a:p>
            <a:pPr marL="0" indent="0" algn="l">
              <a:lnSpc>
                <a:spcPts val="2050"/>
              </a:lnSpc>
              <a:buNone/>
            </a:pPr>
            <a:r>
              <a:rPr lang="en-US" sz="1650" b="1" dirty="0">
                <a:solidFill>
                  <a:srgbClr val="DAD1E6"/>
                </a:solidFill>
                <a:latin typeface="Inconsolata Bold" pitchFamily="34" charset="0"/>
                <a:ea typeface="Inconsolata Bold" pitchFamily="34" charset="-122"/>
                <a:cs typeface="Inconsolata Bold" pitchFamily="34" charset="-120"/>
              </a:rPr>
              <a:t>Fase 4: Deployment &amp; Launch</a:t>
            </a:r>
            <a:endParaRPr lang="en-US" sz="1650" dirty="0"/>
          </a:p>
        </p:txBody>
      </p:sp>
      <p:sp>
        <p:nvSpPr>
          <p:cNvPr id="23" name="Text 19"/>
          <p:cNvSpPr/>
          <p:nvPr/>
        </p:nvSpPr>
        <p:spPr>
          <a:xfrm>
            <a:off x="7740491" y="6923603"/>
            <a:ext cx="5926098" cy="272177"/>
          </a:xfrm>
          <a:prstGeom prst="rect">
            <a:avLst/>
          </a:prstGeom>
          <a:noFill/>
          <a:ln/>
        </p:spPr>
        <p:txBody>
          <a:bodyPr wrap="none" lIns="0" tIns="0" rIns="0" bIns="0" rtlCol="0" anchor="t"/>
          <a:lstStyle/>
          <a:p>
            <a:pPr marL="0" indent="0" algn="l">
              <a:lnSpc>
                <a:spcPts val="2100"/>
              </a:lnSpc>
              <a:buNone/>
            </a:pPr>
            <a:r>
              <a:rPr lang="en-US" sz="1300" dirty="0">
                <a:solidFill>
                  <a:srgbClr val="DAD1E6"/>
                </a:solidFill>
                <a:latin typeface="Fira Sans" pitchFamily="34" charset="0"/>
                <a:ea typeface="Fira Sans" pitchFamily="34" charset="-122"/>
                <a:cs typeface="Fira Sans" pitchFamily="34" charset="-120"/>
              </a:rPr>
              <a:t>Rilascio dell'applicazione e monitoraggio post-lancio.</a:t>
            </a:r>
            <a:endParaRPr lang="en-US" sz="1300" dirty="0"/>
          </a:p>
        </p:txBody>
      </p:sp>
      <p:sp>
        <p:nvSpPr>
          <p:cNvPr id="24" name="Shape 20"/>
          <p:cNvSpPr/>
          <p:nvPr/>
        </p:nvSpPr>
        <p:spPr>
          <a:xfrm>
            <a:off x="7102554" y="6663095"/>
            <a:ext cx="425291" cy="425291"/>
          </a:xfrm>
          <a:prstGeom prst="roundRect">
            <a:avLst>
              <a:gd name="adj" fmla="val 6000"/>
            </a:avLst>
          </a:prstGeom>
          <a:solidFill>
            <a:srgbClr val="241631"/>
          </a:solidFill>
          <a:ln w="22860">
            <a:solidFill>
              <a:srgbClr val="5C4E69"/>
            </a:solidFill>
            <a:prstDash val="solid"/>
          </a:ln>
        </p:spPr>
        <p:txBody>
          <a:bodyPr/>
          <a:lstStyle/>
          <a:p>
            <a:endParaRPr lang="it-IT"/>
          </a:p>
        </p:txBody>
      </p:sp>
      <p:pic>
        <p:nvPicPr>
          <p:cNvPr id="25" name="Image 2" descr="preencoded.png"/>
          <p:cNvPicPr>
            <a:picLocks noChangeAspect="1"/>
          </p:cNvPicPr>
          <p:nvPr/>
        </p:nvPicPr>
        <p:blipFill>
          <a:blip r:embed="rId5"/>
          <a:stretch>
            <a:fillRect/>
          </a:stretch>
        </p:blipFill>
        <p:spPr>
          <a:xfrm>
            <a:off x="7208877" y="6742867"/>
            <a:ext cx="212646" cy="265747"/>
          </a:xfrm>
          <a:prstGeom prst="rect">
            <a:avLst/>
          </a:prstGeom>
        </p:spPr>
      </p:pic>
      <p:sp>
        <p:nvSpPr>
          <p:cNvPr id="26" name="Rettangolo 25">
            <a:extLst>
              <a:ext uri="{FF2B5EF4-FFF2-40B4-BE49-F238E27FC236}">
                <a16:creationId xmlns:a16="http://schemas.microsoft.com/office/drawing/2014/main" id="{12953C48-8FFD-AA6E-3F53-48AFE76FC539}"/>
              </a:ext>
            </a:extLst>
          </p:cNvPr>
          <p:cNvSpPr/>
          <p:nvPr/>
        </p:nvSpPr>
        <p:spPr>
          <a:xfrm>
            <a:off x="12814126" y="7515616"/>
            <a:ext cx="1816274" cy="713984"/>
          </a:xfrm>
          <a:prstGeom prst="rect">
            <a:avLst/>
          </a:prstGeom>
          <a:solidFill>
            <a:srgbClr val="24163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TotalTime>
  <Words>951</Words>
  <Application>Microsoft Macintosh PowerPoint</Application>
  <PresentationFormat>Personalizzato</PresentationFormat>
  <Paragraphs>90</Paragraphs>
  <Slides>8</Slides>
  <Notes>8</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8</vt:i4>
      </vt:variant>
    </vt:vector>
  </HeadingPairs>
  <TitlesOfParts>
    <vt:vector size="13" baseType="lpstr">
      <vt:lpstr>Fira Sans</vt:lpstr>
      <vt:lpstr>Arial</vt:lpstr>
      <vt:lpstr>Inconsolata Bold</vt:lpstr>
      <vt:lpstr>Calibri</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Matteo Nicoli</cp:lastModifiedBy>
  <cp:revision>19</cp:revision>
  <dcterms:created xsi:type="dcterms:W3CDTF">2025-09-21T10:26:33Z</dcterms:created>
  <dcterms:modified xsi:type="dcterms:W3CDTF">2025-09-23T20:08:55Z</dcterms:modified>
</cp:coreProperties>
</file>