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3" r:id="rId11"/>
    <p:sldId id="264" r:id="rId12"/>
    <p:sldId id="265" r:id="rId13"/>
  </p:sldIdLst>
  <p:sldSz cx="14630400" cy="8229600"/>
  <p:notesSz cx="8229600" cy="146304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Fira Sans" panose="020B0503050000020004" pitchFamily="34" charset="0"/>
      <p:regular r:id="rId19"/>
      <p:bold r:id="rId20"/>
      <p:italic r:id="rId21"/>
      <p:boldItalic r:id="rId22"/>
    </p:embeddedFont>
    <p:embeddedFont>
      <p:font typeface="Inconsolata Bold" panose="020F0502020204030204" pitchFamily="34" charset="0"/>
      <p:bold r:id="rId23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176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1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nicoli13/tedx-match/blob/main/glue_etl_jobs/TEDx-Load-Aggregate-Model-Images-Users-Watch-Next.p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960" y="2575560"/>
            <a:ext cx="3078480" cy="30784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56972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TedxMatch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361866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800" b="1">
                <a:solidFill>
                  <a:schemeClr val="bg1"/>
                </a:solidFill>
              </a:rPr>
              <a:t>Progetto 2/4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793790" y="42367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Realizzato da: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48547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Matteo Nicoli (1086111)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529697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Giuseppe Meloni (1089152)</a:t>
            </a:r>
            <a:endParaRPr lang="en-US" sz="175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6EA87B-2F96-F6EB-DDAD-4D49A7464B46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894ECEA2-D938-4A86-41A6-91753FC84B5E}"/>
              </a:ext>
            </a:extLst>
          </p:cNvPr>
          <p:cNvSpPr/>
          <p:nvPr/>
        </p:nvSpPr>
        <p:spPr>
          <a:xfrm>
            <a:off x="207155" y="76911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Università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degli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Studi di Bergamo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39866"/>
            <a:ext cx="657594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Criticità Tecniche Incontrate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2424113" y="3760470"/>
            <a:ext cx="3260646" cy="807958"/>
          </a:xfrm>
          <a:prstGeom prst="roundRect">
            <a:avLst>
              <a:gd name="adj" fmla="val 4211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892" y="3965138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911572" y="3987284"/>
            <a:ext cx="39672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Account AWS Academy Bloccati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798106" y="4553188"/>
            <a:ext cx="7925157" cy="15240"/>
          </a:xfrm>
          <a:prstGeom prst="roundRect">
            <a:avLst>
              <a:gd name="adj" fmla="val 223256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" name="Shape 4"/>
          <p:cNvSpPr/>
          <p:nvPr/>
        </p:nvSpPr>
        <p:spPr>
          <a:xfrm>
            <a:off x="793790" y="4681776"/>
            <a:ext cx="6521410" cy="807958"/>
          </a:xfrm>
          <a:prstGeom prst="roundRect">
            <a:avLst>
              <a:gd name="adj" fmla="val 4211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011" y="4886444"/>
            <a:ext cx="318968" cy="39862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42014" y="4908590"/>
            <a:ext cx="46757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Interpretazione Errori CloudWatch</a:t>
            </a:r>
            <a:endParaRPr lang="en-US" sz="22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B4C7455-58CC-33DB-DCB0-566AB35159DD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82623"/>
            <a:ext cx="5817037" cy="538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Possibili Evoluzioni Future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793790" y="1763792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Idee per espandere e migliorare TedxMatch.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93790" y="2351008"/>
            <a:ext cx="861893" cy="1292900"/>
          </a:xfrm>
          <a:prstGeom prst="roundRect">
            <a:avLst>
              <a:gd name="adj" fmla="val 360022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09" y="2795468"/>
            <a:ext cx="323136" cy="40397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71067" y="2566392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Amazon Personalize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1871067" y="3032165"/>
            <a:ext cx="1196554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Per sistemi di raccomandazione personalizzati basati su Machine Learning, offrendo suggerimenti pertinenti agli utenti.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93790" y="3859292"/>
            <a:ext cx="861893" cy="1586151"/>
          </a:xfrm>
          <a:prstGeom prst="roundRect">
            <a:avLst>
              <a:gd name="adj" fmla="val 360022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09" y="4450318"/>
            <a:ext cx="323136" cy="403979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871067" y="4074676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Amazon Kinesis</a:t>
            </a:r>
            <a:endParaRPr lang="en-US" sz="2100" dirty="0"/>
          </a:p>
        </p:txBody>
      </p:sp>
      <p:sp>
        <p:nvSpPr>
          <p:cNvPr id="11" name="Text 7"/>
          <p:cNvSpPr/>
          <p:nvPr/>
        </p:nvSpPr>
        <p:spPr>
          <a:xfrm>
            <a:off x="1871067" y="4540448"/>
            <a:ext cx="11965543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Per l'elaborazione e l'analisi in tempo reale dei dati di streaming, permettendo di reagire rapidamente alle interazioni degli utenti.</a:t>
            </a:r>
            <a:endParaRPr lang="en-US" sz="1650" dirty="0"/>
          </a:p>
        </p:txBody>
      </p:sp>
      <p:sp>
        <p:nvSpPr>
          <p:cNvPr id="12" name="Shape 8"/>
          <p:cNvSpPr/>
          <p:nvPr/>
        </p:nvSpPr>
        <p:spPr>
          <a:xfrm>
            <a:off x="793790" y="5660827"/>
            <a:ext cx="861893" cy="1586151"/>
          </a:xfrm>
          <a:prstGeom prst="roundRect">
            <a:avLst>
              <a:gd name="adj" fmla="val 360022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109" y="6251853"/>
            <a:ext cx="323136" cy="40397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871067" y="5876211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Amazon SageMaker</a:t>
            </a:r>
            <a:endParaRPr lang="en-US" sz="2100" dirty="0"/>
          </a:p>
        </p:txBody>
      </p:sp>
      <p:sp>
        <p:nvSpPr>
          <p:cNvPr id="15" name="Text 10"/>
          <p:cNvSpPr/>
          <p:nvPr/>
        </p:nvSpPr>
        <p:spPr>
          <a:xfrm>
            <a:off x="1871067" y="6341983"/>
            <a:ext cx="11965543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Per lo sviluppo, l'addestramento e il deployment di modelli di Machine Learning avanzati, supportando l'innovazione continua.</a:t>
            </a:r>
            <a:endParaRPr lang="en-US" sz="1650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76BCE28-1B3E-ADD8-E8B9-150F9BCF6F9E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50356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Grazie!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36724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0536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Script AWS Glue: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F94CAF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https://github.com/mnicoli13/tedx-match/blob/main/glue_etl_jobs/TEDx-Load-Aggregate-Model-Images-Users-Watch-Next.py</a:t>
            </a:r>
            <a:endParaRPr lang="en-US" sz="175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A2690D0-D523-82FC-C149-AC5663735680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07619"/>
            <a:ext cx="6532245" cy="510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Flusso di Lavoro del Job PySpark</a:t>
            </a:r>
            <a:endParaRPr lang="en-US" sz="3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647474"/>
            <a:ext cx="1020723" cy="122479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18586" y="2851547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Lettura Dataset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2018586" y="3292793"/>
            <a:ext cx="11818025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Importa dati da S3 (</a:t>
            </a:r>
            <a:r>
              <a:rPr lang="en-US" sz="16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final_list.csv</a:t>
            </a: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</a:t>
            </a:r>
            <a:r>
              <a:rPr lang="en-US" sz="16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details.csv</a:t>
            </a: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</a:t>
            </a:r>
            <a:r>
              <a:rPr lang="en-US" sz="16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tags.csv</a:t>
            </a: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</a:t>
            </a:r>
            <a:r>
              <a:rPr lang="en-US" sz="16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related_videos.csv</a:t>
            </a: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</a:t>
            </a:r>
            <a:r>
              <a:rPr lang="en-US" sz="16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images.csv</a:t>
            </a: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</a:t>
            </a:r>
            <a:r>
              <a:rPr lang="en-US" sz="16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users.csv</a:t>
            </a: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).</a:t>
            </a:r>
            <a:endParaRPr lang="en-US" sz="16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872270"/>
            <a:ext cx="1020723" cy="122479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18586" y="4076343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Aggregazioni &amp; Join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2018586" y="4517588"/>
            <a:ext cx="1181802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Combina i dati per creare una visione unificata dei video e degli utenti.</a:t>
            </a:r>
            <a:endParaRPr lang="en-US" sz="16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097066"/>
            <a:ext cx="1020723" cy="122479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18586" y="5301139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Scrittura su MongoDB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2018586" y="5742384"/>
            <a:ext cx="11818025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Salva i dati aggregati nelle collezioni </a:t>
            </a:r>
            <a:r>
              <a:rPr lang="en-US" sz="16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tedx_data</a:t>
            </a: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 </a:t>
            </a:r>
            <a:r>
              <a:rPr lang="en-US" sz="16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users</a:t>
            </a:r>
            <a:r>
              <a:rPr lang="en-US" sz="1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600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8E4DBD9-B28A-86A2-3FDB-AEB472AF62DD}"/>
              </a:ext>
            </a:extLst>
          </p:cNvPr>
          <p:cNvSpPr/>
          <p:nvPr/>
        </p:nvSpPr>
        <p:spPr>
          <a:xfrm>
            <a:off x="12814126" y="7528142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96641"/>
            <a:ext cx="657594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Dati Trattati e Schema Finale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7172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Trasformazione di dati grezzi in informazioni strutturate.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335298"/>
            <a:ext cx="6407944" cy="3197662"/>
          </a:xfrm>
          <a:prstGeom prst="roundRect">
            <a:avLst>
              <a:gd name="adj" fmla="val 4575"/>
            </a:avLst>
          </a:prstGeom>
          <a:solidFill>
            <a:srgbClr val="241631"/>
          </a:solidFill>
          <a:ln w="30480">
            <a:solidFill>
              <a:srgbClr val="5C4E69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10" y="3335298"/>
            <a:ext cx="121920" cy="319766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42524" y="3592592"/>
            <a:ext cx="2953464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Collezione </a:t>
            </a:r>
            <a:r>
              <a:rPr lang="en-US" sz="2200" b="1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tedx_data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142524" y="4098250"/>
            <a:ext cx="5801916" cy="378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 del video (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_id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42524" y="4555688"/>
            <a:ext cx="58019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Slug, Titolo, URL, Descrizione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142524" y="4997887"/>
            <a:ext cx="58019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Durata, Data di pubblicazione, Presentatore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142524" y="5440085"/>
            <a:ext cx="5801916" cy="378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Tags, Anteprime (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thumbnails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142524" y="5897523"/>
            <a:ext cx="5801916" cy="378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Video correlati (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watch_next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428548" y="3335298"/>
            <a:ext cx="6408063" cy="3197662"/>
          </a:xfrm>
          <a:prstGeom prst="roundRect">
            <a:avLst>
              <a:gd name="adj" fmla="val 4575"/>
            </a:avLst>
          </a:prstGeom>
          <a:solidFill>
            <a:srgbClr val="241631"/>
          </a:solidFill>
          <a:ln w="30480">
            <a:solidFill>
              <a:srgbClr val="5C4E69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067" y="3335298"/>
            <a:ext cx="121920" cy="3197662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777282" y="3592592"/>
            <a:ext cx="2835235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Collezione </a:t>
            </a:r>
            <a:r>
              <a:rPr lang="en-US" sz="2200" b="1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users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7777282" y="4098250"/>
            <a:ext cx="58020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 utente, Nome, Cognome, Username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7777282" y="4540448"/>
            <a:ext cx="58020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Immagine profilo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7777282" y="4982647"/>
            <a:ext cx="5802035" cy="378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Video "liked" (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likes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 con dettagli completi</a:t>
            </a:r>
            <a:endParaRPr lang="en-US" sz="1750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6C385A2-B1EB-9705-118C-A1EAF06E2F2D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2736"/>
            <a:ext cx="907030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Elaborazione dati - Collezione Tedx_Data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953339"/>
            <a:ext cx="13042821" cy="11191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 questa fase, unifichiamo i vari dataset processati per creare la collezione 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tedx_data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finale, pronta per MongoDB. L'aggregazione combina informazioni dettagliate sui video, le loro immagini associate, i suggerimenti "guarda dopo" e i tag, offrendo una visione completa di ogni talk e rinominando l'ID primario in 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_id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per la compatibilità con MongoDB.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327678"/>
            <a:ext cx="13042821" cy="3969067"/>
          </a:xfrm>
          <a:prstGeom prst="roundRect">
            <a:avLst>
              <a:gd name="adj" fmla="val 857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782479" y="3327678"/>
            <a:ext cx="13065443" cy="3969067"/>
          </a:xfrm>
          <a:prstGeom prst="roundRect">
            <a:avLst>
              <a:gd name="adj" fmla="val 857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Text 4"/>
          <p:cNvSpPr/>
          <p:nvPr/>
        </p:nvSpPr>
        <p:spPr>
          <a:xfrm>
            <a:off x="1009293" y="3497699"/>
            <a:ext cx="12611814" cy="3629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tedx_dataset_agg = tedx_dataset_main \   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.join(</a:t>
            </a:r>
            <a:r>
              <a:rPr lang="en-US" sz="175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images_dataset_agg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, col("id") == images_dataset_agg.id_ref, "left") \    		.join(watch_next_dataset_agg, col("id") == watch_next_dataset_agg.id_ref, "left") \    	.join(tags_dataset_agg, col("id") == </a:t>
            </a:r>
            <a:r>
              <a:rPr lang="en-US" sz="175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tags_dataset_agg.id_ref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, "left") \   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.drop(</a:t>
            </a:r>
            <a:r>
              <a:rPr lang="en-US" sz="175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images_dataset_agg.id_ref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75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watch_next_dataset_agg.id_ref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75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tags_dataset_agg.id_ref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) \   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.withColumnRenamed("id", "_id")</a:t>
            </a:r>
            <a:endParaRPr lang="en-US" sz="175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23136AD-066C-CFDC-D679-D890045FB73B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3312"/>
            <a:ext cx="612290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Elaborazione dati - Collezione Users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1548765"/>
            <a:ext cx="13042821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Oltre alla collezione 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tedx_data</a:t>
            </a:r>
            <a:r>
              <a:rPr lang="en-US" sz="13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il job PySpark aggrega anche i dati degli utenti per creare la collezione 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users</a:t>
            </a:r>
            <a:r>
              <a:rPr lang="en-US" sz="13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 </a:t>
            </a:r>
            <a:endParaRPr lang="en-US" sz="1300" dirty="0"/>
          </a:p>
        </p:txBody>
      </p:sp>
      <p:sp>
        <p:nvSpPr>
          <p:cNvPr id="4" name="Shape 2"/>
          <p:cNvSpPr/>
          <p:nvPr/>
        </p:nvSpPr>
        <p:spPr>
          <a:xfrm>
            <a:off x="793790" y="2019895"/>
            <a:ext cx="13042821" cy="5426393"/>
          </a:xfrm>
          <a:prstGeom prst="roundRect">
            <a:avLst>
              <a:gd name="adj" fmla="val 470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785336" y="2019895"/>
            <a:ext cx="13059728" cy="5426393"/>
          </a:xfrm>
          <a:prstGeom prst="roundRect">
            <a:avLst>
              <a:gd name="adj" fmla="val 470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Text 4"/>
          <p:cNvSpPr/>
          <p:nvPr/>
        </p:nvSpPr>
        <p:spPr>
          <a:xfrm>
            <a:off x="955358" y="2147411"/>
            <a:ext cx="12719685" cy="5171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user_likes_agg = user_likes_joined.groupBy(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"user_id", "first_name", "last_name", "username", "thumbnail").agg(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</a:t>
            </a:r>
            <a:r>
              <a:rPr lang="en-US" sz="130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collect_list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(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struct(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col("_id"),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col("slug"),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col("title"),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col("url"),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col("description"),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col("duration"),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col("publishedAt"),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col("presenterDisplayName"),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col("tags"),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col("thumbnails"),  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col("watch_next")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)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).alias("likes"))</a:t>
            </a:r>
            <a:endParaRPr lang="en-US" sz="13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6356E7D-4B36-3A56-79C3-237B828467AF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6641"/>
            <a:ext cx="442210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Modello Finale - Tedx_Data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793790" y="1512094"/>
            <a:ext cx="13042821" cy="5970746"/>
          </a:xfrm>
          <a:prstGeom prst="roundRect">
            <a:avLst>
              <a:gd name="adj" fmla="val 427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785336" y="1512093"/>
            <a:ext cx="13059728" cy="6128783"/>
          </a:xfrm>
          <a:prstGeom prst="roundRect">
            <a:avLst>
              <a:gd name="adj" fmla="val 427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it-IT" dirty="0"/>
          </a:p>
        </p:txBody>
      </p:sp>
      <p:sp>
        <p:nvSpPr>
          <p:cNvPr id="5" name="Text 3"/>
          <p:cNvSpPr/>
          <p:nvPr/>
        </p:nvSpPr>
        <p:spPr>
          <a:xfrm>
            <a:off x="955358" y="1639610"/>
            <a:ext cx="12719685" cy="5843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{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"_id":"526880",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"slug":"george_zaidan_how_do_gas_masks_actually_work",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"speakers":"George Zaidan",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"title":"How do gas masks actually work?",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"url":"https://www.ted.com/talks/george_zaidan_how_do_gas_masks_actually_work",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"description":"You might think of gas masks as ...",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"duration":"254",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"publishedAt":"2024-04-30T15:14:51Z",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"presenterDisplayName":"George Zaidan",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"thumbnails":[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{   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"slug":"george_zaidan_how_do_gas_masks_actually_work",          		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	"url":"https://talkstar-assets.s3.amazonaws.com/production/talks/talk_128547/250158f0-4687-41d3-abbe-df39232ee19a/gasmaskstextless.jpg"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}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],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"watch_next":[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{...}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],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"tags":[ ... ],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3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17AE8F7-0055-6D32-224C-8772EE2EA158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6641"/>
            <a:ext cx="374177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Modello Finale - Users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793790" y="1512094"/>
            <a:ext cx="13042821" cy="5970746"/>
          </a:xfrm>
          <a:prstGeom prst="roundRect">
            <a:avLst>
              <a:gd name="adj" fmla="val 427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4" name="Shape 2"/>
          <p:cNvSpPr/>
          <p:nvPr/>
        </p:nvSpPr>
        <p:spPr>
          <a:xfrm>
            <a:off x="785336" y="1512094"/>
            <a:ext cx="13059728" cy="5970746"/>
          </a:xfrm>
          <a:prstGeom prst="roundRect">
            <a:avLst>
              <a:gd name="adj" fmla="val 427"/>
            </a:avLst>
          </a:prstGeom>
          <a:solidFill>
            <a:srgbClr val="31233E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5" name="Text 3"/>
          <p:cNvSpPr/>
          <p:nvPr/>
        </p:nvSpPr>
        <p:spPr>
          <a:xfrm>
            <a:off x="955358" y="1639610"/>
            <a:ext cx="12719685" cy="5715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{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"_id":{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"$oid":"68cd7b04d9f6fb67aa65d5b2"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},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"user_id":"6",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</a:t>
            </a:r>
            <a:r>
              <a:rPr lang="en-US" sz="130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first_name":"Eve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</a:t>
            </a:r>
            <a:r>
              <a:rPr lang="en-US" sz="130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last_name":"Williams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"username":"evewilliams772",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</a:t>
            </a:r>
            <a:r>
              <a:rPr lang="en-US" sz="130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thumbnail":"https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://</a:t>
            </a:r>
            <a:r>
              <a:rPr lang="en-US" sz="130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i.pravatar.cc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/600?img=61",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"likes":[ 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	{       </a:t>
            </a:r>
          </a:p>
          <a:p>
            <a:pPr lvl="4">
              <a:lnSpc>
                <a:spcPts val="2100"/>
              </a:lnSpc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"_id":"527254",          							"slug":"bonnie_hancock_my_epic_journey_becoming_the_fastest_person_to_paddle_around_australia",          </a:t>
            </a:r>
          </a:p>
          <a:p>
            <a:pPr lvl="4">
              <a:lnSpc>
                <a:spcPts val="2100"/>
              </a:lnSpc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</a:t>
            </a:r>
            <a:r>
              <a:rPr lang="en-US" sz="130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title":"My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epic journey becoming the fastest person to paddle around Australia",          </a:t>
            </a:r>
          </a:p>
          <a:p>
            <a:pPr lvl="4">
              <a:lnSpc>
                <a:spcPts val="2100"/>
              </a:lnSpc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“tags":[ "sports", "motivation" ],          	</a:t>
            </a:r>
          </a:p>
          <a:p>
            <a:pPr lvl="4">
              <a:lnSpc>
                <a:spcPts val="2100"/>
              </a:lnSpc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"thumbnails":[ ... ],         </a:t>
            </a:r>
          </a:p>
          <a:p>
            <a:pPr lvl="4">
              <a:lnSpc>
                <a:spcPts val="2100"/>
              </a:lnSpc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 "</a:t>
            </a:r>
            <a:r>
              <a:rPr lang="en-US" sz="1300" dirty="0" err="1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watch_next</a:t>
            </a: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":[ ... ]  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 	}   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]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3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AD6AB5D-D2D6-3C92-43D6-AADC2A42018D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3209"/>
            <a:ext cx="4790599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Operazioni svolte sui dati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793790" y="1668780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Per trasformare i dati grezzi in formato csv in un formato strutturato, abbiamo eseguito le seguenti operazioni:</a:t>
            </a:r>
            <a:endParaRPr lang="en-US" sz="1150" dirty="0"/>
          </a:p>
        </p:txBody>
      </p:sp>
      <p:sp>
        <p:nvSpPr>
          <p:cNvPr id="4" name="Shape 2"/>
          <p:cNvSpPr/>
          <p:nvPr/>
        </p:nvSpPr>
        <p:spPr>
          <a:xfrm>
            <a:off x="793790" y="2070378"/>
            <a:ext cx="13042821" cy="884515"/>
          </a:xfrm>
          <a:prstGeom prst="roundRect">
            <a:avLst>
              <a:gd name="adj" fmla="val 2500"/>
            </a:avLst>
          </a:prstGeom>
          <a:solidFill>
            <a:srgbClr val="241631"/>
          </a:solidFill>
          <a:ln w="15240">
            <a:solidFill>
              <a:srgbClr val="5C4E69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5" name="Shape 3"/>
          <p:cNvSpPr/>
          <p:nvPr/>
        </p:nvSpPr>
        <p:spPr>
          <a:xfrm>
            <a:off x="809030" y="2085618"/>
            <a:ext cx="589717" cy="854035"/>
          </a:xfrm>
          <a:prstGeom prst="roundRect">
            <a:avLst>
              <a:gd name="adj" fmla="val 649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Text 4"/>
          <p:cNvSpPr/>
          <p:nvPr/>
        </p:nvSpPr>
        <p:spPr>
          <a:xfrm>
            <a:off x="993338" y="2374463"/>
            <a:ext cx="221099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7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1546146" y="2233017"/>
            <a:ext cx="2302431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Unione Dataset Eterogenei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1546146" y="2551748"/>
            <a:ext cx="122752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Abbiamo combinato dati da diverse sorgenti csv (talk, tag, immagini, utenti, watch next, thumbnail) per creare una visione unica e completa di ogni video e delle interazioni utente.</a:t>
            </a:r>
            <a:endParaRPr lang="en-US" sz="1150" dirty="0"/>
          </a:p>
        </p:txBody>
      </p:sp>
      <p:sp>
        <p:nvSpPr>
          <p:cNvPr id="9" name="Shape 7"/>
          <p:cNvSpPr/>
          <p:nvPr/>
        </p:nvSpPr>
        <p:spPr>
          <a:xfrm>
            <a:off x="793790" y="3102293"/>
            <a:ext cx="13042821" cy="884515"/>
          </a:xfrm>
          <a:prstGeom prst="roundRect">
            <a:avLst>
              <a:gd name="adj" fmla="val 2500"/>
            </a:avLst>
          </a:prstGeom>
          <a:solidFill>
            <a:srgbClr val="241631"/>
          </a:solidFill>
          <a:ln w="15240">
            <a:solidFill>
              <a:srgbClr val="5C4E69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0" name="Shape 8"/>
          <p:cNvSpPr/>
          <p:nvPr/>
        </p:nvSpPr>
        <p:spPr>
          <a:xfrm>
            <a:off x="809030" y="3117533"/>
            <a:ext cx="589717" cy="854035"/>
          </a:xfrm>
          <a:prstGeom prst="roundRect">
            <a:avLst>
              <a:gd name="adj" fmla="val 649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1" name="Text 9"/>
          <p:cNvSpPr/>
          <p:nvPr/>
        </p:nvSpPr>
        <p:spPr>
          <a:xfrm>
            <a:off x="993338" y="3406378"/>
            <a:ext cx="221099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7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1546146" y="3264932"/>
            <a:ext cx="2302431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Pulizia e Normalizzazione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1546146" y="3583662"/>
            <a:ext cx="122752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Eliminati duplicati e inconsistenze, e uniformati ID, slug e formati delle date per garantire affidabilità e coerenza dei dati nelle query.</a:t>
            </a:r>
            <a:endParaRPr lang="en-US" sz="1150" dirty="0"/>
          </a:p>
        </p:txBody>
      </p:sp>
      <p:sp>
        <p:nvSpPr>
          <p:cNvPr id="14" name="Shape 12"/>
          <p:cNvSpPr/>
          <p:nvPr/>
        </p:nvSpPr>
        <p:spPr>
          <a:xfrm>
            <a:off x="793790" y="4134207"/>
            <a:ext cx="13042821" cy="884515"/>
          </a:xfrm>
          <a:prstGeom prst="roundRect">
            <a:avLst>
              <a:gd name="adj" fmla="val 2500"/>
            </a:avLst>
          </a:prstGeom>
          <a:solidFill>
            <a:srgbClr val="241631"/>
          </a:solidFill>
          <a:ln w="15240">
            <a:solidFill>
              <a:srgbClr val="5C4E69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15" name="Shape 13"/>
          <p:cNvSpPr/>
          <p:nvPr/>
        </p:nvSpPr>
        <p:spPr>
          <a:xfrm>
            <a:off x="809030" y="4149447"/>
            <a:ext cx="589717" cy="854035"/>
          </a:xfrm>
          <a:prstGeom prst="roundRect">
            <a:avLst>
              <a:gd name="adj" fmla="val 649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6" name="Text 14"/>
          <p:cNvSpPr/>
          <p:nvPr/>
        </p:nvSpPr>
        <p:spPr>
          <a:xfrm>
            <a:off x="993338" y="4438293"/>
            <a:ext cx="221099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7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1546146" y="4296847"/>
            <a:ext cx="1934051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Aggregazione Metadati</a:t>
            </a:r>
            <a:endParaRPr lang="en-US" sz="1450" dirty="0"/>
          </a:p>
        </p:txBody>
      </p:sp>
      <p:sp>
        <p:nvSpPr>
          <p:cNvPr id="18" name="Text 16"/>
          <p:cNvSpPr/>
          <p:nvPr/>
        </p:nvSpPr>
        <p:spPr>
          <a:xfrm>
            <a:off x="1546146" y="4615577"/>
            <a:ext cx="122752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Ogni talk è stato arricchito con metadati completi (descrizione, speaker, immagini, tag, correlati), riducendo la frammentazione e migliorando l’efficienza delle ricerche.</a:t>
            </a:r>
            <a:endParaRPr lang="en-US" sz="1150" dirty="0"/>
          </a:p>
        </p:txBody>
      </p:sp>
      <p:sp>
        <p:nvSpPr>
          <p:cNvPr id="19" name="Shape 17"/>
          <p:cNvSpPr/>
          <p:nvPr/>
        </p:nvSpPr>
        <p:spPr>
          <a:xfrm>
            <a:off x="793790" y="5166122"/>
            <a:ext cx="13042821" cy="1115497"/>
          </a:xfrm>
          <a:prstGeom prst="roundRect">
            <a:avLst>
              <a:gd name="adj" fmla="val 1983"/>
            </a:avLst>
          </a:prstGeom>
          <a:solidFill>
            <a:srgbClr val="241631"/>
          </a:solidFill>
          <a:ln w="15240">
            <a:solidFill>
              <a:srgbClr val="5C4E69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20" name="Shape 18"/>
          <p:cNvSpPr/>
          <p:nvPr/>
        </p:nvSpPr>
        <p:spPr>
          <a:xfrm>
            <a:off x="809030" y="5181362"/>
            <a:ext cx="589717" cy="1085017"/>
          </a:xfrm>
          <a:prstGeom prst="roundRect">
            <a:avLst>
              <a:gd name="adj" fmla="val 649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1" name="Text 19"/>
          <p:cNvSpPr/>
          <p:nvPr/>
        </p:nvSpPr>
        <p:spPr>
          <a:xfrm>
            <a:off x="993338" y="5585698"/>
            <a:ext cx="221099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7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4</a:t>
            </a:r>
            <a:endParaRPr lang="en-US" sz="1700" dirty="0"/>
          </a:p>
        </p:txBody>
      </p:sp>
      <p:sp>
        <p:nvSpPr>
          <p:cNvPr id="22" name="Text 20"/>
          <p:cNvSpPr/>
          <p:nvPr/>
        </p:nvSpPr>
        <p:spPr>
          <a:xfrm>
            <a:off x="1546146" y="5328761"/>
            <a:ext cx="2578656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Arricchimento Profili Utente</a:t>
            </a:r>
            <a:endParaRPr lang="en-US" sz="1450" dirty="0"/>
          </a:p>
        </p:txBody>
      </p:sp>
      <p:sp>
        <p:nvSpPr>
          <p:cNvPr id="23" name="Text 21"/>
          <p:cNvSpPr/>
          <p:nvPr/>
        </p:nvSpPr>
        <p:spPr>
          <a:xfrm>
            <a:off x="1546146" y="5647492"/>
            <a:ext cx="12275225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Ai profili utente sono stati associati i talk a cui ha messo mi piace, generando uno storico degli interessi utile per arricchire il profilo utente, in modo tale da dare informazioni aggiuntive sugli interessi dell'utente</a:t>
            </a:r>
            <a:endParaRPr lang="en-US" sz="1150" dirty="0"/>
          </a:p>
        </p:txBody>
      </p:sp>
      <p:sp>
        <p:nvSpPr>
          <p:cNvPr id="24" name="Shape 22"/>
          <p:cNvSpPr/>
          <p:nvPr/>
        </p:nvSpPr>
        <p:spPr>
          <a:xfrm>
            <a:off x="793790" y="6429018"/>
            <a:ext cx="13042821" cy="887373"/>
          </a:xfrm>
          <a:prstGeom prst="roundRect">
            <a:avLst>
              <a:gd name="adj" fmla="val 2492"/>
            </a:avLst>
          </a:prstGeom>
          <a:solidFill>
            <a:srgbClr val="241631"/>
          </a:solidFill>
          <a:ln w="15240">
            <a:solidFill>
              <a:srgbClr val="5C4E69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sp>
        <p:nvSpPr>
          <p:cNvPr id="25" name="Shape 23"/>
          <p:cNvSpPr/>
          <p:nvPr/>
        </p:nvSpPr>
        <p:spPr>
          <a:xfrm>
            <a:off x="809030" y="6444258"/>
            <a:ext cx="589717" cy="856893"/>
          </a:xfrm>
          <a:prstGeom prst="roundRect">
            <a:avLst>
              <a:gd name="adj" fmla="val 649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6" name="Text 24"/>
          <p:cNvSpPr/>
          <p:nvPr/>
        </p:nvSpPr>
        <p:spPr>
          <a:xfrm>
            <a:off x="993338" y="6734532"/>
            <a:ext cx="221099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7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5</a:t>
            </a:r>
            <a:endParaRPr lang="en-US" sz="1700" dirty="0"/>
          </a:p>
        </p:txBody>
      </p:sp>
      <p:sp>
        <p:nvSpPr>
          <p:cNvPr id="27" name="Text 25"/>
          <p:cNvSpPr/>
          <p:nvPr/>
        </p:nvSpPr>
        <p:spPr>
          <a:xfrm>
            <a:off x="1546146" y="6591657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Output Semplificato</a:t>
            </a:r>
            <a:endParaRPr lang="en-US" sz="1450" dirty="0"/>
          </a:p>
        </p:txBody>
      </p:sp>
      <p:sp>
        <p:nvSpPr>
          <p:cNvPr id="28" name="Text 26"/>
          <p:cNvSpPr/>
          <p:nvPr/>
        </p:nvSpPr>
        <p:spPr>
          <a:xfrm>
            <a:off x="1546146" y="6910388"/>
            <a:ext cx="12275225" cy="243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Il risultato finale sono due collezioni principali (</a:t>
            </a:r>
            <a:r>
              <a:rPr lang="en-US" sz="11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tedx_data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 </a:t>
            </a:r>
            <a:r>
              <a:rPr lang="en-US" sz="11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users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) ottimizzate per l'utilizzo delle API.</a:t>
            </a:r>
            <a:endParaRPr lang="en-US" sz="1150" dirty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FB942784-A1BA-FA43-4E08-4A1DD84CF021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0473"/>
            <a:ext cx="6802755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Vantaggi del Modello Aggregato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93790" y="2132528"/>
            <a:ext cx="4226600" cy="3082171"/>
          </a:xfrm>
          <a:prstGeom prst="roundRect">
            <a:avLst>
              <a:gd name="adj" fmla="val 3560"/>
            </a:avLst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09668"/>
            <a:ext cx="4226600" cy="9144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853" y="1860352"/>
            <a:ext cx="544354" cy="54435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998101" y="2586157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Visibilità Completa</a:t>
            </a: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998101" y="2978468"/>
            <a:ext cx="3817977" cy="20319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Ogni documento di tedx_data racchiude tutte le informazioni su un talk (descrizione, speaker, immagini, correlati, tag, watch_next). L'app non ha bisogno di fare query multiple su collezioni diverse, garantendo immediatezza nell'accesso ai dati e sfruttando i vantaggi dell'utilizzo di un database noSQL.</a:t>
            </a:r>
            <a:endParaRPr lang="en-US" sz="1400" dirty="0"/>
          </a:p>
        </p:txBody>
      </p:sp>
      <p:sp>
        <p:nvSpPr>
          <p:cNvPr id="9" name="Shape 4"/>
          <p:cNvSpPr/>
          <p:nvPr/>
        </p:nvSpPr>
        <p:spPr>
          <a:xfrm>
            <a:off x="5201841" y="2132528"/>
            <a:ext cx="4226600" cy="3082171"/>
          </a:xfrm>
          <a:prstGeom prst="roundRect">
            <a:avLst>
              <a:gd name="adj" fmla="val 3560"/>
            </a:avLst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841" y="2109668"/>
            <a:ext cx="4226600" cy="91440"/>
          </a:xfrm>
          <a:prstGeom prst="rect">
            <a:avLst/>
          </a:prstGeom>
        </p:spPr>
      </p:pic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904" y="1860352"/>
            <a:ext cx="544354" cy="544354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5406152" y="2586157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Efficienza Operativa</a:t>
            </a:r>
            <a:endParaRPr lang="en-US" sz="1750" dirty="0"/>
          </a:p>
        </p:txBody>
      </p:sp>
      <p:sp>
        <p:nvSpPr>
          <p:cNvPr id="14" name="Text 6"/>
          <p:cNvSpPr/>
          <p:nvPr/>
        </p:nvSpPr>
        <p:spPr>
          <a:xfrm>
            <a:off x="5406152" y="2978468"/>
            <a:ext cx="3817977" cy="1741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Riducendo drasticamente il numero di join a runtime, le query diventano più veloci e leggere. Questo è cruciale per un'app mobile come TedxMatch, che deve fornire risultati rapidi in modo tale da migliorare l'esperienza utente.</a:t>
            </a:r>
            <a:endParaRPr lang="en-US" sz="1400" dirty="0"/>
          </a:p>
        </p:txBody>
      </p:sp>
      <p:sp>
        <p:nvSpPr>
          <p:cNvPr id="15" name="Shape 7"/>
          <p:cNvSpPr/>
          <p:nvPr/>
        </p:nvSpPr>
        <p:spPr>
          <a:xfrm>
            <a:off x="9609892" y="2132528"/>
            <a:ext cx="4226719" cy="3082171"/>
          </a:xfrm>
          <a:prstGeom prst="roundRect">
            <a:avLst>
              <a:gd name="adj" fmla="val 3560"/>
            </a:avLst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892" y="2109668"/>
            <a:ext cx="4226719" cy="91440"/>
          </a:xfrm>
          <a:prstGeom prst="rect">
            <a:avLst/>
          </a:prstGeom>
        </p:spPr>
      </p:pic>
      <p:pic>
        <p:nvPicPr>
          <p:cNvPr id="17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1074" y="1860352"/>
            <a:ext cx="544354" cy="544354"/>
          </a:xfrm>
          <a:prstGeom prst="rect">
            <a:avLst/>
          </a:prstGeom>
        </p:spPr>
      </p:pic>
      <p:sp>
        <p:nvSpPr>
          <p:cNvPr id="19" name="Text 8"/>
          <p:cNvSpPr/>
          <p:nvPr/>
        </p:nvSpPr>
        <p:spPr>
          <a:xfrm>
            <a:off x="9814203" y="2586157"/>
            <a:ext cx="2607112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Semplicità nel Matching</a:t>
            </a:r>
            <a:endParaRPr lang="en-US" sz="1750" dirty="0"/>
          </a:p>
        </p:txBody>
      </p:sp>
      <p:sp>
        <p:nvSpPr>
          <p:cNvPr id="20" name="Text 9"/>
          <p:cNvSpPr/>
          <p:nvPr/>
        </p:nvSpPr>
        <p:spPr>
          <a:xfrm>
            <a:off x="9814203" y="2978468"/>
            <a:ext cx="3818096" cy="1451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Avere dati già arricchiti e organizzati permette di confrontare utenti e contenuti in modo diretto. Questo semplifica l'implementazione degli algoritmi di matching e riduce la complessità logica lato server.</a:t>
            </a:r>
            <a:endParaRPr lang="en-US" sz="1400" dirty="0"/>
          </a:p>
        </p:txBody>
      </p:sp>
      <p:sp>
        <p:nvSpPr>
          <p:cNvPr id="21" name="Shape 10"/>
          <p:cNvSpPr/>
          <p:nvPr/>
        </p:nvSpPr>
        <p:spPr>
          <a:xfrm>
            <a:off x="793790" y="5668327"/>
            <a:ext cx="13042821" cy="1630799"/>
          </a:xfrm>
          <a:prstGeom prst="roundRect">
            <a:avLst>
              <a:gd name="adj" fmla="val 6728"/>
            </a:avLst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645468"/>
            <a:ext cx="13042821" cy="91440"/>
          </a:xfrm>
          <a:prstGeom prst="rect">
            <a:avLst/>
          </a:prstGeom>
        </p:spPr>
      </p:pic>
      <p:pic>
        <p:nvPicPr>
          <p:cNvPr id="23" name="Image 1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023" y="5396151"/>
            <a:ext cx="544354" cy="544354"/>
          </a:xfrm>
          <a:prstGeom prst="rect">
            <a:avLst/>
          </a:prstGeom>
        </p:spPr>
      </p:pic>
      <p:sp>
        <p:nvSpPr>
          <p:cNvPr id="25" name="Text 11"/>
          <p:cNvSpPr/>
          <p:nvPr/>
        </p:nvSpPr>
        <p:spPr>
          <a:xfrm>
            <a:off x="998101" y="6121956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Scalabilità e Futuro</a:t>
            </a:r>
            <a:endParaRPr lang="en-US" sz="1750" dirty="0"/>
          </a:p>
        </p:txBody>
      </p:sp>
      <p:sp>
        <p:nvSpPr>
          <p:cNvPr id="26" name="Text 12"/>
          <p:cNvSpPr/>
          <p:nvPr/>
        </p:nvSpPr>
        <p:spPr>
          <a:xfrm>
            <a:off x="998101" y="6514267"/>
            <a:ext cx="12634198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Il modello è pensato per accogliere senza modifiche nuovi dataset (es. commenti, interazioni in tempo reale), garantendo nuovi scenari di sviluppo del progetto.</a:t>
            </a:r>
            <a:endParaRPr lang="en-US" sz="14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9FA2DF56-6120-1731-D4FE-EBB0B1BC0A20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1383</Words>
  <Application>Microsoft Macintosh PowerPoint</Application>
  <PresentationFormat>Personalizzato</PresentationFormat>
  <Paragraphs>144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Fira Sans</vt:lpstr>
      <vt:lpstr>Arial</vt:lpstr>
      <vt:lpstr>Consolas</vt:lpstr>
      <vt:lpstr>Inconsolata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Matteo Nicoli</cp:lastModifiedBy>
  <cp:revision>5</cp:revision>
  <dcterms:created xsi:type="dcterms:W3CDTF">2025-09-21T11:21:30Z</dcterms:created>
  <dcterms:modified xsi:type="dcterms:W3CDTF">2025-09-23T20:10:00Z</dcterms:modified>
</cp:coreProperties>
</file>