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Fira Sans" panose="020B0503050000020004" pitchFamily="34" charset="0"/>
      <p:regular r:id="rId8"/>
      <p:bold r:id="rId9"/>
      <p:italic r:id="rId10"/>
      <p:boldItalic r:id="rId11"/>
    </p:embeddedFont>
    <p:embeddedFont>
      <p:font typeface="Inconsolata Bold" pitchFamily="1" charset="0"/>
      <p:bold r:id="rId12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CD900-501A-034C-1C00-4A1FFD73D4BC}" v="27" dt="2025-09-22T09:02:22.4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2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43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960" y="2575560"/>
            <a:ext cx="3078480" cy="30784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5697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TedxMatch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6186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800" b="1">
                <a:solidFill>
                  <a:schemeClr val="bg1"/>
                </a:solidFill>
              </a:rPr>
              <a:t>Progetto 1/4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42367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Realizzato da: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8547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Matteo Nicoli (1086111)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2969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Giuseppe Meloni (1089152)</a:t>
            </a:r>
            <a:endParaRPr lang="en-US" sz="175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6EA87B-2F96-F6EB-DDAD-4D49A7464B46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94ECEA2-D938-4A86-41A6-91753FC84B5E}"/>
              </a:ext>
            </a:extLst>
          </p:cNvPr>
          <p:cNvSpPr/>
          <p:nvPr/>
        </p:nvSpPr>
        <p:spPr>
          <a:xfrm>
            <a:off x="207155" y="7691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Università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degli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Studi di Bergamo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3088"/>
            <a:ext cx="657594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TedxMatch: Il Nostro Servizio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136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TedxMatch è una piattaforma pensata per arricchire l'esperienza dei TEDx Talks, trasformandola da passiva a interattiva e socializzante.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9464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Il nostro obiettivo è permettere agli utenti di connettersi con persone che condividono le stesse passioni e interessi, creando un ambiente stimolante per l'apprendimento e la discussione.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215765"/>
            <a:ext cx="4196358" cy="3120628"/>
          </a:xfrm>
          <a:prstGeom prst="roundRect">
            <a:avLst>
              <a:gd name="adj" fmla="val 4688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185285"/>
            <a:ext cx="4196358" cy="121920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88" y="3875603"/>
            <a:ext cx="680442" cy="68044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755761" y="4001676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Inconsolata Bold"/>
                <a:ea typeface="Inconsolata Bold"/>
                <a:cs typeface="Inconsolata Bold" pitchFamily="34" charset="-120"/>
              </a:rPr>
              <a:t>1</a:t>
            </a:r>
            <a:endParaRPr lang="en-US" sz="21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Text 5"/>
          <p:cNvSpPr/>
          <p:nvPr/>
        </p:nvSpPr>
        <p:spPr>
          <a:xfrm>
            <a:off x="1051084" y="4782741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Scopri e Impara Insieme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51084" y="5273159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Trova altri utenti interessati ai tuoi stessi TEDx Talks e topic, per guardarli e imparare in compagnia.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216962" y="4215765"/>
            <a:ext cx="4196358" cy="3120628"/>
          </a:xfrm>
          <a:prstGeom prst="roundRect">
            <a:avLst>
              <a:gd name="adj" fmla="val 4688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4185285"/>
            <a:ext cx="4196358" cy="121920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60" y="3875603"/>
            <a:ext cx="680442" cy="68044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178933" y="4012693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Inconsolata Bold"/>
                <a:ea typeface="Inconsolata Bold"/>
                <a:cs typeface="Inconsolata Bold" pitchFamily="34" charset="-120"/>
              </a:rPr>
              <a:t>2</a:t>
            </a:r>
            <a:endParaRPr lang="en-US" sz="21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Text 9"/>
          <p:cNvSpPr/>
          <p:nvPr/>
        </p:nvSpPr>
        <p:spPr>
          <a:xfrm>
            <a:off x="5474256" y="4782741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Match Basato sugli Interessi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5474256" y="5627489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Seleziona i tuoi topic preferiti e il sistema ti metterà in contatto con persone che hanno preferenze simili.</a:t>
            </a:r>
            <a:endParaRPr lang="en-US" sz="1750" dirty="0"/>
          </a:p>
        </p:txBody>
      </p:sp>
      <p:sp>
        <p:nvSpPr>
          <p:cNvPr id="17" name="Shape 11"/>
          <p:cNvSpPr/>
          <p:nvPr/>
        </p:nvSpPr>
        <p:spPr>
          <a:xfrm>
            <a:off x="9640133" y="4215765"/>
            <a:ext cx="4196358" cy="3120628"/>
          </a:xfrm>
          <a:prstGeom prst="roundRect">
            <a:avLst>
              <a:gd name="adj" fmla="val 4688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33" y="4185285"/>
            <a:ext cx="4196358" cy="121920"/>
          </a:xfrm>
          <a:prstGeom prst="rect">
            <a:avLst/>
          </a:prstGeom>
        </p:spPr>
      </p:pic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032" y="3875603"/>
            <a:ext cx="680442" cy="680442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11602105" y="4001676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3200" b="1" dirty="0">
                <a:solidFill>
                  <a:schemeClr val="bg1"/>
                </a:solidFill>
                <a:latin typeface="Inconsolata Bold"/>
                <a:ea typeface="Inconsolata Bold"/>
                <a:cs typeface="Inconsolata Bold" pitchFamily="34" charset="-120"/>
              </a:rPr>
              <a:t>3</a:t>
            </a:r>
            <a:endParaRPr lang="en-US" sz="21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9897427" y="47827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Età Minima</a:t>
            </a:r>
            <a:endParaRPr lang="en-US" sz="2200" dirty="0"/>
          </a:p>
        </p:txBody>
      </p:sp>
      <p:sp>
        <p:nvSpPr>
          <p:cNvPr id="22" name="Text 14"/>
          <p:cNvSpPr/>
          <p:nvPr/>
        </p:nvSpPr>
        <p:spPr>
          <a:xfrm>
            <a:off x="9897427" y="5273159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garantire un ambiente sicuro e maturo, il servizio è riservato agli utenti maggiorenni.</a:t>
            </a:r>
            <a:endParaRPr lang="en-US" sz="175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E8E34DB-1B29-F8D3-BDBD-F53143DDD0C8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937790" y="1583055"/>
            <a:ext cx="3898821" cy="226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Architettura Cloud su AWS: Il Cuore di TedxMatch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9937790" y="4106108"/>
            <a:ext cx="389882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nostra architettura è robusta e scalabile, costruita interamente su servizi AWS per garantire affidabilità e prestazioni ottimali. L'integrazione di Flutter per il frontend mobile assicura un'esperienza utente fluida e reattiva.</a:t>
            </a:r>
            <a:endParaRPr lang="en-US" sz="175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72F6DDC-EB52-F6C7-21D1-909C6D2D5906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8698"/>
            <a:ext cx="5748576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Componenti Chiave dell'Architettura AWS</a:t>
            </a:r>
            <a:endParaRPr lang="en-US" sz="2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72114"/>
            <a:ext cx="368498" cy="3684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24802"/>
            <a:ext cx="193405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Autenticazione Utenti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793790" y="2543532"/>
            <a:ext cx="64292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Gestita da </a:t>
            </a: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Cognito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un accesso sicuro e semplificato.</a:t>
            </a:r>
            <a:endParaRPr lang="en-US" sz="11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35" y="1672114"/>
            <a:ext cx="368498" cy="3684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07235" y="222480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Database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7407235" y="2543532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MongoDB MangaRB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offre un database flessibile e performante per i dati degli utenti e dei talk.</a:t>
            </a:r>
            <a:endParaRPr lang="en-US" sz="11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074075"/>
            <a:ext cx="368498" cy="36849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3626763"/>
            <a:ext cx="211824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API per Frontend Mobile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793790" y="3945493"/>
            <a:ext cx="6429256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API Gateway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AWS Lambda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garantiscono un'interfaccia efficiente e scalabile per l'applicazione Flutter.</a:t>
            </a:r>
            <a:endParaRPr lang="en-US" sz="11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235" y="3074075"/>
            <a:ext cx="368498" cy="36849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07235" y="3626763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Business Logic</a:t>
            </a:r>
            <a:endParaRPr lang="en-US" sz="1450" dirty="0"/>
          </a:p>
        </p:txBody>
      </p:sp>
      <p:sp>
        <p:nvSpPr>
          <p:cNvPr id="14" name="Text 8"/>
          <p:cNvSpPr/>
          <p:nvPr/>
        </p:nvSpPr>
        <p:spPr>
          <a:xfrm>
            <a:off x="7407235" y="3945493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AWS Lambda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esegue la logica di business in modo serverless e reattivo.</a:t>
            </a:r>
            <a:endParaRPr lang="en-US" sz="11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711779"/>
            <a:ext cx="368498" cy="36849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26446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Storage</a:t>
            </a:r>
            <a:endParaRPr lang="en-US" sz="1450" dirty="0"/>
          </a:p>
        </p:txBody>
      </p:sp>
      <p:sp>
        <p:nvSpPr>
          <p:cNvPr id="17" name="Text 10"/>
          <p:cNvSpPr/>
          <p:nvPr/>
        </p:nvSpPr>
        <p:spPr>
          <a:xfrm>
            <a:off x="793790" y="5583198"/>
            <a:ext cx="64292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S3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lo storage di contenuti statici e file multimediali in modo sicuro e duraturo.</a:t>
            </a:r>
            <a:endParaRPr lang="en-US" sz="11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235" y="4711779"/>
            <a:ext cx="368498" cy="36849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407235" y="526446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Notifiche Push</a:t>
            </a:r>
            <a:endParaRPr lang="en-US" sz="1450" dirty="0"/>
          </a:p>
        </p:txBody>
      </p:sp>
      <p:sp>
        <p:nvSpPr>
          <p:cNvPr id="20" name="Text 12"/>
          <p:cNvSpPr/>
          <p:nvPr/>
        </p:nvSpPr>
        <p:spPr>
          <a:xfrm>
            <a:off x="7407235" y="5583198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SNS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inviare notifiche push in tempo reale agli utenti.</a:t>
            </a:r>
            <a:endParaRPr lang="en-US" sz="11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790" y="6113740"/>
            <a:ext cx="368498" cy="368498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93790" y="6666428"/>
            <a:ext cx="239446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Sistema di Suggerimenti ML</a:t>
            </a:r>
            <a:endParaRPr lang="en-US" sz="1450" dirty="0"/>
          </a:p>
        </p:txBody>
      </p:sp>
      <p:sp>
        <p:nvSpPr>
          <p:cNvPr id="23" name="Text 14"/>
          <p:cNvSpPr/>
          <p:nvPr/>
        </p:nvSpPr>
        <p:spPr>
          <a:xfrm>
            <a:off x="793790" y="6985159"/>
            <a:ext cx="64292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Personalize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offre raccomandazioni personalizzate basate sugli interessi degli utenti.</a:t>
            </a:r>
            <a:endParaRPr lang="en-US" sz="115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235" y="6113740"/>
            <a:ext cx="368498" cy="368498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7407235" y="666642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Integrazione Dati</a:t>
            </a:r>
            <a:endParaRPr lang="en-US" sz="1450" dirty="0"/>
          </a:p>
        </p:txBody>
      </p:sp>
      <p:sp>
        <p:nvSpPr>
          <p:cNvPr id="26" name="Text 16"/>
          <p:cNvSpPr/>
          <p:nvPr/>
        </p:nvSpPr>
        <p:spPr>
          <a:xfrm>
            <a:off x="7407235" y="6985159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AWS Glue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l'elaborazione e l'integrazione dei dati, supportando l'analisi e l'ML.</a:t>
            </a:r>
            <a:endParaRPr lang="en-US" sz="115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8EE8397-BD50-DF18-6E1B-D2C3888BC8EE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73762"/>
            <a:ext cx="9144000" cy="204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53483"/>
            <a:ext cx="69733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Release Plan: Macro Attività del Progetto</a:t>
            </a:r>
            <a:endParaRPr lang="en-US" sz="2650" dirty="0"/>
          </a:p>
        </p:txBody>
      </p:sp>
      <p:sp>
        <p:nvSpPr>
          <p:cNvPr id="4" name="Text 1"/>
          <p:cNvSpPr/>
          <p:nvPr/>
        </p:nvSpPr>
        <p:spPr>
          <a:xfrm>
            <a:off x="793790" y="4670108"/>
            <a:ext cx="13042821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la gestione e il monitoraggio delle macro attività del progetto TedxMatch, abbiamo utilizzato il servizio Trello, garantendo trasparenza e organizzazione nel nostro workflow.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793790" y="5405795"/>
            <a:ext cx="13042821" cy="1960007"/>
          </a:xfrm>
          <a:prstGeom prst="roundRect">
            <a:avLst>
              <a:gd name="adj" fmla="val 130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3"/>
          <p:cNvSpPr/>
          <p:nvPr/>
        </p:nvSpPr>
        <p:spPr>
          <a:xfrm>
            <a:off x="793790" y="5405795"/>
            <a:ext cx="6521410" cy="980003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Text 4"/>
          <p:cNvSpPr/>
          <p:nvPr/>
        </p:nvSpPr>
        <p:spPr>
          <a:xfrm>
            <a:off x="963811" y="5575816"/>
            <a:ext cx="329422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1: Pianificazione &amp; Design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963811" y="5943600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Definizione delle funzionalità, design UI/UX e architettura cloud iniziale.</a:t>
            </a:r>
            <a:endParaRPr lang="en-US" sz="1300" dirty="0"/>
          </a:p>
        </p:txBody>
      </p:sp>
      <p:sp>
        <p:nvSpPr>
          <p:cNvPr id="9" name="Shape 6"/>
          <p:cNvSpPr/>
          <p:nvPr/>
        </p:nvSpPr>
        <p:spPr>
          <a:xfrm>
            <a:off x="7315200" y="5405795"/>
            <a:ext cx="6521410" cy="980003"/>
          </a:xfrm>
          <a:prstGeom prst="rect">
            <a:avLst/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7"/>
          <p:cNvSpPr/>
          <p:nvPr/>
        </p:nvSpPr>
        <p:spPr>
          <a:xfrm>
            <a:off x="7315200" y="5405795"/>
            <a:ext cx="22860" cy="980003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8"/>
          <p:cNvSpPr/>
          <p:nvPr/>
        </p:nvSpPr>
        <p:spPr>
          <a:xfrm>
            <a:off x="7740491" y="5575816"/>
            <a:ext cx="2231588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2: Sviluppo Core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7740491" y="5943600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Implementazione delle funzionalità principali, backend e integrazioni AWS.</a:t>
            </a:r>
            <a:endParaRPr lang="en-US" sz="1300" dirty="0"/>
          </a:p>
        </p:txBody>
      </p:sp>
      <p:sp>
        <p:nvSpPr>
          <p:cNvPr id="13" name="Shape 10"/>
          <p:cNvSpPr/>
          <p:nvPr/>
        </p:nvSpPr>
        <p:spPr>
          <a:xfrm>
            <a:off x="7102554" y="5683091"/>
            <a:ext cx="425291" cy="425291"/>
          </a:xfrm>
          <a:prstGeom prst="roundRect">
            <a:avLst>
              <a:gd name="adj" fmla="val 6000"/>
            </a:avLst>
          </a:prstGeom>
          <a:solidFill>
            <a:srgbClr val="241631"/>
          </a:solidFill>
          <a:ln w="2286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77" y="5762863"/>
            <a:ext cx="212646" cy="265747"/>
          </a:xfrm>
          <a:prstGeom prst="rect">
            <a:avLst/>
          </a:prstGeom>
        </p:spPr>
      </p:pic>
      <p:sp>
        <p:nvSpPr>
          <p:cNvPr id="15" name="Shape 11"/>
          <p:cNvSpPr/>
          <p:nvPr/>
        </p:nvSpPr>
        <p:spPr>
          <a:xfrm>
            <a:off x="793790" y="6385798"/>
            <a:ext cx="6521410" cy="980003"/>
          </a:xfrm>
          <a:prstGeom prst="rect">
            <a:avLst/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2"/>
          <p:cNvSpPr/>
          <p:nvPr/>
        </p:nvSpPr>
        <p:spPr>
          <a:xfrm>
            <a:off x="793790" y="6385798"/>
            <a:ext cx="6521410" cy="22860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7" name="Text 13"/>
          <p:cNvSpPr/>
          <p:nvPr/>
        </p:nvSpPr>
        <p:spPr>
          <a:xfrm>
            <a:off x="963811" y="6555819"/>
            <a:ext cx="3081695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3: Test &amp; Ottimizzazione</a:t>
            </a:r>
            <a:endParaRPr lang="en-US" sz="1650" dirty="0"/>
          </a:p>
        </p:txBody>
      </p:sp>
      <p:sp>
        <p:nvSpPr>
          <p:cNvPr id="18" name="Text 14"/>
          <p:cNvSpPr/>
          <p:nvPr/>
        </p:nvSpPr>
        <p:spPr>
          <a:xfrm>
            <a:off x="963811" y="6923603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 approfonditi, bug fixing e ottimizzazione delle performance.</a:t>
            </a:r>
            <a:endParaRPr lang="en-US" sz="1300" dirty="0"/>
          </a:p>
        </p:txBody>
      </p:sp>
      <p:sp>
        <p:nvSpPr>
          <p:cNvPr id="19" name="Shape 15"/>
          <p:cNvSpPr/>
          <p:nvPr/>
        </p:nvSpPr>
        <p:spPr>
          <a:xfrm>
            <a:off x="7315200" y="6385798"/>
            <a:ext cx="6521410" cy="980003"/>
          </a:xfrm>
          <a:prstGeom prst="rect">
            <a:avLst/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6"/>
          <p:cNvSpPr/>
          <p:nvPr/>
        </p:nvSpPr>
        <p:spPr>
          <a:xfrm>
            <a:off x="7315200" y="6385798"/>
            <a:ext cx="22860" cy="980003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1" name="Shape 17"/>
          <p:cNvSpPr/>
          <p:nvPr/>
        </p:nvSpPr>
        <p:spPr>
          <a:xfrm>
            <a:off x="7315200" y="6385798"/>
            <a:ext cx="6521410" cy="22860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2" name="Text 18"/>
          <p:cNvSpPr/>
          <p:nvPr/>
        </p:nvSpPr>
        <p:spPr>
          <a:xfrm>
            <a:off x="7740491" y="6555819"/>
            <a:ext cx="2869168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4: Deployment &amp; Launch</a:t>
            </a:r>
            <a:endParaRPr lang="en-US" sz="1650" dirty="0"/>
          </a:p>
        </p:txBody>
      </p:sp>
      <p:sp>
        <p:nvSpPr>
          <p:cNvPr id="23" name="Text 19"/>
          <p:cNvSpPr/>
          <p:nvPr/>
        </p:nvSpPr>
        <p:spPr>
          <a:xfrm>
            <a:off x="7740491" y="6923603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Rilascio dell'applicazione e monitoraggio post-lancio.</a:t>
            </a:r>
            <a:endParaRPr lang="en-US" sz="1300" dirty="0"/>
          </a:p>
        </p:txBody>
      </p:sp>
      <p:sp>
        <p:nvSpPr>
          <p:cNvPr id="24" name="Shape 20"/>
          <p:cNvSpPr/>
          <p:nvPr/>
        </p:nvSpPr>
        <p:spPr>
          <a:xfrm>
            <a:off x="7102554" y="6663095"/>
            <a:ext cx="425291" cy="425291"/>
          </a:xfrm>
          <a:prstGeom prst="roundRect">
            <a:avLst>
              <a:gd name="adj" fmla="val 6000"/>
            </a:avLst>
          </a:prstGeom>
          <a:solidFill>
            <a:srgbClr val="241631"/>
          </a:solidFill>
          <a:ln w="2286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877" y="6742867"/>
            <a:ext cx="212646" cy="265747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12953C48-8FFD-AA6E-3F53-48AFE76FC539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418</Words>
  <Application>Microsoft Office PowerPoint</Application>
  <PresentationFormat>Personalizzato</PresentationFormat>
  <Paragraphs>52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Matteo Nicoli</cp:lastModifiedBy>
  <cp:revision>18</cp:revision>
  <dcterms:created xsi:type="dcterms:W3CDTF">2025-09-21T10:26:33Z</dcterms:created>
  <dcterms:modified xsi:type="dcterms:W3CDTF">2025-09-22T09:10:15Z</dcterms:modified>
</cp:coreProperties>
</file>