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Garamond"/>
      <p:regular r:id="rId17"/>
      <p:bold r:id="rId18"/>
      <p:italic r:id="rId19"/>
      <p:boldItalic r:id="rId20"/>
    </p:embeddedFont>
    <p:embeddedFont>
      <p:font typeface="Open Sans ExtraBold"/>
      <p:bold r:id="rId21"/>
      <p:boldItalic r:id="rId22"/>
    </p:embeddedFont>
    <p:embeddedFont>
      <p:font typeface="Open Sans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rF41ey4FehXjgSf5WONSQQooU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22" Type="http://schemas.openxmlformats.org/officeDocument/2006/relationships/font" Target="fonts/OpenSansExtraBold-boldItalic.fntdata"/><Relationship Id="rId21" Type="http://schemas.openxmlformats.org/officeDocument/2006/relationships/font" Target="fonts/OpenSansExtraBold-bold.fntdata"/><Relationship Id="rId24" Type="http://schemas.openxmlformats.org/officeDocument/2006/relationships/font" Target="fonts/OpenSansLight-bold.fntdata"/><Relationship Id="rId23" Type="http://schemas.openxmlformats.org/officeDocument/2006/relationships/font" Target="fonts/OpenSans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Light-boldItalic.fntdata"/><Relationship Id="rId25" Type="http://schemas.openxmlformats.org/officeDocument/2006/relationships/font" Target="fonts/OpenSans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aramond-regular.fntdata"/><Relationship Id="rId16" Type="http://schemas.openxmlformats.org/officeDocument/2006/relationships/slide" Target="slides/slide12.xml"/><Relationship Id="rId19" Type="http://schemas.openxmlformats.org/officeDocument/2006/relationships/font" Target="fonts/Garamond-italic.fntdata"/><Relationship Id="rId18" Type="http://schemas.openxmlformats.org/officeDocument/2006/relationships/font" Target="fonts/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cba808505_0_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28cba808505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cba808505_0_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28cba808505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cba808505_0_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g28cba808505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cba808505_0_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28cba80850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cba808505_0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28cba808505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0"/>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10"/>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19"/>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9"/>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1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13"/>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13"/>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1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1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15"/>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1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1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17"/>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17"/>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1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537899" y="1895175"/>
            <a:ext cx="3953102" cy="13766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3500"/>
              <a:buFont typeface="Open Sans ExtraBold"/>
              <a:buNone/>
            </a:pPr>
            <a:r>
              <a:rPr lang="en-US" sz="3500">
                <a:solidFill>
                  <a:srgbClr val="FFFFFF"/>
                </a:solidFill>
                <a:latin typeface="Open Sans ExtraBold"/>
                <a:ea typeface="Open Sans ExtraBold"/>
                <a:cs typeface="Open Sans ExtraBold"/>
                <a:sym typeface="Open Sans ExtraBold"/>
              </a:rPr>
              <a:t>PowerCo</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537900" y="3315475"/>
            <a:ext cx="5550600" cy="525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Open Sans Light"/>
              <a:buNone/>
            </a:pPr>
            <a:r>
              <a:rPr lang="en-US" sz="2000">
                <a:solidFill>
                  <a:srgbClr val="FFFFFF"/>
                </a:solidFill>
                <a:latin typeface="Open Sans Light"/>
                <a:ea typeface="Open Sans Light"/>
                <a:cs typeface="Open Sans Light"/>
                <a:sym typeface="Open Sans Light"/>
              </a:rPr>
              <a:t>Exploratory Data Analysis</a:t>
            </a:r>
            <a:endParaRPr sz="2000">
              <a:solidFill>
                <a:srgbClr val="FFFFFF"/>
              </a:solidFill>
              <a:latin typeface="Open Sans Light"/>
              <a:ea typeface="Open Sans Light"/>
              <a:cs typeface="Open Sans Light"/>
              <a:sym typeface="Open Sans Light"/>
            </a:endParaRPr>
          </a:p>
        </p:txBody>
      </p:sp>
      <p:pic>
        <p:nvPicPr>
          <p:cNvPr descr="Shape 57" id="57" name="Google Shape;57;p1"/>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58" name="Google Shape;58;p1"/>
          <p:cNvSpPr/>
          <p:nvPr/>
        </p:nvSpPr>
        <p:spPr>
          <a:xfrm>
            <a:off x="537900" y="3666599"/>
            <a:ext cx="6249600" cy="3987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1200"/>
              <a:buFont typeface="Open Sans Light"/>
              <a:buNone/>
            </a:pPr>
            <a:r>
              <a:rPr b="0" i="0" lang="en-US" sz="1200" u="none" cap="none" strike="noStrike">
                <a:solidFill>
                  <a:srgbClr val="FFFFFF"/>
                </a:solidFill>
                <a:latin typeface="Open Sans Light"/>
                <a:ea typeface="Open Sans Light"/>
                <a:cs typeface="Open Sans Light"/>
                <a:sym typeface="Open Sans Light"/>
              </a:rPr>
              <a:t>Nijadi Mohamed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8cba808505_0_62"/>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8cba808505_0_62"/>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Prices </a:t>
            </a:r>
            <a:r>
              <a:rPr b="1" lang="en-US" sz="2000">
                <a:solidFill>
                  <a:srgbClr val="FFFFFF"/>
                </a:solidFill>
              </a:rPr>
              <a:t>Analysis</a:t>
            </a:r>
            <a:endParaRPr b="0" i="0" sz="1400" u="none" cap="none" strike="noStrike">
              <a:solidFill>
                <a:srgbClr val="000000"/>
              </a:solidFill>
              <a:latin typeface="Arial"/>
              <a:ea typeface="Arial"/>
              <a:cs typeface="Arial"/>
              <a:sym typeface="Arial"/>
            </a:endParaRPr>
          </a:p>
        </p:txBody>
      </p:sp>
      <p:sp>
        <p:nvSpPr>
          <p:cNvPr id="123" name="Google Shape;123;g28cba808505_0_62"/>
          <p:cNvSpPr/>
          <p:nvPr/>
        </p:nvSpPr>
        <p:spPr>
          <a:xfrm>
            <a:off x="205025" y="1083300"/>
            <a:ext cx="4485000" cy="920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How is the evolution of prices for both churns and non churns ?</a:t>
            </a:r>
            <a:endParaRPr b="0" i="0" sz="1400" u="none" cap="none" strike="noStrike">
              <a:solidFill>
                <a:srgbClr val="000000"/>
              </a:solidFill>
              <a:latin typeface="Arial"/>
              <a:ea typeface="Arial"/>
              <a:cs typeface="Arial"/>
              <a:sym typeface="Arial"/>
            </a:endParaRPr>
          </a:p>
        </p:txBody>
      </p:sp>
      <p:sp>
        <p:nvSpPr>
          <p:cNvPr id="124" name="Google Shape;124;g28cba808505_0_62"/>
          <p:cNvSpPr/>
          <p:nvPr/>
        </p:nvSpPr>
        <p:spPr>
          <a:xfrm>
            <a:off x="205025" y="2164725"/>
            <a:ext cx="4485000" cy="436800"/>
          </a:xfrm>
          <a:prstGeom prst="rect">
            <a:avLst/>
          </a:prstGeom>
          <a:noFill/>
          <a:ln>
            <a:noFill/>
          </a:ln>
        </p:spPr>
        <p:txBody>
          <a:bodyPr anchorCtr="0" anchor="t" bIns="91400" lIns="91400" spcFirstLastPara="1" rIns="91400" wrap="square" tIns="91400">
            <a:noAutofit/>
          </a:bodyPr>
          <a:lstStyle/>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Charts suggest that historical prices are very good when distinguishing between the two categories.</a:t>
            </a:r>
            <a:endParaRPr>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In order to add this information to model churn, we can join clients with prices and add the average historical price to each client. This way wa have information on both past prices and future ones.</a:t>
            </a:r>
            <a:endParaRPr>
              <a:solidFill>
                <a:schemeClr val="dk1"/>
              </a:solidFill>
              <a:latin typeface="Garamond"/>
              <a:ea typeface="Garamond"/>
              <a:cs typeface="Garamond"/>
              <a:sym typeface="Garamond"/>
            </a:endParaRPr>
          </a:p>
        </p:txBody>
      </p:sp>
      <p:pic>
        <p:nvPicPr>
          <p:cNvPr id="125" name="Google Shape;125;g28cba808505_0_62"/>
          <p:cNvPicPr preferRelativeResize="0"/>
          <p:nvPr/>
        </p:nvPicPr>
        <p:blipFill>
          <a:blip r:embed="rId3">
            <a:alphaModFix/>
          </a:blip>
          <a:stretch>
            <a:fillRect/>
          </a:stretch>
        </p:blipFill>
        <p:spPr>
          <a:xfrm>
            <a:off x="4690025" y="820525"/>
            <a:ext cx="4453975" cy="425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p:nvPr/>
        </p:nvSpPr>
        <p:spPr>
          <a:xfrm flipH="1" rot="10800000">
            <a:off x="-1" y="19"/>
            <a:ext cx="9163206" cy="5147982"/>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
          <p:cNvSpPr/>
          <p:nvPr/>
        </p:nvSpPr>
        <p:spPr>
          <a:xfrm>
            <a:off x="537899" y="1895175"/>
            <a:ext cx="3953100" cy="7797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3500"/>
              <a:buFont typeface="Open Sans ExtraBold"/>
              <a:buNone/>
            </a:pPr>
            <a:r>
              <a:rPr lang="en-US" sz="3500">
                <a:solidFill>
                  <a:srgbClr val="FFFFFF"/>
                </a:solidFill>
                <a:latin typeface="Open Sans ExtraBold"/>
                <a:ea typeface="Open Sans ExtraBold"/>
                <a:cs typeface="Open Sans ExtraBold"/>
                <a:sym typeface="Open Sans ExtraBold"/>
              </a:rPr>
              <a:t>Conclusion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8"/>
          <p:cNvSpPr/>
          <p:nvPr/>
        </p:nvSpPr>
        <p:spPr>
          <a:xfrm>
            <a:off x="205025" y="263974"/>
            <a:ext cx="8565600" cy="7587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Conclusion</a:t>
            </a:r>
            <a:endParaRPr b="0" i="0" sz="1400" u="none" cap="none" strike="noStrike">
              <a:solidFill>
                <a:srgbClr val="000000"/>
              </a:solidFill>
              <a:latin typeface="Arial"/>
              <a:ea typeface="Arial"/>
              <a:cs typeface="Arial"/>
              <a:sym typeface="Arial"/>
            </a:endParaRPr>
          </a:p>
        </p:txBody>
      </p:sp>
      <p:sp>
        <p:nvSpPr>
          <p:cNvPr id="138" name="Google Shape;138;p8"/>
          <p:cNvSpPr/>
          <p:nvPr/>
        </p:nvSpPr>
        <p:spPr>
          <a:xfrm>
            <a:off x="205025" y="1842506"/>
            <a:ext cx="8339700" cy="2907300"/>
          </a:xfrm>
          <a:prstGeom prst="rect">
            <a:avLst/>
          </a:prstGeom>
          <a:noFill/>
          <a:ln>
            <a:noFill/>
          </a:ln>
        </p:spPr>
        <p:txBody>
          <a:bodyPr anchorCtr="0" anchor="t" bIns="91400" lIns="91400" spcFirstLastPara="1" rIns="91400" wrap="square" tIns="91400">
            <a:noAutofit/>
          </a:bodyPr>
          <a:lstStyle/>
          <a:p>
            <a:pPr indent="0" lvl="0" marL="0" rtl="0" algn="l">
              <a:lnSpc>
                <a:spcPct val="135714"/>
              </a:lnSpc>
              <a:spcBef>
                <a:spcPts val="0"/>
              </a:spcBef>
              <a:spcAft>
                <a:spcPts val="0"/>
              </a:spcAft>
              <a:buClr>
                <a:schemeClr val="dk1"/>
              </a:buClr>
              <a:buSzPts val="1100"/>
              <a:buFont typeface="Arial"/>
              <a:buNone/>
            </a:pPr>
            <a:r>
              <a:rPr lang="en-US" sz="1600">
                <a:solidFill>
                  <a:schemeClr val="dk1"/>
                </a:solidFill>
                <a:latin typeface="Garamond"/>
                <a:ea typeface="Garamond"/>
                <a:cs typeface="Garamond"/>
                <a:sym typeface="Garamond"/>
              </a:rPr>
              <a:t>- To sum up, we have many variables from our datasets that we can use to explain the churn.</a:t>
            </a:r>
            <a:endParaRPr sz="16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600">
                <a:solidFill>
                  <a:schemeClr val="dk1"/>
                </a:solidFill>
                <a:latin typeface="Garamond"/>
                <a:ea typeface="Garamond"/>
                <a:cs typeface="Garamond"/>
                <a:sym typeface="Garamond"/>
              </a:rPr>
              <a:t>- Many groupings and feature engineering need to be done in order to remove </a:t>
            </a:r>
            <a:r>
              <a:rPr lang="en-US" sz="1600">
                <a:solidFill>
                  <a:schemeClr val="dk1"/>
                </a:solidFill>
                <a:latin typeface="Garamond"/>
                <a:ea typeface="Garamond"/>
                <a:cs typeface="Garamond"/>
                <a:sym typeface="Garamond"/>
              </a:rPr>
              <a:t>redundant</a:t>
            </a:r>
            <a:r>
              <a:rPr lang="en-US" sz="1600">
                <a:solidFill>
                  <a:schemeClr val="dk1"/>
                </a:solidFill>
                <a:latin typeface="Garamond"/>
                <a:ea typeface="Garamond"/>
                <a:cs typeface="Garamond"/>
                <a:sym typeface="Garamond"/>
              </a:rPr>
              <a:t> information and make the model simpler and more interpretable.</a:t>
            </a:r>
            <a:endParaRPr sz="16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600">
                <a:solidFill>
                  <a:schemeClr val="dk1"/>
                </a:solidFill>
                <a:latin typeface="Garamond"/>
                <a:ea typeface="Garamond"/>
                <a:cs typeface="Garamond"/>
                <a:sym typeface="Garamond"/>
              </a:rPr>
              <a:t>- It’s mandatory to look at both past prices and future prices, as they hold valuable insights about prices’ sensitivity.</a:t>
            </a:r>
            <a:endParaRPr sz="16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343874" y="1211200"/>
            <a:ext cx="5459402" cy="1708756"/>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Open Sans"/>
              <a:buAutoNum type="arabicPeriod"/>
            </a:pPr>
            <a:r>
              <a:rPr lang="en-US" sz="2000">
                <a:latin typeface="Open Sans"/>
                <a:ea typeface="Open Sans"/>
                <a:cs typeface="Open Sans"/>
                <a:sym typeface="Open Sans"/>
              </a:rPr>
              <a:t>Clients Analysis</a:t>
            </a:r>
            <a:endParaRPr b="0" i="0" sz="14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Open Sans"/>
              <a:buAutoNum type="arabicPeriod"/>
            </a:pPr>
            <a:r>
              <a:rPr lang="en-US" sz="2000">
                <a:latin typeface="Open Sans"/>
                <a:ea typeface="Open Sans"/>
                <a:cs typeface="Open Sans"/>
                <a:sym typeface="Open Sans"/>
              </a:rPr>
              <a:t>Prices Analysis</a:t>
            </a:r>
            <a:endParaRPr b="0" i="0" sz="14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Open Sans"/>
              <a:buAutoNum type="arabicPeriod"/>
            </a:pPr>
            <a:r>
              <a:rPr lang="en-US" sz="2000">
                <a:latin typeface="Open Sans"/>
                <a:ea typeface="Open Sans"/>
                <a:cs typeface="Open Sans"/>
                <a:sym typeface="Open Sans"/>
              </a:rPr>
              <a:t>Conclusion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205025" y="263974"/>
            <a:ext cx="8565600" cy="46664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Client Analysis</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a:off x="205025" y="1083300"/>
            <a:ext cx="4890600" cy="9201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How does the categories look like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205025" y="2164725"/>
            <a:ext cx="4890600" cy="436800"/>
          </a:xfrm>
          <a:prstGeom prst="rect">
            <a:avLst/>
          </a:prstGeom>
          <a:noFill/>
          <a:ln>
            <a:noFill/>
          </a:ln>
        </p:spPr>
        <p:txBody>
          <a:bodyPr anchorCtr="0" anchor="t" bIns="91400" lIns="91400" spcFirstLastPara="1" rIns="91400" wrap="square" tIns="91400">
            <a:spAutoFit/>
          </a:bodyPr>
          <a:lstStyle/>
          <a:p>
            <a:pPr indent="0" lvl="0" marL="0" rtl="0" algn="l">
              <a:lnSpc>
                <a:spcPct val="135714"/>
              </a:lnSpc>
              <a:spcBef>
                <a:spcPts val="0"/>
              </a:spcBef>
              <a:spcAft>
                <a:spcPts val="0"/>
              </a:spcAft>
              <a:buClr>
                <a:schemeClr val="dk1"/>
              </a:buClr>
              <a:buSzPts val="1100"/>
              <a:buFont typeface="Arial"/>
              <a:buNone/>
            </a:pPr>
            <a:r>
              <a:rPr lang="en-US" sz="1200">
                <a:solidFill>
                  <a:schemeClr val="dk1"/>
                </a:solidFill>
                <a:latin typeface="Garamond"/>
                <a:ea typeface="Garamond"/>
                <a:cs typeface="Garamond"/>
                <a:sym typeface="Garamond"/>
              </a:rPr>
              <a:t>- About 10% of customers has churned. Which could significantly impact the company's revenue.</a:t>
            </a:r>
            <a:endParaRPr sz="12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200">
                <a:solidFill>
                  <a:schemeClr val="dk1"/>
                </a:solidFill>
                <a:latin typeface="Garamond"/>
                <a:ea typeface="Garamond"/>
                <a:cs typeface="Garamond"/>
                <a:sym typeface="Garamond"/>
              </a:rPr>
              <a:t>- Most customers (about 80%) are only subscribed to electricity and not gas.</a:t>
            </a:r>
            <a:endParaRPr sz="12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200">
                <a:solidFill>
                  <a:schemeClr val="dk1"/>
                </a:solidFill>
                <a:latin typeface="Garamond"/>
                <a:ea typeface="Garamond"/>
                <a:cs typeface="Garamond"/>
                <a:sym typeface="Garamond"/>
              </a:rPr>
              <a:t>- Channel codes are not evenly distributed, with 3 codes almost never appearing.</a:t>
            </a:r>
            <a:endParaRPr sz="12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200">
                <a:solidFill>
                  <a:schemeClr val="dk1"/>
                </a:solidFill>
                <a:latin typeface="Garamond"/>
                <a:ea typeface="Garamond"/>
                <a:cs typeface="Garamond"/>
                <a:sym typeface="Garamond"/>
              </a:rPr>
              <a:t>- We only notice 3 groups of origin being omnipresent, the other 3 are very rare.</a:t>
            </a:r>
            <a:endParaRPr sz="12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200">
                <a:solidFill>
                  <a:schemeClr val="dk1"/>
                </a:solidFill>
                <a:latin typeface="Garamond"/>
                <a:ea typeface="Garamond"/>
                <a:cs typeface="Garamond"/>
                <a:sym typeface="Garamond"/>
              </a:rPr>
              <a:t>- It's also very good that we have a category for missing values, since we can see how they relate to churn.</a:t>
            </a:r>
            <a:endParaRPr sz="12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200">
                <a:solidFill>
                  <a:schemeClr val="dk1"/>
                </a:solidFill>
                <a:latin typeface="Garamond"/>
                <a:ea typeface="Garamond"/>
                <a:cs typeface="Garamond"/>
                <a:sym typeface="Garamond"/>
              </a:rPr>
              <a:t>Let's have closer look at the categories, and how they relate to churn.</a:t>
            </a:r>
            <a:endParaRPr i="0" sz="1200" u="none" cap="none" strike="noStrike">
              <a:solidFill>
                <a:schemeClr val="dk1"/>
              </a:solidFill>
              <a:latin typeface="Garamond"/>
              <a:ea typeface="Garamond"/>
              <a:cs typeface="Garamond"/>
              <a:sym typeface="Garamond"/>
            </a:endParaRPr>
          </a:p>
        </p:txBody>
      </p:sp>
      <p:pic>
        <p:nvPicPr>
          <p:cNvPr id="74" name="Google Shape;74;p4"/>
          <p:cNvPicPr preferRelativeResize="0"/>
          <p:nvPr/>
        </p:nvPicPr>
        <p:blipFill>
          <a:blip r:embed="rId3">
            <a:alphaModFix/>
          </a:blip>
          <a:stretch>
            <a:fillRect/>
          </a:stretch>
        </p:blipFill>
        <p:spPr>
          <a:xfrm>
            <a:off x="5095625" y="1083300"/>
            <a:ext cx="4048375" cy="404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8cba808505_0_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g28cba808505_0_9"/>
          <p:cNvPicPr preferRelativeResize="0"/>
          <p:nvPr/>
        </p:nvPicPr>
        <p:blipFill>
          <a:blip r:embed="rId3">
            <a:alphaModFix/>
          </a:blip>
          <a:stretch>
            <a:fillRect/>
          </a:stretch>
        </p:blipFill>
        <p:spPr>
          <a:xfrm>
            <a:off x="1336521" y="1624199"/>
            <a:ext cx="6487354" cy="3243651"/>
          </a:xfrm>
          <a:prstGeom prst="rect">
            <a:avLst/>
          </a:prstGeom>
          <a:noFill/>
          <a:ln>
            <a:noFill/>
          </a:ln>
        </p:spPr>
      </p:pic>
      <p:sp>
        <p:nvSpPr>
          <p:cNvPr id="81" name="Google Shape;81;g28cba808505_0_9"/>
          <p:cNvSpPr/>
          <p:nvPr/>
        </p:nvSpPr>
        <p:spPr>
          <a:xfrm>
            <a:off x="205025" y="1083300"/>
            <a:ext cx="7384800" cy="5409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How is churn distributed across these categories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8cba808505_0_1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28cba808505_0_18"/>
          <p:cNvSpPr/>
          <p:nvPr/>
        </p:nvSpPr>
        <p:spPr>
          <a:xfrm>
            <a:off x="2126700" y="1389000"/>
            <a:ext cx="4890600" cy="2704200"/>
          </a:xfrm>
          <a:prstGeom prst="rect">
            <a:avLst/>
          </a:prstGeom>
          <a:noFill/>
          <a:ln>
            <a:noFill/>
          </a:ln>
        </p:spPr>
        <p:txBody>
          <a:bodyPr anchorCtr="0" anchor="t" bIns="91400" lIns="91400" spcFirstLastPara="1" rIns="91400" wrap="square" tIns="91400">
            <a:noAutofit/>
          </a:bodyPr>
          <a:lstStyle/>
          <a:p>
            <a:pPr indent="0" lvl="0" marL="0" rtl="0" algn="l">
              <a:lnSpc>
                <a:spcPct val="135714"/>
              </a:lnSpc>
              <a:spcBef>
                <a:spcPts val="0"/>
              </a:spcBef>
              <a:spcAft>
                <a:spcPts val="0"/>
              </a:spcAft>
              <a:buClr>
                <a:schemeClr val="dk1"/>
              </a:buClr>
              <a:buSzPts val="1100"/>
              <a:buFont typeface="Arial"/>
              <a:buNone/>
            </a:pPr>
            <a:r>
              <a:rPr lang="en-US" sz="1600">
                <a:solidFill>
                  <a:schemeClr val="dk1"/>
                </a:solidFill>
                <a:latin typeface="Garamond"/>
                <a:ea typeface="Garamond"/>
                <a:cs typeface="Garamond"/>
                <a:sym typeface="Garamond"/>
              </a:rPr>
              <a:t>- Starting with gas, we can't see if there is a significant difference between the two categories. We'll have to look at the numbers in a chi-squared test.</a:t>
            </a:r>
            <a:endParaRPr sz="16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600">
                <a:solidFill>
                  <a:schemeClr val="dk1"/>
                </a:solidFill>
                <a:latin typeface="Garamond"/>
                <a:ea typeface="Garamond"/>
                <a:cs typeface="Garamond"/>
                <a:sym typeface="Garamond"/>
              </a:rPr>
              <a:t>- Looking at the contingency table and stacker bar chart for channels and origins, we see that we have categories with few observations that aren't a churn, maybe we'll have to group them later on if we include these variables in our model.</a:t>
            </a:r>
            <a:endParaRPr sz="16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69D50"/>
              </a:solidFill>
              <a:highlight>
                <a:srgbClr val="22272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
          <p:cNvSpPr/>
          <p:nvPr/>
        </p:nvSpPr>
        <p:spPr>
          <a:xfrm>
            <a:off x="205025" y="1083300"/>
            <a:ext cx="4592400" cy="4665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How does the measures look like ?</a:t>
            </a:r>
            <a:endParaRPr b="1" sz="2000">
              <a:latin typeface="Open Sans"/>
              <a:ea typeface="Open Sans"/>
              <a:cs typeface="Open Sans"/>
              <a:sym typeface="Open Sans"/>
            </a:endParaRPr>
          </a:p>
        </p:txBody>
      </p:sp>
      <p:pic>
        <p:nvPicPr>
          <p:cNvPr id="94" name="Google Shape;94;p5"/>
          <p:cNvPicPr preferRelativeResize="0"/>
          <p:nvPr/>
        </p:nvPicPr>
        <p:blipFill>
          <a:blip r:embed="rId3">
            <a:alphaModFix/>
          </a:blip>
          <a:stretch>
            <a:fillRect/>
          </a:stretch>
        </p:blipFill>
        <p:spPr>
          <a:xfrm>
            <a:off x="205025" y="1549800"/>
            <a:ext cx="4439800" cy="3491600"/>
          </a:xfrm>
          <a:prstGeom prst="rect">
            <a:avLst/>
          </a:prstGeom>
          <a:noFill/>
          <a:ln>
            <a:noFill/>
          </a:ln>
        </p:spPr>
      </p:pic>
      <p:pic>
        <p:nvPicPr>
          <p:cNvPr id="95" name="Google Shape;95;p5"/>
          <p:cNvPicPr preferRelativeResize="0"/>
          <p:nvPr/>
        </p:nvPicPr>
        <p:blipFill>
          <a:blip r:embed="rId4">
            <a:alphaModFix/>
          </a:blip>
          <a:stretch>
            <a:fillRect/>
          </a:stretch>
        </p:blipFill>
        <p:spPr>
          <a:xfrm>
            <a:off x="4644825" y="1902475"/>
            <a:ext cx="4234325" cy="313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8cba808505_0_2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28cba808505_0_29"/>
          <p:cNvSpPr/>
          <p:nvPr/>
        </p:nvSpPr>
        <p:spPr>
          <a:xfrm>
            <a:off x="2134900" y="1347150"/>
            <a:ext cx="4890600" cy="2758200"/>
          </a:xfrm>
          <a:prstGeom prst="rect">
            <a:avLst/>
          </a:prstGeom>
          <a:noFill/>
          <a:ln>
            <a:noFill/>
          </a:ln>
        </p:spPr>
        <p:txBody>
          <a:bodyPr anchorCtr="0" anchor="t" bIns="91400" lIns="91400" spcFirstLastPara="1" rIns="91400" wrap="square" tIns="91400">
            <a:noAutofit/>
          </a:bodyPr>
          <a:lstStyle/>
          <a:p>
            <a:pPr indent="0" lvl="0" marL="0" rtl="0" algn="l">
              <a:lnSpc>
                <a:spcPct val="135714"/>
              </a:lnSpc>
              <a:spcBef>
                <a:spcPts val="0"/>
              </a:spcBef>
              <a:spcAft>
                <a:spcPts val="0"/>
              </a:spcAft>
              <a:buClr>
                <a:schemeClr val="dk1"/>
              </a:buClr>
              <a:buSzPts val="1100"/>
              <a:buFont typeface="Arial"/>
              <a:buNone/>
            </a:pPr>
            <a:r>
              <a:rPr lang="en-US" sz="1600">
                <a:solidFill>
                  <a:schemeClr val="dk1"/>
                </a:solidFill>
                <a:latin typeface="Garamond"/>
                <a:ea typeface="Garamond"/>
                <a:cs typeface="Garamond"/>
                <a:sym typeface="Garamond"/>
              </a:rPr>
              <a:t>- Even after zooming in, we still have a high density of values in the lower values of consumption, and a large tail at the right with the high values. </a:t>
            </a:r>
            <a:endParaRPr sz="16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600">
                <a:solidFill>
                  <a:schemeClr val="dk1"/>
                </a:solidFill>
                <a:latin typeface="Garamond"/>
                <a:ea typeface="Garamond"/>
                <a:cs typeface="Garamond"/>
                <a:sym typeface="Garamond"/>
              </a:rPr>
              <a:t>- At the phase of feature engineering, we can easily mitigate the effect of outliers by using a log transformation.</a:t>
            </a:r>
            <a:endParaRPr sz="16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sz="1600">
                <a:solidFill>
                  <a:schemeClr val="dk1"/>
                </a:solidFill>
                <a:latin typeface="Garamond"/>
                <a:ea typeface="Garamond"/>
                <a:cs typeface="Garamond"/>
                <a:sym typeface="Garamond"/>
              </a:rPr>
              <a:t>- When we look at the distributions by churn, there is a distinction we can make, we see that the churned customers have a lower probability of having a high consumption.</a:t>
            </a:r>
            <a:endParaRPr sz="1600">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
          <p:cNvSpPr/>
          <p:nvPr/>
        </p:nvSpPr>
        <p:spPr>
          <a:xfrm>
            <a:off x="205025" y="1083300"/>
            <a:ext cx="4234500" cy="9201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How does prices change by churn ?</a:t>
            </a:r>
            <a:endParaRPr b="0" i="0" sz="1400" u="none" cap="none" strike="noStrike">
              <a:solidFill>
                <a:srgbClr val="000000"/>
              </a:solidFill>
              <a:latin typeface="Arial"/>
              <a:ea typeface="Arial"/>
              <a:cs typeface="Arial"/>
              <a:sym typeface="Arial"/>
            </a:endParaRPr>
          </a:p>
        </p:txBody>
      </p:sp>
      <p:sp>
        <p:nvSpPr>
          <p:cNvPr id="108" name="Google Shape;108;p6"/>
          <p:cNvSpPr/>
          <p:nvPr/>
        </p:nvSpPr>
        <p:spPr>
          <a:xfrm>
            <a:off x="205025" y="2164724"/>
            <a:ext cx="4134600" cy="436851"/>
          </a:xfrm>
          <a:prstGeom prst="rect">
            <a:avLst/>
          </a:prstGeom>
          <a:noFill/>
          <a:ln>
            <a:noFill/>
          </a:ln>
        </p:spPr>
        <p:txBody>
          <a:bodyPr anchorCtr="0" anchor="t" bIns="91400" lIns="91400" spcFirstLastPara="1" rIns="91400" wrap="square" tIns="91400">
            <a:spAutoFit/>
          </a:bodyPr>
          <a:lstStyle/>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Prices seem to be a good indicator of churn, as long as consumption as we've seen before, because even if the percentage of churn is low, we see high density around specific ranges of values, compared to non-churns, which are more spread out.</a:t>
            </a:r>
            <a:endParaRPr>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t/>
            </a:r>
            <a:endParaRPr>
              <a:solidFill>
                <a:schemeClr val="dk1"/>
              </a:solidFill>
              <a:latin typeface="Garamond"/>
              <a:ea typeface="Garamond"/>
              <a:cs typeface="Garamond"/>
              <a:sym typeface="Garamond"/>
            </a:endParaRPr>
          </a:p>
          <a:p>
            <a:pPr indent="0" lvl="0" marL="0" marR="0" rtl="0" algn="l">
              <a:lnSpc>
                <a:spcPct val="115000"/>
              </a:lnSpc>
              <a:spcBef>
                <a:spcPts val="0"/>
              </a:spcBef>
              <a:spcAft>
                <a:spcPts val="0"/>
              </a:spcAft>
              <a:buClr>
                <a:srgbClr val="000000"/>
              </a:buClr>
              <a:buSzPts val="1500"/>
              <a:buFont typeface="Open Sans"/>
              <a:buNone/>
            </a:pPr>
            <a:r>
              <a:t/>
            </a:r>
            <a:endParaRPr>
              <a:solidFill>
                <a:schemeClr val="dk1"/>
              </a:solidFill>
              <a:latin typeface="Garamond"/>
              <a:ea typeface="Garamond"/>
              <a:cs typeface="Garamond"/>
              <a:sym typeface="Garamond"/>
            </a:endParaRPr>
          </a:p>
        </p:txBody>
      </p:sp>
      <p:pic>
        <p:nvPicPr>
          <p:cNvPr id="109" name="Google Shape;109;p6"/>
          <p:cNvPicPr preferRelativeResize="0"/>
          <p:nvPr/>
        </p:nvPicPr>
        <p:blipFill>
          <a:blip r:embed="rId3">
            <a:alphaModFix/>
          </a:blip>
          <a:stretch>
            <a:fillRect/>
          </a:stretch>
        </p:blipFill>
        <p:spPr>
          <a:xfrm>
            <a:off x="4642400" y="1083300"/>
            <a:ext cx="4234500" cy="39196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8cba808505_0_54"/>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8cba808505_0_54"/>
          <p:cNvSpPr/>
          <p:nvPr/>
        </p:nvSpPr>
        <p:spPr>
          <a:xfrm>
            <a:off x="205025" y="1083300"/>
            <a:ext cx="84828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More insights from the clients’ dataset</a:t>
            </a:r>
            <a:r>
              <a:rPr b="1" lang="en-US" sz="2000">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sp>
        <p:nvSpPr>
          <p:cNvPr id="116" name="Google Shape;116;g28cba808505_0_54"/>
          <p:cNvSpPr/>
          <p:nvPr/>
        </p:nvSpPr>
        <p:spPr>
          <a:xfrm>
            <a:off x="205025" y="1842506"/>
            <a:ext cx="8339700" cy="2907300"/>
          </a:xfrm>
          <a:prstGeom prst="rect">
            <a:avLst/>
          </a:prstGeom>
          <a:noFill/>
          <a:ln>
            <a:noFill/>
          </a:ln>
        </p:spPr>
        <p:txBody>
          <a:bodyPr anchorCtr="0" anchor="t" bIns="91400" lIns="91400" spcFirstLastPara="1" rIns="91400" wrap="square" tIns="91400">
            <a:noAutofit/>
          </a:bodyPr>
          <a:lstStyle/>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The forecasted discount of 0 is omnipresent, this is because the company should rarely offer discounts.</a:t>
            </a:r>
            <a:endParaRPr>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One good way I think of is grouping all forecasted discounts other than 0 into one category.</a:t>
            </a:r>
            <a:endParaRPr>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Net and gross margins follow the same pattern, and they are perfectly correlated, and act as a good indicator of churn, so as the net margin.</a:t>
            </a:r>
            <a:endParaRPr>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More categories are useful to model the churn variable, like the number of products activated, years of antiquity.</a:t>
            </a:r>
            <a:endParaRPr>
              <a:solidFill>
                <a:schemeClr val="dk1"/>
              </a:solidFill>
              <a:latin typeface="Garamond"/>
              <a:ea typeface="Garamond"/>
              <a:cs typeface="Garamond"/>
              <a:sym typeface="Garamond"/>
            </a:endParaRPr>
          </a:p>
          <a:p>
            <a:pPr indent="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Strong correlations exist between :</a:t>
            </a:r>
            <a:endParaRPr>
              <a:solidFill>
                <a:schemeClr val="dk1"/>
              </a:solidFill>
              <a:latin typeface="Garamond"/>
              <a:ea typeface="Garamond"/>
              <a:cs typeface="Garamond"/>
              <a:sym typeface="Garamond"/>
            </a:endParaRPr>
          </a:p>
          <a:p>
            <a:pPr indent="45720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current subscribed consumption and next year’s forecasted consumption.</a:t>
            </a:r>
            <a:endParaRPr>
              <a:solidFill>
                <a:schemeClr val="dk1"/>
              </a:solidFill>
              <a:latin typeface="Garamond"/>
              <a:ea typeface="Garamond"/>
              <a:cs typeface="Garamond"/>
              <a:sym typeface="Garamond"/>
            </a:endParaRPr>
          </a:p>
          <a:p>
            <a:pPr indent="457200" lvl="0" marL="0" rtl="0" algn="l">
              <a:lnSpc>
                <a:spcPct val="135714"/>
              </a:lnSpc>
              <a:spcBef>
                <a:spcPts val="0"/>
              </a:spcBef>
              <a:spcAft>
                <a:spcPts val="0"/>
              </a:spcAft>
              <a:buClr>
                <a:schemeClr val="dk1"/>
              </a:buClr>
              <a:buSzPts val="1100"/>
              <a:buFont typeface="Arial"/>
              <a:buNone/>
            </a:pPr>
            <a:r>
              <a:rPr lang="en-US">
                <a:solidFill>
                  <a:schemeClr val="dk1"/>
                </a:solidFill>
                <a:latin typeface="Garamond"/>
                <a:ea typeface="Garamond"/>
                <a:cs typeface="Garamond"/>
                <a:sym typeface="Garamond"/>
              </a:rPr>
              <a:t>- </a:t>
            </a:r>
            <a:r>
              <a:rPr lang="en-US">
                <a:solidFill>
                  <a:schemeClr val="dk1"/>
                </a:solidFill>
                <a:latin typeface="Garamond"/>
                <a:ea typeface="Garamond"/>
                <a:cs typeface="Garamond"/>
                <a:sym typeface="Garamond"/>
              </a:rPr>
              <a:t>next year’s forecasted consumption and sme’s margin.</a:t>
            </a:r>
            <a:endParaRPr>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