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8" r:id="rId3"/>
    <p:sldId id="276" r:id="rId4"/>
    <p:sldId id="270" r:id="rId5"/>
    <p:sldId id="283" r:id="rId6"/>
    <p:sldId id="284" r:id="rId7"/>
    <p:sldId id="282" r:id="rId8"/>
    <p:sldId id="286" r:id="rId9"/>
    <p:sldId id="271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87" r:id="rId20"/>
    <p:sldId id="274" r:id="rId21"/>
    <p:sldId id="272" r:id="rId22"/>
    <p:sldId id="273" r:id="rId23"/>
    <p:sldId id="279" r:id="rId24"/>
    <p:sldId id="280" r:id="rId25"/>
    <p:sldId id="275" r:id="rId26"/>
    <p:sldId id="278" r:id="rId27"/>
    <p:sldId id="257" r:id="rId28"/>
    <p:sldId id="281" r:id="rId29"/>
    <p:sldId id="289" r:id="rId30"/>
    <p:sldId id="290" r:id="rId31"/>
    <p:sldId id="291" r:id="rId32"/>
    <p:sldId id="293" r:id="rId33"/>
    <p:sldId id="292" r:id="rId34"/>
    <p:sldId id="294" r:id="rId35"/>
    <p:sldId id="295" r:id="rId36"/>
    <p:sldId id="296" r:id="rId37"/>
    <p:sldId id="299" r:id="rId38"/>
    <p:sldId id="300" r:id="rId39"/>
    <p:sldId id="302" r:id="rId40"/>
    <p:sldId id="303" r:id="rId41"/>
    <p:sldId id="304" r:id="rId42"/>
    <p:sldId id="305" r:id="rId43"/>
    <p:sldId id="306" r:id="rId44"/>
    <p:sldId id="307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6AA"/>
    <a:srgbClr val="AD62BC"/>
    <a:srgbClr val="3EC3CA"/>
    <a:srgbClr val="C15D5D"/>
    <a:srgbClr val="CD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9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A94F7-E176-4B45-9B40-47C6B534F3C9}" type="datetimeFigureOut">
              <a:rPr lang="en-US" smtClean="0"/>
              <a:t>17-May-21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B576C-C2AF-4802-A739-9B3426B1F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1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D5C03-D93E-412C-AF8C-08E03C3C5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227FF-DFD6-4FBF-A91E-B34B8A7D5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EE812-9F95-40D5-BD9A-1534ED309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C188-6E35-4433-A65B-578C67E20DDF}" type="datetime1">
              <a:rPr lang="en-US" smtClean="0"/>
              <a:t>17-May-21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AE10F-E5C7-49CB-9F6A-421605F55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13C91-ED65-449B-A662-F8BB1CC32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D24D-6DE9-4B9A-B7B7-1C7EE0B76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92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53E92-1E96-47BC-B575-E79E927D1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168CAA-33AD-48E2-B62F-14844DAF6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5528A-D9B2-448B-9CD1-C421BBF78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DCDE-9D03-4259-AC70-92453B0822F4}" type="datetime1">
              <a:rPr lang="en-US" smtClean="0"/>
              <a:t>17-May-21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928CF-5945-45AA-845B-B59CD0C81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9FF5F-1BCB-4DCF-A663-FC161C467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D24D-6DE9-4B9A-B7B7-1C7EE0B76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10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782FA-1B69-41A0-9E0D-1036D872A2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2D823-C41A-42E5-B6A0-8CB9F9092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3652D-5311-4F03-A786-198A79313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309D6-C1D9-48BD-88CB-D42A6167ED7E}" type="datetime1">
              <a:rPr lang="en-US" smtClean="0"/>
              <a:t>17-May-21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9AEDC-C0ED-42FA-86A9-D40293352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5CA72-F732-4E50-9A59-01BE03B7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D24D-6DE9-4B9A-B7B7-1C7EE0B76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9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101AA-5711-4498-BF7A-2FC07329C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F57D3-06CB-4632-BC12-16D23DDE6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DDF72-6FF8-41EE-BCC8-C2F49E04E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30CE-F0C4-40A3-995E-39C98C30CF3E}" type="datetime1">
              <a:rPr lang="en-US" smtClean="0"/>
              <a:t>17-May-21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A2EB0-E7A7-4E31-B648-4794716F8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63E35-28CF-46EC-81E1-9183BE33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D24D-6DE9-4B9A-B7B7-1C7EE0B76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3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72FEA-41C3-4E9B-9CAC-F53B0EF1C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485E6-E4E5-495F-99E8-9E4FC47F4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9CE7F-1FC1-4AD9-8B2D-C439EBCC9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7F266-C177-4CC4-8CB6-37DC8D05DE76}" type="datetime1">
              <a:rPr lang="en-US" smtClean="0"/>
              <a:t>17-May-21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9EAD3-B7F1-49DA-979F-EBDB617F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D7C55-66B7-4897-9DAE-A622098F2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D24D-6DE9-4B9A-B7B7-1C7EE0B76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F94E5-EBA0-40A2-B0A1-6F5A62A05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931A2-4F14-4E18-8591-CB3275D1A5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3B3B0-F308-4CBD-B9F0-08A989DA5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ED702-EFAF-4DAB-96C3-F2DC527D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6B58-B392-428E-810D-536F03E4B361}" type="datetime1">
              <a:rPr lang="en-US" smtClean="0"/>
              <a:t>17-May-21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9ECA1-5CF2-4B53-92C1-CBE53F80D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21960-C348-4DEA-B1A1-407C14E49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D24D-6DE9-4B9A-B7B7-1C7EE0B76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0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A40A-074A-4C5F-8C34-81F03B2BB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ADFD1-8B8E-4E90-91E0-233FE5393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1F8E0-B796-4025-9221-8A9736303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63FDBC-AAE1-43FE-9143-6252AEEF69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A4D9F8-D628-4478-8858-E22B73B3A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A75C2-2EE0-4455-9696-0DF2DCBA8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CE1C-8B42-4D43-A2C0-6BB97AEEB83E}" type="datetime1">
              <a:rPr lang="en-US" smtClean="0"/>
              <a:t>17-May-21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0357A1-8756-4690-AFEF-66B440644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A638D9-7733-42C4-9E2E-BC5047202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D24D-6DE9-4B9A-B7B7-1C7EE0B76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46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27FD8-3A8B-4AFE-9226-D808162B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6ABD45-198A-4F24-94E6-7A67391E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BDBF-A42B-496C-9B4D-255803B7C8CA}" type="datetime1">
              <a:rPr lang="en-US" smtClean="0"/>
              <a:t>17-May-21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8CC871-3CF0-4D0B-8481-7A52602B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FA29FD-A166-4A55-A445-5E252B18A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D24D-6DE9-4B9A-B7B7-1C7EE0B76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06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E4216-EF02-4030-890B-5D1C2476F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1B33-7FCD-41BA-93F2-06286DB4CA4E}" type="datetime1">
              <a:rPr lang="en-US" smtClean="0"/>
              <a:t>17-May-21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C4368D-9D08-4D6A-AD7E-700B811F4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47143-D518-42CD-B674-13363185E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D24D-6DE9-4B9A-B7B7-1C7EE0B76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17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9BD93-A6B8-42B8-BA37-07DFBF98C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C4749-C86D-428E-B620-10E2C6CD5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AF7DD-2070-49D4-9929-E7F7831A8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B8321-A8F2-4D5D-86A8-5F8D4F82D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86D7-64B4-40A8-BD74-96C05C909151}" type="datetime1">
              <a:rPr lang="en-US" smtClean="0"/>
              <a:t>17-May-21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B9774-46B8-4CD9-9955-E78E6885D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17163-E978-479F-90B8-15C2A6A5C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D24D-6DE9-4B9A-B7B7-1C7EE0B76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78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61AA-BEF8-4179-9AB6-17CB93958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1783B6-3C7B-4ED7-8745-AB282D17D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600D1-E53B-41A0-A35F-C47426F94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2613F-7D38-4BF8-B147-EB2261E46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FD40-0856-41A5-AF0E-1CFDEF17B3A4}" type="datetime1">
              <a:rPr lang="en-US" smtClean="0"/>
              <a:t>17-May-21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76D37-90AD-4E9F-B7A4-5021EF80B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51865-3F09-4240-8B6D-783EADEB5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D24D-6DE9-4B9A-B7B7-1C7EE0B76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5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42AD0B-694B-4E82-A091-D4EC0B54E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66A82-A7E6-4595-8B19-A41575A36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13740-0190-49FA-87CA-E45587271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46C5A-C2F7-4DA6-B7BF-522609CDD1BC}" type="datetime1">
              <a:rPr lang="en-US" smtClean="0"/>
              <a:t>17-May-21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CFAFB-F65A-4C23-8C91-E399E2BC2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098C7-886F-403D-AE17-6A828514C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0D24D-6DE9-4B9A-B7B7-1C7EE0B76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9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9A211-772C-4D0E-A9FD-98E8719B42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Visualisation</a:t>
            </a:r>
            <a:r>
              <a:rPr lang="nl-NL" dirty="0"/>
              <a:t> in R: ggplot2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F05BE-1AAE-4F70-81B4-BA99110E92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Open Source Workshop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86226-AEF5-465E-813B-4B2A7B7B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2699-15DB-486C-8443-629EAFB96F7E}" type="datetime1">
              <a:rPr lang="en-US" smtClean="0"/>
              <a:t>17-May-21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323159C-E0EB-4548-8337-821124ECC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817" y="6153187"/>
            <a:ext cx="1788366" cy="57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360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7099F-CDC4-4865-BE79-E71222E5A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2515342"/>
          </a:xfrm>
        </p:spPr>
        <p:txBody>
          <a:bodyPr/>
          <a:lstStyle/>
          <a:p>
            <a:pPr>
              <a:buClr>
                <a:srgbClr val="1226AA"/>
              </a:buClr>
              <a:buFont typeface="Calibri" panose="020F0502020204030204" pitchFamily="34" charset="0"/>
              <a:buChar char="›"/>
            </a:pPr>
            <a:r>
              <a:rPr lang="nl-NL" dirty="0" err="1"/>
              <a:t>Modularity</a:t>
            </a:r>
            <a:endParaRPr lang="nl-NL" dirty="0"/>
          </a:p>
          <a:p>
            <a:pPr>
              <a:buClr>
                <a:srgbClr val="1226AA"/>
              </a:buClr>
              <a:buFont typeface="Calibri" panose="020F0502020204030204" pitchFamily="34" charset="0"/>
              <a:buChar char="›"/>
            </a:pPr>
            <a:r>
              <a:rPr lang="nl-NL" dirty="0"/>
              <a:t>Simple, but </a:t>
            </a:r>
            <a:r>
              <a:rPr lang="nl-NL" dirty="0" err="1"/>
              <a:t>very</a:t>
            </a:r>
            <a:r>
              <a:rPr lang="nl-NL" dirty="0"/>
              <a:t> </a:t>
            </a:r>
            <a:r>
              <a:rPr lang="nl-NL" dirty="0" err="1"/>
              <a:t>powerful</a:t>
            </a:r>
            <a:endParaRPr lang="nl-NL" dirty="0"/>
          </a:p>
          <a:p>
            <a:pPr>
              <a:buClr>
                <a:srgbClr val="1226AA"/>
              </a:buClr>
              <a:buFont typeface="Calibri" panose="020F0502020204030204" pitchFamily="34" charset="0"/>
              <a:buChar char="›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34EE3-49BD-459A-BBD1-7E894D320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6B0F-74EC-4B4C-A01E-8C8E55D50175}" type="datetime1">
              <a:rPr lang="en-US" smtClean="0"/>
              <a:t>19-May-21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4EE5ED1-3A60-410F-B69F-F9BE4A9C2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nl-NL" dirty="0" err="1"/>
              <a:t>Why</a:t>
            </a:r>
            <a:r>
              <a:rPr lang="nl-NL" dirty="0"/>
              <a:t> ggplot2?</a:t>
            </a:r>
            <a:endParaRPr lang="en-US" dirty="0"/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A03973AC-772D-4C93-8188-E02709604E69}"/>
              </a:ext>
            </a:extLst>
          </p:cNvPr>
          <p:cNvSpPr/>
          <p:nvPr/>
        </p:nvSpPr>
        <p:spPr>
          <a:xfrm>
            <a:off x="8610600" y="4599992"/>
            <a:ext cx="2856722" cy="979714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10380E4D-408E-499E-931F-678C1C382FC1}"/>
              </a:ext>
            </a:extLst>
          </p:cNvPr>
          <p:cNvSpPr/>
          <p:nvPr/>
        </p:nvSpPr>
        <p:spPr>
          <a:xfrm>
            <a:off x="8610600" y="4110135"/>
            <a:ext cx="2856722" cy="979714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6423154F-D9EE-4F98-BDB5-28C6CF7E2845}"/>
              </a:ext>
            </a:extLst>
          </p:cNvPr>
          <p:cNvSpPr/>
          <p:nvPr/>
        </p:nvSpPr>
        <p:spPr>
          <a:xfrm>
            <a:off x="8610600" y="3620278"/>
            <a:ext cx="2856722" cy="979714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6C275861-216A-41F1-92FB-305AB44B8FB8}"/>
              </a:ext>
            </a:extLst>
          </p:cNvPr>
          <p:cNvSpPr/>
          <p:nvPr/>
        </p:nvSpPr>
        <p:spPr>
          <a:xfrm>
            <a:off x="8610600" y="3130421"/>
            <a:ext cx="2856722" cy="979714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6ABBD2DC-1A42-4CDF-A5F7-3208BE7FC757}"/>
              </a:ext>
            </a:extLst>
          </p:cNvPr>
          <p:cNvSpPr/>
          <p:nvPr/>
        </p:nvSpPr>
        <p:spPr>
          <a:xfrm>
            <a:off x="8610600" y="2640564"/>
            <a:ext cx="2856722" cy="979714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12E04128-22D2-45D6-94DD-225FC720B421}"/>
              </a:ext>
            </a:extLst>
          </p:cNvPr>
          <p:cNvSpPr/>
          <p:nvPr/>
        </p:nvSpPr>
        <p:spPr>
          <a:xfrm>
            <a:off x="8610600" y="2150707"/>
            <a:ext cx="2856722" cy="979714"/>
          </a:xfrm>
          <a:prstGeom prst="diamond">
            <a:avLst/>
          </a:prstGeom>
          <a:solidFill>
            <a:srgbClr val="C15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0F0E589E-A9E3-4C15-AC08-F73A360CD0EE}"/>
              </a:ext>
            </a:extLst>
          </p:cNvPr>
          <p:cNvSpPr/>
          <p:nvPr/>
        </p:nvSpPr>
        <p:spPr>
          <a:xfrm>
            <a:off x="8610600" y="1660850"/>
            <a:ext cx="2856722" cy="979714"/>
          </a:xfrm>
          <a:prstGeom prst="diamond">
            <a:avLst/>
          </a:prstGeom>
          <a:solidFill>
            <a:srgbClr val="3EC3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EB3577A2-C98E-46FB-835A-DFA9F6FC020C}"/>
              </a:ext>
            </a:extLst>
          </p:cNvPr>
          <p:cNvSpPr/>
          <p:nvPr/>
        </p:nvSpPr>
        <p:spPr>
          <a:xfrm>
            <a:off x="8610600" y="1170993"/>
            <a:ext cx="2856722" cy="979714"/>
          </a:xfrm>
          <a:prstGeom prst="diamond">
            <a:avLst/>
          </a:prstGeom>
          <a:solidFill>
            <a:srgbClr val="AD62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3A0BB-A026-4178-9A7C-A40DD6ACDEAA}"/>
              </a:ext>
            </a:extLst>
          </p:cNvPr>
          <p:cNvSpPr txBox="1"/>
          <p:nvPr/>
        </p:nvSpPr>
        <p:spPr>
          <a:xfrm>
            <a:off x="7629869" y="4859016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>
                <a:latin typeface="Bahnschrift Light SemiCondensed" panose="020B0502040204020203" pitchFamily="34" charset="0"/>
              </a:rPr>
              <a:t>Data</a:t>
            </a:r>
            <a:endParaRPr lang="en-US" sz="2400" dirty="0">
              <a:latin typeface="Bahnschrift Light SemiCondensed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639BE-742A-4B91-99F8-4C6802F555A6}"/>
              </a:ext>
            </a:extLst>
          </p:cNvPr>
          <p:cNvSpPr txBox="1"/>
          <p:nvPr/>
        </p:nvSpPr>
        <p:spPr>
          <a:xfrm>
            <a:off x="7171410" y="4369159"/>
            <a:ext cx="1189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latin typeface="Bahnschrift Light SemiCondensed" panose="020B0502040204020203" pitchFamily="34" charset="0"/>
              </a:rPr>
              <a:t>Mapping</a:t>
            </a:r>
            <a:endParaRPr lang="en-US" sz="2400" dirty="0">
              <a:latin typeface="Bahnschrift Light SemiCondensed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F606A3-0C24-4A8F-BE53-BC3625AD9084}"/>
              </a:ext>
            </a:extLst>
          </p:cNvPr>
          <p:cNvSpPr txBox="1"/>
          <p:nvPr/>
        </p:nvSpPr>
        <p:spPr>
          <a:xfrm>
            <a:off x="6803649" y="3879302"/>
            <a:ext cx="155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latin typeface="Bahnschrift Light SemiCondensed" panose="020B0502040204020203" pitchFamily="34" charset="0"/>
              </a:rPr>
              <a:t>Geometries</a:t>
            </a:r>
            <a:endParaRPr lang="en-US" sz="2400" dirty="0">
              <a:latin typeface="Bahnschrift Light SemiCondensed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038C73-44CA-4BCF-BF14-48D1ED9375D6}"/>
              </a:ext>
            </a:extLst>
          </p:cNvPr>
          <p:cNvSpPr txBox="1"/>
          <p:nvPr/>
        </p:nvSpPr>
        <p:spPr>
          <a:xfrm>
            <a:off x="7055320" y="3389445"/>
            <a:ext cx="1306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latin typeface="Bahnschrift Light SemiCondensed" panose="020B0502040204020203" pitchFamily="34" charset="0"/>
              </a:rPr>
              <a:t>Statistics</a:t>
            </a:r>
            <a:endParaRPr lang="en-US" sz="2400" dirty="0">
              <a:latin typeface="Bahnschrift Light SemiCondensed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5FA507-3281-47B2-8CD1-7508AD417036}"/>
              </a:ext>
            </a:extLst>
          </p:cNvPr>
          <p:cNvSpPr txBox="1"/>
          <p:nvPr/>
        </p:nvSpPr>
        <p:spPr>
          <a:xfrm>
            <a:off x="7378197" y="2893432"/>
            <a:ext cx="982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latin typeface="Bahnschrift Light SemiCondensed" panose="020B0502040204020203" pitchFamily="34" charset="0"/>
              </a:rPr>
              <a:t>Scales</a:t>
            </a:r>
            <a:endParaRPr lang="en-US" sz="2400" dirty="0">
              <a:latin typeface="Bahnschrift Light SemiCondensed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7A6982-F7C4-40DC-AFE9-6EFE107B1475}"/>
              </a:ext>
            </a:extLst>
          </p:cNvPr>
          <p:cNvSpPr txBox="1"/>
          <p:nvPr/>
        </p:nvSpPr>
        <p:spPr>
          <a:xfrm>
            <a:off x="7386212" y="2403575"/>
            <a:ext cx="97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latin typeface="Bahnschrift Light SemiCondensed" panose="020B0502040204020203" pitchFamily="34" charset="0"/>
              </a:rPr>
              <a:t>Facets</a:t>
            </a:r>
            <a:endParaRPr lang="en-US" sz="2400" dirty="0">
              <a:latin typeface="Bahnschrift Light SemiCondensed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385579-B385-4527-A969-0B0B4E46C019}"/>
              </a:ext>
            </a:extLst>
          </p:cNvPr>
          <p:cNvSpPr txBox="1"/>
          <p:nvPr/>
        </p:nvSpPr>
        <p:spPr>
          <a:xfrm>
            <a:off x="6741132" y="1913718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latin typeface="Bahnschrift Light SemiCondensed" panose="020B0502040204020203" pitchFamily="34" charset="0"/>
              </a:rPr>
              <a:t>Coordinates</a:t>
            </a:r>
            <a:endParaRPr lang="en-US" sz="2400" dirty="0">
              <a:latin typeface="Bahnschrift Light SemiCondensed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2F853D-A34E-41C5-9128-D040011D412F}"/>
              </a:ext>
            </a:extLst>
          </p:cNvPr>
          <p:cNvSpPr txBox="1"/>
          <p:nvPr/>
        </p:nvSpPr>
        <p:spPr>
          <a:xfrm>
            <a:off x="7252490" y="1423861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latin typeface="Bahnschrift Light SemiCondensed" panose="020B0502040204020203" pitchFamily="34" charset="0"/>
              </a:rPr>
              <a:t>Themes</a:t>
            </a:r>
            <a:endParaRPr lang="en-US" sz="2400" dirty="0">
              <a:latin typeface="Bahnschrift Light SemiCondensed" panose="020B0502040204020203" pitchFamily="34" charset="0"/>
            </a:endParaRP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85D7E2AA-C7A2-4EC5-858B-3FF586D5F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*Inspired by slides from Thomas Lin Pedersen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F14CC7A1-C7E6-45C6-B64D-BDE147921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817" y="6153187"/>
            <a:ext cx="1788366" cy="57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817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7099F-CDC4-4865-BE79-E71222E5A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2515342"/>
          </a:xfrm>
        </p:spPr>
        <p:txBody>
          <a:bodyPr/>
          <a:lstStyle/>
          <a:p>
            <a:pPr>
              <a:buClr>
                <a:srgbClr val="1226AA"/>
              </a:buClr>
              <a:buFont typeface="Calibri" panose="020F0502020204030204" pitchFamily="34" charset="0"/>
              <a:buChar char="›"/>
            </a:pPr>
            <a:r>
              <a:rPr lang="nl-NL" dirty="0"/>
              <a:t>No plots without data</a:t>
            </a:r>
          </a:p>
          <a:p>
            <a:pPr>
              <a:spcBef>
                <a:spcPts val="2400"/>
              </a:spcBef>
              <a:buClr>
                <a:srgbClr val="1226AA"/>
              </a:buClr>
              <a:buFont typeface="Calibri" panose="020F0502020204030204" pitchFamily="34" charset="0"/>
              <a:buChar char="›"/>
            </a:pPr>
            <a:r>
              <a:rPr lang="nl-NL" dirty="0" err="1"/>
              <a:t>Provided</a:t>
            </a:r>
            <a:r>
              <a:rPr lang="nl-NL" dirty="0"/>
              <a:t> in (</a:t>
            </a:r>
            <a:r>
              <a:rPr lang="nl-NL" dirty="0" err="1"/>
              <a:t>tidy</a:t>
            </a:r>
            <a:r>
              <a:rPr lang="nl-NL" dirty="0"/>
              <a:t>) </a:t>
            </a:r>
            <a:r>
              <a:rPr lang="nl-NL" dirty="0" err="1"/>
              <a:t>tabular</a:t>
            </a:r>
            <a:r>
              <a:rPr lang="nl-NL" dirty="0"/>
              <a:t> form</a:t>
            </a:r>
          </a:p>
          <a:p>
            <a:pPr marL="0" indent="0">
              <a:spcBef>
                <a:spcPts val="2400"/>
              </a:spcBef>
              <a:buClr>
                <a:srgbClr val="1226AA"/>
              </a:buClr>
              <a:buNone/>
            </a:pPr>
            <a:r>
              <a:rPr lang="nl-NL" dirty="0"/>
              <a:t>   Eg. </a:t>
            </a:r>
          </a:p>
          <a:p>
            <a:pPr>
              <a:buClr>
                <a:srgbClr val="1226AA"/>
              </a:buClr>
              <a:buFont typeface="Calibri" panose="020F0502020204030204" pitchFamily="34" charset="0"/>
              <a:buChar char="›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34EE3-49BD-459A-BBD1-7E894D320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6B0F-74EC-4B4C-A01E-8C8E55D50175}" type="datetime1">
              <a:rPr lang="en-US" smtClean="0"/>
              <a:t>19-May-21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4EE5ED1-3A60-410F-B69F-F9BE4A9C2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Layers</a:t>
            </a:r>
            <a:endParaRPr lang="en-US" dirty="0"/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A03973AC-772D-4C93-8188-E02709604E69}"/>
              </a:ext>
            </a:extLst>
          </p:cNvPr>
          <p:cNvSpPr/>
          <p:nvPr/>
        </p:nvSpPr>
        <p:spPr>
          <a:xfrm>
            <a:off x="8610600" y="4599992"/>
            <a:ext cx="2856722" cy="979714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10380E4D-408E-499E-931F-678C1C382FC1}"/>
              </a:ext>
            </a:extLst>
          </p:cNvPr>
          <p:cNvSpPr/>
          <p:nvPr/>
        </p:nvSpPr>
        <p:spPr>
          <a:xfrm>
            <a:off x="8610600" y="4110135"/>
            <a:ext cx="2856722" cy="979714"/>
          </a:xfrm>
          <a:prstGeom prst="diamond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6423154F-D9EE-4F98-BDB5-28C6CF7E2845}"/>
              </a:ext>
            </a:extLst>
          </p:cNvPr>
          <p:cNvSpPr/>
          <p:nvPr/>
        </p:nvSpPr>
        <p:spPr>
          <a:xfrm>
            <a:off x="8610600" y="3620278"/>
            <a:ext cx="2856722" cy="979714"/>
          </a:xfrm>
          <a:prstGeom prst="diamond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6C275861-216A-41F1-92FB-305AB44B8FB8}"/>
              </a:ext>
            </a:extLst>
          </p:cNvPr>
          <p:cNvSpPr/>
          <p:nvPr/>
        </p:nvSpPr>
        <p:spPr>
          <a:xfrm>
            <a:off x="8610600" y="3130421"/>
            <a:ext cx="2856722" cy="979714"/>
          </a:xfrm>
          <a:prstGeom prst="diamond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6ABBD2DC-1A42-4CDF-A5F7-3208BE7FC757}"/>
              </a:ext>
            </a:extLst>
          </p:cNvPr>
          <p:cNvSpPr/>
          <p:nvPr/>
        </p:nvSpPr>
        <p:spPr>
          <a:xfrm>
            <a:off x="8610600" y="2640564"/>
            <a:ext cx="2856722" cy="979714"/>
          </a:xfrm>
          <a:prstGeom prst="diamond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12E04128-22D2-45D6-94DD-225FC720B421}"/>
              </a:ext>
            </a:extLst>
          </p:cNvPr>
          <p:cNvSpPr/>
          <p:nvPr/>
        </p:nvSpPr>
        <p:spPr>
          <a:xfrm>
            <a:off x="8610600" y="2150707"/>
            <a:ext cx="2856722" cy="979714"/>
          </a:xfrm>
          <a:prstGeom prst="diamond">
            <a:avLst/>
          </a:prstGeom>
          <a:solidFill>
            <a:srgbClr val="C15D5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0F0E589E-A9E3-4C15-AC08-F73A360CD0EE}"/>
              </a:ext>
            </a:extLst>
          </p:cNvPr>
          <p:cNvSpPr/>
          <p:nvPr/>
        </p:nvSpPr>
        <p:spPr>
          <a:xfrm>
            <a:off x="8610600" y="1660850"/>
            <a:ext cx="2856722" cy="979714"/>
          </a:xfrm>
          <a:prstGeom prst="diamond">
            <a:avLst/>
          </a:prstGeom>
          <a:solidFill>
            <a:srgbClr val="3EC3C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EB3577A2-C98E-46FB-835A-DFA9F6FC020C}"/>
              </a:ext>
            </a:extLst>
          </p:cNvPr>
          <p:cNvSpPr/>
          <p:nvPr/>
        </p:nvSpPr>
        <p:spPr>
          <a:xfrm>
            <a:off x="8610600" y="1170993"/>
            <a:ext cx="2856722" cy="979714"/>
          </a:xfrm>
          <a:prstGeom prst="diamond">
            <a:avLst/>
          </a:prstGeom>
          <a:solidFill>
            <a:srgbClr val="AD62B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3A0BB-A026-4178-9A7C-A40DD6ACDEAA}"/>
              </a:ext>
            </a:extLst>
          </p:cNvPr>
          <p:cNvSpPr txBox="1"/>
          <p:nvPr/>
        </p:nvSpPr>
        <p:spPr>
          <a:xfrm>
            <a:off x="7629869" y="4859016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>
                <a:latin typeface="Bahnschrift Light SemiCondensed" panose="020B0502040204020203" pitchFamily="34" charset="0"/>
              </a:rPr>
              <a:t>Data</a:t>
            </a:r>
            <a:endParaRPr lang="en-US" sz="2400" dirty="0">
              <a:latin typeface="Bahnschrift Light SemiCondensed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639BE-742A-4B91-99F8-4C6802F555A6}"/>
              </a:ext>
            </a:extLst>
          </p:cNvPr>
          <p:cNvSpPr txBox="1"/>
          <p:nvPr/>
        </p:nvSpPr>
        <p:spPr>
          <a:xfrm>
            <a:off x="7171411" y="4369159"/>
            <a:ext cx="1189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Mapping</a:t>
            </a:r>
            <a:endParaRPr lang="nl-NL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F606A3-0C24-4A8F-BE53-BC3625AD9084}"/>
              </a:ext>
            </a:extLst>
          </p:cNvPr>
          <p:cNvSpPr txBox="1"/>
          <p:nvPr/>
        </p:nvSpPr>
        <p:spPr>
          <a:xfrm>
            <a:off x="6803649" y="3879302"/>
            <a:ext cx="155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Geometries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038C73-44CA-4BCF-BF14-48D1ED9375D6}"/>
              </a:ext>
            </a:extLst>
          </p:cNvPr>
          <p:cNvSpPr txBox="1"/>
          <p:nvPr/>
        </p:nvSpPr>
        <p:spPr>
          <a:xfrm>
            <a:off x="7055320" y="3389445"/>
            <a:ext cx="1306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Statistics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5FA507-3281-47B2-8CD1-7508AD417036}"/>
              </a:ext>
            </a:extLst>
          </p:cNvPr>
          <p:cNvSpPr txBox="1"/>
          <p:nvPr/>
        </p:nvSpPr>
        <p:spPr>
          <a:xfrm>
            <a:off x="7378197" y="2893432"/>
            <a:ext cx="982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Scales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7A6982-F7C4-40DC-AFE9-6EFE107B1475}"/>
              </a:ext>
            </a:extLst>
          </p:cNvPr>
          <p:cNvSpPr txBox="1"/>
          <p:nvPr/>
        </p:nvSpPr>
        <p:spPr>
          <a:xfrm>
            <a:off x="7386212" y="2403575"/>
            <a:ext cx="97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Facets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385579-B385-4527-A969-0B0B4E46C019}"/>
              </a:ext>
            </a:extLst>
          </p:cNvPr>
          <p:cNvSpPr txBox="1"/>
          <p:nvPr/>
        </p:nvSpPr>
        <p:spPr>
          <a:xfrm>
            <a:off x="6741132" y="1913718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Coordinates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2F853D-A34E-41C5-9128-D040011D412F}"/>
              </a:ext>
            </a:extLst>
          </p:cNvPr>
          <p:cNvSpPr txBox="1"/>
          <p:nvPr/>
        </p:nvSpPr>
        <p:spPr>
          <a:xfrm>
            <a:off x="7252490" y="1423861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Themes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85D7E2AA-C7A2-4EC5-858B-3FF586D5F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*Inspired by slides from Thomas Lin Pedersen</a:t>
            </a: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FD944B21-BBDE-48DD-999E-14417CE87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37711"/>
              </p:ext>
            </p:extLst>
          </p:nvPr>
        </p:nvGraphicFramePr>
        <p:xfrm>
          <a:off x="655216" y="3964357"/>
          <a:ext cx="5852368" cy="207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92">
                  <a:extLst>
                    <a:ext uri="{9D8B030D-6E8A-4147-A177-3AD203B41FA5}">
                      <a16:colId xmlns:a16="http://schemas.microsoft.com/office/drawing/2014/main" val="246916495"/>
                    </a:ext>
                  </a:extLst>
                </a:gridCol>
                <a:gridCol w="1463092">
                  <a:extLst>
                    <a:ext uri="{9D8B030D-6E8A-4147-A177-3AD203B41FA5}">
                      <a16:colId xmlns:a16="http://schemas.microsoft.com/office/drawing/2014/main" val="2623158667"/>
                    </a:ext>
                  </a:extLst>
                </a:gridCol>
                <a:gridCol w="1463092">
                  <a:extLst>
                    <a:ext uri="{9D8B030D-6E8A-4147-A177-3AD203B41FA5}">
                      <a16:colId xmlns:a16="http://schemas.microsoft.com/office/drawing/2014/main" val="17160741"/>
                    </a:ext>
                  </a:extLst>
                </a:gridCol>
                <a:gridCol w="1463092">
                  <a:extLst>
                    <a:ext uri="{9D8B030D-6E8A-4147-A177-3AD203B41FA5}">
                      <a16:colId xmlns:a16="http://schemas.microsoft.com/office/drawing/2014/main" val="1919593301"/>
                    </a:ext>
                  </a:extLst>
                </a:gridCol>
              </a:tblGrid>
              <a:tr h="415712">
                <a:tc>
                  <a:txBody>
                    <a:bodyPr/>
                    <a:lstStyle/>
                    <a:p>
                      <a:r>
                        <a:rPr lang="nl-NL" dirty="0"/>
                        <a:t>Country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GDP p.c.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Population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25897"/>
                  </a:ext>
                </a:extLst>
              </a:tr>
              <a:tr h="415712">
                <a:tc>
                  <a:txBody>
                    <a:bodyPr/>
                    <a:lstStyle/>
                    <a:p>
                      <a:r>
                        <a:rPr lang="nl-NL" dirty="0"/>
                        <a:t>Brazil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8,711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211,000,000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232134"/>
                  </a:ext>
                </a:extLst>
              </a:tr>
              <a:tr h="415712">
                <a:tc>
                  <a:txBody>
                    <a:bodyPr/>
                    <a:lstStyle/>
                    <a:p>
                      <a:r>
                        <a:rPr lang="nl-NL" dirty="0"/>
                        <a:t>Brazil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8,735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212,500,000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51385"/>
                  </a:ext>
                </a:extLst>
              </a:tr>
              <a:tr h="415712">
                <a:tc>
                  <a:txBody>
                    <a:bodyPr/>
                    <a:lstStyle/>
                    <a:p>
                      <a:r>
                        <a:rPr lang="nl-NL" dirty="0"/>
                        <a:t>Colombia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7,500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50,300,000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650598"/>
                  </a:ext>
                </a:extLst>
              </a:tr>
              <a:tr h="415712">
                <a:tc>
                  <a:txBody>
                    <a:bodyPr/>
                    <a:lstStyle/>
                    <a:p>
                      <a:r>
                        <a:rPr lang="nl-NL" dirty="0"/>
                        <a:t>Colombia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7,600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50,600,000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359219"/>
                  </a:ext>
                </a:extLst>
              </a:tr>
            </a:tbl>
          </a:graphicData>
        </a:graphic>
      </p:graphicFrame>
      <p:pic>
        <p:nvPicPr>
          <p:cNvPr id="26" name="Picture 2">
            <a:extLst>
              <a:ext uri="{FF2B5EF4-FFF2-40B4-BE49-F238E27FC236}">
                <a16:creationId xmlns:a16="http://schemas.microsoft.com/office/drawing/2014/main" id="{45F3410C-625A-4AC3-926F-6CF74371B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817" y="6153187"/>
            <a:ext cx="1788366" cy="57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524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7099F-CDC4-4865-BE79-E71222E5A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3801580"/>
          </a:xfrm>
        </p:spPr>
        <p:txBody>
          <a:bodyPr>
            <a:normAutofit/>
          </a:bodyPr>
          <a:lstStyle/>
          <a:p>
            <a:pPr>
              <a:buClr>
                <a:srgbClr val="1226AA"/>
              </a:buClr>
              <a:buFont typeface="Calibri" panose="020F0502020204030204" pitchFamily="34" charset="0"/>
              <a:buChar char="›"/>
            </a:pPr>
            <a:r>
              <a:rPr lang="nl-NL" dirty="0" err="1"/>
              <a:t>What</a:t>
            </a:r>
            <a:r>
              <a:rPr lang="nl-NL" dirty="0"/>
              <a:t> data </a:t>
            </a:r>
            <a:r>
              <a:rPr lang="nl-NL" dirty="0" err="1"/>
              <a:t>goes</a:t>
            </a:r>
            <a:r>
              <a:rPr lang="nl-NL" dirty="0"/>
              <a:t> </a:t>
            </a:r>
            <a:r>
              <a:rPr lang="nl-NL" dirty="0" err="1"/>
              <a:t>where</a:t>
            </a:r>
            <a:r>
              <a:rPr lang="nl-NL" dirty="0"/>
              <a:t>?</a:t>
            </a:r>
          </a:p>
          <a:p>
            <a:pPr>
              <a:spcBef>
                <a:spcPts val="2400"/>
              </a:spcBef>
              <a:buClr>
                <a:srgbClr val="1226AA"/>
              </a:buClr>
              <a:buFont typeface="Calibri" panose="020F0502020204030204" pitchFamily="34" charset="0"/>
              <a:buChar char="›"/>
            </a:pPr>
            <a:r>
              <a:rPr lang="nl-NL" dirty="0" err="1"/>
              <a:t>Maps</a:t>
            </a:r>
            <a:r>
              <a:rPr lang="nl-NL" dirty="0"/>
              <a:t> variables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graphical</a:t>
            </a:r>
            <a:r>
              <a:rPr lang="nl-NL" dirty="0"/>
              <a:t> </a:t>
            </a:r>
            <a:r>
              <a:rPr lang="nl-NL" dirty="0" err="1"/>
              <a:t>properties</a:t>
            </a:r>
            <a:endParaRPr lang="nl-NL" dirty="0"/>
          </a:p>
          <a:p>
            <a:pPr lvl="1">
              <a:buClr>
                <a:srgbClr val="1226AA"/>
              </a:buClr>
              <a:buFont typeface="Calibri" panose="020F0502020204030204" pitchFamily="34" charset="0"/>
              <a:buChar char="›"/>
            </a:pPr>
            <a:r>
              <a:rPr lang="en-US" dirty="0"/>
              <a:t>x-axis = Column A,</a:t>
            </a:r>
          </a:p>
          <a:p>
            <a:pPr marL="457200" lvl="1" indent="0">
              <a:buClr>
                <a:srgbClr val="1226AA"/>
              </a:buClr>
              <a:buNone/>
            </a:pPr>
            <a:r>
              <a:rPr lang="nl-NL" dirty="0"/>
              <a:t>   y-</a:t>
            </a:r>
            <a:r>
              <a:rPr lang="nl-NL" dirty="0" err="1"/>
              <a:t>axis</a:t>
            </a:r>
            <a:r>
              <a:rPr lang="nl-NL" dirty="0"/>
              <a:t> = Column B,</a:t>
            </a:r>
          </a:p>
          <a:p>
            <a:pPr marL="457200" lvl="1" indent="0">
              <a:buClr>
                <a:srgbClr val="1226AA"/>
              </a:buClr>
              <a:buNone/>
            </a:pPr>
            <a:r>
              <a:rPr lang="nl-NL" dirty="0"/>
              <a:t>   colour = Column 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34EE3-49BD-459A-BBD1-7E894D320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6B0F-74EC-4B4C-A01E-8C8E55D50175}" type="datetime1">
              <a:rPr lang="en-US" smtClean="0"/>
              <a:t>19-May-21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4EE5ED1-3A60-410F-B69F-F9BE4A9C2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Layers</a:t>
            </a:r>
            <a:endParaRPr lang="en-US" dirty="0"/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A03973AC-772D-4C93-8188-E02709604E69}"/>
              </a:ext>
            </a:extLst>
          </p:cNvPr>
          <p:cNvSpPr/>
          <p:nvPr/>
        </p:nvSpPr>
        <p:spPr>
          <a:xfrm>
            <a:off x="8610600" y="4599992"/>
            <a:ext cx="2856722" cy="979714"/>
          </a:xfrm>
          <a:prstGeom prst="diamond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alpha val="20000"/>
                </a:schemeClr>
              </a:solidFill>
            </a:endParaRP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10380E4D-408E-499E-931F-678C1C382FC1}"/>
              </a:ext>
            </a:extLst>
          </p:cNvPr>
          <p:cNvSpPr/>
          <p:nvPr/>
        </p:nvSpPr>
        <p:spPr>
          <a:xfrm>
            <a:off x="8610600" y="4110135"/>
            <a:ext cx="2856722" cy="979714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6423154F-D9EE-4F98-BDB5-28C6CF7E2845}"/>
              </a:ext>
            </a:extLst>
          </p:cNvPr>
          <p:cNvSpPr/>
          <p:nvPr/>
        </p:nvSpPr>
        <p:spPr>
          <a:xfrm>
            <a:off x="8610600" y="3620278"/>
            <a:ext cx="2856722" cy="979714"/>
          </a:xfrm>
          <a:prstGeom prst="diamond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6C275861-216A-41F1-92FB-305AB44B8FB8}"/>
              </a:ext>
            </a:extLst>
          </p:cNvPr>
          <p:cNvSpPr/>
          <p:nvPr/>
        </p:nvSpPr>
        <p:spPr>
          <a:xfrm>
            <a:off x="8610600" y="3130421"/>
            <a:ext cx="2856722" cy="979714"/>
          </a:xfrm>
          <a:prstGeom prst="diamond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6ABBD2DC-1A42-4CDF-A5F7-3208BE7FC757}"/>
              </a:ext>
            </a:extLst>
          </p:cNvPr>
          <p:cNvSpPr/>
          <p:nvPr/>
        </p:nvSpPr>
        <p:spPr>
          <a:xfrm>
            <a:off x="8610600" y="2640564"/>
            <a:ext cx="2856722" cy="979714"/>
          </a:xfrm>
          <a:prstGeom prst="diamond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12E04128-22D2-45D6-94DD-225FC720B421}"/>
              </a:ext>
            </a:extLst>
          </p:cNvPr>
          <p:cNvSpPr/>
          <p:nvPr/>
        </p:nvSpPr>
        <p:spPr>
          <a:xfrm>
            <a:off x="8610600" y="2150707"/>
            <a:ext cx="2856722" cy="979714"/>
          </a:xfrm>
          <a:prstGeom prst="diamond">
            <a:avLst/>
          </a:prstGeom>
          <a:solidFill>
            <a:srgbClr val="C15D5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0F0E589E-A9E3-4C15-AC08-F73A360CD0EE}"/>
              </a:ext>
            </a:extLst>
          </p:cNvPr>
          <p:cNvSpPr/>
          <p:nvPr/>
        </p:nvSpPr>
        <p:spPr>
          <a:xfrm>
            <a:off x="8610600" y="1660850"/>
            <a:ext cx="2856722" cy="979714"/>
          </a:xfrm>
          <a:prstGeom prst="diamond">
            <a:avLst/>
          </a:prstGeom>
          <a:solidFill>
            <a:srgbClr val="3EC3C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EB3577A2-C98E-46FB-835A-DFA9F6FC020C}"/>
              </a:ext>
            </a:extLst>
          </p:cNvPr>
          <p:cNvSpPr/>
          <p:nvPr/>
        </p:nvSpPr>
        <p:spPr>
          <a:xfrm>
            <a:off x="8610600" y="1170993"/>
            <a:ext cx="2856722" cy="979714"/>
          </a:xfrm>
          <a:prstGeom prst="diamond">
            <a:avLst/>
          </a:prstGeom>
          <a:solidFill>
            <a:srgbClr val="AD62B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3A0BB-A026-4178-9A7C-A40DD6ACDEAA}"/>
              </a:ext>
            </a:extLst>
          </p:cNvPr>
          <p:cNvSpPr txBox="1"/>
          <p:nvPr/>
        </p:nvSpPr>
        <p:spPr>
          <a:xfrm>
            <a:off x="7629869" y="4859016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Data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639BE-742A-4B91-99F8-4C6802F555A6}"/>
              </a:ext>
            </a:extLst>
          </p:cNvPr>
          <p:cNvSpPr txBox="1"/>
          <p:nvPr/>
        </p:nvSpPr>
        <p:spPr>
          <a:xfrm>
            <a:off x="7171410" y="4369159"/>
            <a:ext cx="1189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latin typeface="Bahnschrift Light SemiCondensed" panose="020B0502040204020203" pitchFamily="34" charset="0"/>
              </a:rPr>
              <a:t>Mapping</a:t>
            </a:r>
            <a:endParaRPr lang="en-US" sz="2400" dirty="0">
              <a:latin typeface="Bahnschrift Light SemiCondensed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F606A3-0C24-4A8F-BE53-BC3625AD9084}"/>
              </a:ext>
            </a:extLst>
          </p:cNvPr>
          <p:cNvSpPr txBox="1"/>
          <p:nvPr/>
        </p:nvSpPr>
        <p:spPr>
          <a:xfrm>
            <a:off x="6803649" y="3879302"/>
            <a:ext cx="155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Geometries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038C73-44CA-4BCF-BF14-48D1ED9375D6}"/>
              </a:ext>
            </a:extLst>
          </p:cNvPr>
          <p:cNvSpPr txBox="1"/>
          <p:nvPr/>
        </p:nvSpPr>
        <p:spPr>
          <a:xfrm>
            <a:off x="7055320" y="3389445"/>
            <a:ext cx="1306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Statistics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5FA507-3281-47B2-8CD1-7508AD417036}"/>
              </a:ext>
            </a:extLst>
          </p:cNvPr>
          <p:cNvSpPr txBox="1"/>
          <p:nvPr/>
        </p:nvSpPr>
        <p:spPr>
          <a:xfrm>
            <a:off x="7378197" y="2893432"/>
            <a:ext cx="982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Scales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7A6982-F7C4-40DC-AFE9-6EFE107B1475}"/>
              </a:ext>
            </a:extLst>
          </p:cNvPr>
          <p:cNvSpPr txBox="1"/>
          <p:nvPr/>
        </p:nvSpPr>
        <p:spPr>
          <a:xfrm>
            <a:off x="7386212" y="2403575"/>
            <a:ext cx="97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Facets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385579-B385-4527-A969-0B0B4E46C019}"/>
              </a:ext>
            </a:extLst>
          </p:cNvPr>
          <p:cNvSpPr txBox="1"/>
          <p:nvPr/>
        </p:nvSpPr>
        <p:spPr>
          <a:xfrm>
            <a:off x="6741132" y="1913718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Coordinates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2F853D-A34E-41C5-9128-D040011D412F}"/>
              </a:ext>
            </a:extLst>
          </p:cNvPr>
          <p:cNvSpPr txBox="1"/>
          <p:nvPr/>
        </p:nvSpPr>
        <p:spPr>
          <a:xfrm>
            <a:off x="7252490" y="1423861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Themes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85D7E2AA-C7A2-4EC5-858B-3FF586D5F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*Inspired by slides from Thomas Lin Pedersen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E5475174-1676-4E7D-8749-8549BF4A3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817" y="6153187"/>
            <a:ext cx="1788366" cy="57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65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34EE3-49BD-459A-BBD1-7E894D320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6B0F-74EC-4B4C-A01E-8C8E55D50175}" type="datetime1">
              <a:rPr lang="en-US" smtClean="0"/>
              <a:t>26-May-21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4EE5ED1-3A60-410F-B69F-F9BE4A9C2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Layers</a:t>
            </a:r>
            <a:endParaRPr lang="en-US" dirty="0"/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A03973AC-772D-4C93-8188-E02709604E69}"/>
              </a:ext>
            </a:extLst>
          </p:cNvPr>
          <p:cNvSpPr/>
          <p:nvPr/>
        </p:nvSpPr>
        <p:spPr>
          <a:xfrm>
            <a:off x="8610600" y="4599992"/>
            <a:ext cx="2856722" cy="979714"/>
          </a:xfrm>
          <a:prstGeom prst="diamond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alpha val="20000"/>
                </a:schemeClr>
              </a:solidFill>
            </a:endParaRP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10380E4D-408E-499E-931F-678C1C382FC1}"/>
              </a:ext>
            </a:extLst>
          </p:cNvPr>
          <p:cNvSpPr/>
          <p:nvPr/>
        </p:nvSpPr>
        <p:spPr>
          <a:xfrm>
            <a:off x="8610600" y="4110135"/>
            <a:ext cx="2856722" cy="979714"/>
          </a:xfrm>
          <a:prstGeom prst="diamond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6423154F-D9EE-4F98-BDB5-28C6CF7E2845}"/>
              </a:ext>
            </a:extLst>
          </p:cNvPr>
          <p:cNvSpPr/>
          <p:nvPr/>
        </p:nvSpPr>
        <p:spPr>
          <a:xfrm>
            <a:off x="8610600" y="3620277"/>
            <a:ext cx="2856722" cy="979714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6C275861-216A-41F1-92FB-305AB44B8FB8}"/>
              </a:ext>
            </a:extLst>
          </p:cNvPr>
          <p:cNvSpPr/>
          <p:nvPr/>
        </p:nvSpPr>
        <p:spPr>
          <a:xfrm>
            <a:off x="8610600" y="3130421"/>
            <a:ext cx="2856722" cy="979714"/>
          </a:xfrm>
          <a:prstGeom prst="diamond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6ABBD2DC-1A42-4CDF-A5F7-3208BE7FC757}"/>
              </a:ext>
            </a:extLst>
          </p:cNvPr>
          <p:cNvSpPr/>
          <p:nvPr/>
        </p:nvSpPr>
        <p:spPr>
          <a:xfrm>
            <a:off x="8610600" y="2640564"/>
            <a:ext cx="2856722" cy="979714"/>
          </a:xfrm>
          <a:prstGeom prst="diamond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12E04128-22D2-45D6-94DD-225FC720B421}"/>
              </a:ext>
            </a:extLst>
          </p:cNvPr>
          <p:cNvSpPr/>
          <p:nvPr/>
        </p:nvSpPr>
        <p:spPr>
          <a:xfrm>
            <a:off x="8610600" y="2150707"/>
            <a:ext cx="2856722" cy="979714"/>
          </a:xfrm>
          <a:prstGeom prst="diamond">
            <a:avLst/>
          </a:prstGeom>
          <a:solidFill>
            <a:srgbClr val="C15D5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0F0E589E-A9E3-4C15-AC08-F73A360CD0EE}"/>
              </a:ext>
            </a:extLst>
          </p:cNvPr>
          <p:cNvSpPr/>
          <p:nvPr/>
        </p:nvSpPr>
        <p:spPr>
          <a:xfrm>
            <a:off x="8610600" y="1660850"/>
            <a:ext cx="2856722" cy="979714"/>
          </a:xfrm>
          <a:prstGeom prst="diamond">
            <a:avLst/>
          </a:prstGeom>
          <a:solidFill>
            <a:srgbClr val="3EC3C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EB3577A2-C98E-46FB-835A-DFA9F6FC020C}"/>
              </a:ext>
            </a:extLst>
          </p:cNvPr>
          <p:cNvSpPr/>
          <p:nvPr/>
        </p:nvSpPr>
        <p:spPr>
          <a:xfrm>
            <a:off x="8610600" y="1170993"/>
            <a:ext cx="2856722" cy="979714"/>
          </a:xfrm>
          <a:prstGeom prst="diamond">
            <a:avLst/>
          </a:prstGeom>
          <a:solidFill>
            <a:srgbClr val="AD62B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3A0BB-A026-4178-9A7C-A40DD6ACDEAA}"/>
              </a:ext>
            </a:extLst>
          </p:cNvPr>
          <p:cNvSpPr txBox="1"/>
          <p:nvPr/>
        </p:nvSpPr>
        <p:spPr>
          <a:xfrm>
            <a:off x="7629869" y="4859016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Data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639BE-742A-4B91-99F8-4C6802F555A6}"/>
              </a:ext>
            </a:extLst>
          </p:cNvPr>
          <p:cNvSpPr txBox="1"/>
          <p:nvPr/>
        </p:nvSpPr>
        <p:spPr>
          <a:xfrm>
            <a:off x="7171411" y="4369159"/>
            <a:ext cx="1189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Mapping</a:t>
            </a:r>
            <a:endParaRPr lang="nl-NL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F606A3-0C24-4A8F-BE53-BC3625AD9084}"/>
              </a:ext>
            </a:extLst>
          </p:cNvPr>
          <p:cNvSpPr txBox="1"/>
          <p:nvPr/>
        </p:nvSpPr>
        <p:spPr>
          <a:xfrm>
            <a:off x="6803649" y="3879302"/>
            <a:ext cx="155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latin typeface="Bahnschrift Light SemiCondensed" panose="020B0502040204020203" pitchFamily="34" charset="0"/>
              </a:rPr>
              <a:t>Geometries</a:t>
            </a:r>
            <a:endParaRPr lang="en-US" sz="2400" dirty="0">
              <a:latin typeface="Bahnschrift Light SemiCondensed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038C73-44CA-4BCF-BF14-48D1ED9375D6}"/>
              </a:ext>
            </a:extLst>
          </p:cNvPr>
          <p:cNvSpPr txBox="1"/>
          <p:nvPr/>
        </p:nvSpPr>
        <p:spPr>
          <a:xfrm>
            <a:off x="7055320" y="3389445"/>
            <a:ext cx="1306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Statistics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5FA507-3281-47B2-8CD1-7508AD417036}"/>
              </a:ext>
            </a:extLst>
          </p:cNvPr>
          <p:cNvSpPr txBox="1"/>
          <p:nvPr/>
        </p:nvSpPr>
        <p:spPr>
          <a:xfrm>
            <a:off x="7378197" y="2893432"/>
            <a:ext cx="982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Scales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7A6982-F7C4-40DC-AFE9-6EFE107B1475}"/>
              </a:ext>
            </a:extLst>
          </p:cNvPr>
          <p:cNvSpPr txBox="1"/>
          <p:nvPr/>
        </p:nvSpPr>
        <p:spPr>
          <a:xfrm>
            <a:off x="7386212" y="2403575"/>
            <a:ext cx="97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Facets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385579-B385-4527-A969-0B0B4E46C019}"/>
              </a:ext>
            </a:extLst>
          </p:cNvPr>
          <p:cNvSpPr txBox="1"/>
          <p:nvPr/>
        </p:nvSpPr>
        <p:spPr>
          <a:xfrm>
            <a:off x="6741132" y="1913718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Coordinates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2F853D-A34E-41C5-9128-D040011D412F}"/>
              </a:ext>
            </a:extLst>
          </p:cNvPr>
          <p:cNvSpPr txBox="1"/>
          <p:nvPr/>
        </p:nvSpPr>
        <p:spPr>
          <a:xfrm>
            <a:off x="7252490" y="1423861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Themes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85D7E2AA-C7A2-4EC5-858B-3FF586D5F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*Inspired by slides from Thomas Lin Pedersen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4306DB00-A494-4C20-812D-BBDDCEE23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817" y="6153187"/>
            <a:ext cx="1788366" cy="57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E8455EA-6EE3-42DB-95AA-32173A370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553269" cy="3801580"/>
          </a:xfrm>
        </p:spPr>
        <p:txBody>
          <a:bodyPr>
            <a:normAutofit/>
          </a:bodyPr>
          <a:lstStyle/>
          <a:p>
            <a:pPr>
              <a:buClr>
                <a:srgbClr val="1226AA"/>
              </a:buClr>
              <a:buFont typeface="Calibri" panose="020F0502020204030204" pitchFamily="34" charset="0"/>
              <a:buChar char="›"/>
            </a:pPr>
            <a:r>
              <a:rPr lang="nl-NL" dirty="0"/>
              <a:t>Type of plot</a:t>
            </a:r>
          </a:p>
          <a:p>
            <a:pPr lvl="1">
              <a:buClr>
                <a:srgbClr val="1226AA"/>
              </a:buClr>
              <a:buFont typeface="Calibri" panose="020F0502020204030204" pitchFamily="34" charset="0"/>
              <a:buChar char="›"/>
            </a:pPr>
            <a:r>
              <a:rPr lang="nl-NL" dirty="0"/>
              <a:t>Histogram</a:t>
            </a:r>
          </a:p>
          <a:p>
            <a:pPr lvl="1">
              <a:buClr>
                <a:srgbClr val="1226AA"/>
              </a:buClr>
              <a:buFont typeface="Calibri" panose="020F0502020204030204" pitchFamily="34" charset="0"/>
              <a:buChar char="›"/>
            </a:pPr>
            <a:r>
              <a:rPr lang="nl-NL" dirty="0"/>
              <a:t>Bar plot</a:t>
            </a:r>
          </a:p>
          <a:p>
            <a:pPr lvl="1">
              <a:buClr>
                <a:srgbClr val="1226AA"/>
              </a:buClr>
              <a:buFont typeface="Calibri" panose="020F0502020204030204" pitchFamily="34" charset="0"/>
              <a:buChar char="›"/>
            </a:pPr>
            <a:r>
              <a:rPr lang="nl-NL" dirty="0"/>
              <a:t>Line plot</a:t>
            </a:r>
          </a:p>
          <a:p>
            <a:pPr lvl="1">
              <a:buClr>
                <a:srgbClr val="1226AA"/>
              </a:buClr>
              <a:buFont typeface="Calibri" panose="020F0502020204030204" pitchFamily="34" charset="0"/>
              <a:buChar char="›"/>
            </a:pPr>
            <a:r>
              <a:rPr lang="nl-NL" dirty="0" err="1"/>
              <a:t>Scatterplot</a:t>
            </a:r>
            <a:endParaRPr lang="nl-NL" dirty="0"/>
          </a:p>
          <a:p>
            <a:pPr>
              <a:spcBef>
                <a:spcPts val="2400"/>
              </a:spcBef>
              <a:buClr>
                <a:srgbClr val="1226AA"/>
              </a:buClr>
              <a:buFont typeface="Calibri" panose="020F0502020204030204" pitchFamily="34" charset="0"/>
              <a:buChar char="›"/>
            </a:pPr>
            <a:r>
              <a:rPr lang="nl-NL" dirty="0"/>
              <a:t>ggplot2 has 31 different ‘</a:t>
            </a:r>
            <a:r>
              <a:rPr lang="nl-NL" dirty="0" err="1"/>
              <a:t>geoms</a:t>
            </a:r>
            <a:r>
              <a:rPr lang="nl-NL" dirty="0"/>
              <a:t>’</a:t>
            </a:r>
          </a:p>
          <a:p>
            <a:pPr marL="457200" lvl="1" indent="0">
              <a:buClr>
                <a:srgbClr val="1226AA"/>
              </a:buClr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8716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34EE3-49BD-459A-BBD1-7E894D320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6B0F-74EC-4B4C-A01E-8C8E55D50175}" type="datetime1">
              <a:rPr lang="en-US" smtClean="0"/>
              <a:t>26-May-21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4EE5ED1-3A60-410F-B69F-F9BE4A9C2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Layers</a:t>
            </a:r>
            <a:endParaRPr lang="en-US" dirty="0"/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A03973AC-772D-4C93-8188-E02709604E69}"/>
              </a:ext>
            </a:extLst>
          </p:cNvPr>
          <p:cNvSpPr/>
          <p:nvPr/>
        </p:nvSpPr>
        <p:spPr>
          <a:xfrm>
            <a:off x="8610600" y="4599992"/>
            <a:ext cx="2856722" cy="979714"/>
          </a:xfrm>
          <a:prstGeom prst="diamond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alpha val="20000"/>
                </a:schemeClr>
              </a:solidFill>
            </a:endParaRP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10380E4D-408E-499E-931F-678C1C382FC1}"/>
              </a:ext>
            </a:extLst>
          </p:cNvPr>
          <p:cNvSpPr/>
          <p:nvPr/>
        </p:nvSpPr>
        <p:spPr>
          <a:xfrm>
            <a:off x="8610600" y="4110135"/>
            <a:ext cx="2856722" cy="979714"/>
          </a:xfrm>
          <a:prstGeom prst="diamond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6423154F-D9EE-4F98-BDB5-28C6CF7E2845}"/>
              </a:ext>
            </a:extLst>
          </p:cNvPr>
          <p:cNvSpPr/>
          <p:nvPr/>
        </p:nvSpPr>
        <p:spPr>
          <a:xfrm>
            <a:off x="8610600" y="3620277"/>
            <a:ext cx="2856722" cy="979714"/>
          </a:xfrm>
          <a:prstGeom prst="diamond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6C275861-216A-41F1-92FB-305AB44B8FB8}"/>
              </a:ext>
            </a:extLst>
          </p:cNvPr>
          <p:cNvSpPr/>
          <p:nvPr/>
        </p:nvSpPr>
        <p:spPr>
          <a:xfrm>
            <a:off x="8610600" y="3130421"/>
            <a:ext cx="2856722" cy="979714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6ABBD2DC-1A42-4CDF-A5F7-3208BE7FC757}"/>
              </a:ext>
            </a:extLst>
          </p:cNvPr>
          <p:cNvSpPr/>
          <p:nvPr/>
        </p:nvSpPr>
        <p:spPr>
          <a:xfrm>
            <a:off x="8610600" y="2640564"/>
            <a:ext cx="2856722" cy="979714"/>
          </a:xfrm>
          <a:prstGeom prst="diamond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12E04128-22D2-45D6-94DD-225FC720B421}"/>
              </a:ext>
            </a:extLst>
          </p:cNvPr>
          <p:cNvSpPr/>
          <p:nvPr/>
        </p:nvSpPr>
        <p:spPr>
          <a:xfrm>
            <a:off x="8610600" y="2150707"/>
            <a:ext cx="2856722" cy="979714"/>
          </a:xfrm>
          <a:prstGeom prst="diamond">
            <a:avLst/>
          </a:prstGeom>
          <a:solidFill>
            <a:srgbClr val="C15D5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0F0E589E-A9E3-4C15-AC08-F73A360CD0EE}"/>
              </a:ext>
            </a:extLst>
          </p:cNvPr>
          <p:cNvSpPr/>
          <p:nvPr/>
        </p:nvSpPr>
        <p:spPr>
          <a:xfrm>
            <a:off x="8610600" y="1660850"/>
            <a:ext cx="2856722" cy="979714"/>
          </a:xfrm>
          <a:prstGeom prst="diamond">
            <a:avLst/>
          </a:prstGeom>
          <a:solidFill>
            <a:srgbClr val="3EC3C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EB3577A2-C98E-46FB-835A-DFA9F6FC020C}"/>
              </a:ext>
            </a:extLst>
          </p:cNvPr>
          <p:cNvSpPr/>
          <p:nvPr/>
        </p:nvSpPr>
        <p:spPr>
          <a:xfrm>
            <a:off x="8610600" y="1170993"/>
            <a:ext cx="2856722" cy="979714"/>
          </a:xfrm>
          <a:prstGeom prst="diamond">
            <a:avLst/>
          </a:prstGeom>
          <a:solidFill>
            <a:srgbClr val="AD62B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3A0BB-A026-4178-9A7C-A40DD6ACDEAA}"/>
              </a:ext>
            </a:extLst>
          </p:cNvPr>
          <p:cNvSpPr txBox="1"/>
          <p:nvPr/>
        </p:nvSpPr>
        <p:spPr>
          <a:xfrm>
            <a:off x="7629869" y="4859016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Data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639BE-742A-4B91-99F8-4C6802F555A6}"/>
              </a:ext>
            </a:extLst>
          </p:cNvPr>
          <p:cNvSpPr txBox="1"/>
          <p:nvPr/>
        </p:nvSpPr>
        <p:spPr>
          <a:xfrm>
            <a:off x="7171411" y="4369159"/>
            <a:ext cx="1189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Mapping</a:t>
            </a:r>
            <a:endParaRPr lang="nl-NL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F606A3-0C24-4A8F-BE53-BC3625AD9084}"/>
              </a:ext>
            </a:extLst>
          </p:cNvPr>
          <p:cNvSpPr txBox="1"/>
          <p:nvPr/>
        </p:nvSpPr>
        <p:spPr>
          <a:xfrm>
            <a:off x="6803649" y="3879302"/>
            <a:ext cx="155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Geometries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038C73-44CA-4BCF-BF14-48D1ED9375D6}"/>
              </a:ext>
            </a:extLst>
          </p:cNvPr>
          <p:cNvSpPr txBox="1"/>
          <p:nvPr/>
        </p:nvSpPr>
        <p:spPr>
          <a:xfrm>
            <a:off x="7055320" y="3389445"/>
            <a:ext cx="1306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latin typeface="Bahnschrift Light SemiCondensed" panose="020B0502040204020203" pitchFamily="34" charset="0"/>
              </a:rPr>
              <a:t>Statistics</a:t>
            </a:r>
            <a:endParaRPr lang="en-US" sz="2400" dirty="0">
              <a:latin typeface="Bahnschrift Light SemiCondensed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5FA507-3281-47B2-8CD1-7508AD417036}"/>
              </a:ext>
            </a:extLst>
          </p:cNvPr>
          <p:cNvSpPr txBox="1"/>
          <p:nvPr/>
        </p:nvSpPr>
        <p:spPr>
          <a:xfrm>
            <a:off x="7378197" y="2893432"/>
            <a:ext cx="982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Scales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7A6982-F7C4-40DC-AFE9-6EFE107B1475}"/>
              </a:ext>
            </a:extLst>
          </p:cNvPr>
          <p:cNvSpPr txBox="1"/>
          <p:nvPr/>
        </p:nvSpPr>
        <p:spPr>
          <a:xfrm>
            <a:off x="7386212" y="2403575"/>
            <a:ext cx="97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Facets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385579-B385-4527-A969-0B0B4E46C019}"/>
              </a:ext>
            </a:extLst>
          </p:cNvPr>
          <p:cNvSpPr txBox="1"/>
          <p:nvPr/>
        </p:nvSpPr>
        <p:spPr>
          <a:xfrm>
            <a:off x="6741132" y="1913718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Coordinates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2F853D-A34E-41C5-9128-D040011D412F}"/>
              </a:ext>
            </a:extLst>
          </p:cNvPr>
          <p:cNvSpPr txBox="1"/>
          <p:nvPr/>
        </p:nvSpPr>
        <p:spPr>
          <a:xfrm>
            <a:off x="7252490" y="1423861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Themes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85D7E2AA-C7A2-4EC5-858B-3FF586D5F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*Inspired by slides from Thomas Lin Pedersen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09D9429D-C99B-4C98-8F61-49F878003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817" y="6153187"/>
            <a:ext cx="1788366" cy="57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29259B34-3A72-4B50-BE45-536A3EA6DE8A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5553269" cy="3801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226AA"/>
              </a:buClr>
              <a:buFont typeface="Calibri" panose="020F0502020204030204" pitchFamily="34" charset="0"/>
              <a:buChar char="›"/>
            </a:pPr>
            <a:r>
              <a:rPr lang="nl-NL"/>
              <a:t>Apply transformations on the data</a:t>
            </a:r>
          </a:p>
          <a:p>
            <a:pPr lvl="1">
              <a:buClr>
                <a:srgbClr val="1226AA"/>
              </a:buClr>
              <a:buFont typeface="Calibri" panose="020F0502020204030204" pitchFamily="34" charset="0"/>
              <a:buChar char="›"/>
            </a:pPr>
            <a:r>
              <a:rPr lang="nl-NL"/>
              <a:t>Counts in a histogram</a:t>
            </a:r>
          </a:p>
          <a:p>
            <a:pPr lvl="1">
              <a:buClr>
                <a:srgbClr val="1226AA"/>
              </a:buClr>
              <a:buFont typeface="Calibri" panose="020F0502020204030204" pitchFamily="34" charset="0"/>
              <a:buChar char="›"/>
            </a:pPr>
            <a:r>
              <a:rPr lang="nl-NL"/>
              <a:t>Median/quartiles in boxplot</a:t>
            </a:r>
          </a:p>
          <a:p>
            <a:pPr>
              <a:spcBef>
                <a:spcPts val="2400"/>
              </a:spcBef>
              <a:buClr>
                <a:srgbClr val="1226AA"/>
              </a:buClr>
              <a:buFont typeface="Calibri" panose="020F0502020204030204" pitchFamily="34" charset="0"/>
              <a:buChar char="›"/>
            </a:pPr>
            <a:r>
              <a:rPr lang="nl-NL"/>
              <a:t>Often implicit in ggplot2</a:t>
            </a:r>
          </a:p>
          <a:p>
            <a:pPr marL="457200" lvl="1" indent="0">
              <a:buClr>
                <a:srgbClr val="1226AA"/>
              </a:buClr>
              <a:buFont typeface="Arial" panose="020B0604020202020204" pitchFamily="34" charset="0"/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26510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34EE3-49BD-459A-BBD1-7E894D320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6B0F-74EC-4B4C-A01E-8C8E55D50175}" type="datetime1">
              <a:rPr lang="en-US" smtClean="0"/>
              <a:t>26-May-21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4EE5ED1-3A60-410F-B69F-F9BE4A9C2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Layers</a:t>
            </a:r>
            <a:endParaRPr lang="en-US" dirty="0"/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A03973AC-772D-4C93-8188-E02709604E69}"/>
              </a:ext>
            </a:extLst>
          </p:cNvPr>
          <p:cNvSpPr/>
          <p:nvPr/>
        </p:nvSpPr>
        <p:spPr>
          <a:xfrm>
            <a:off x="8610600" y="4599992"/>
            <a:ext cx="2856722" cy="979714"/>
          </a:xfrm>
          <a:prstGeom prst="diamond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alpha val="20000"/>
                </a:schemeClr>
              </a:solidFill>
            </a:endParaRP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10380E4D-408E-499E-931F-678C1C382FC1}"/>
              </a:ext>
            </a:extLst>
          </p:cNvPr>
          <p:cNvSpPr/>
          <p:nvPr/>
        </p:nvSpPr>
        <p:spPr>
          <a:xfrm>
            <a:off x="8610600" y="4110135"/>
            <a:ext cx="2856722" cy="979714"/>
          </a:xfrm>
          <a:prstGeom prst="diamond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6423154F-D9EE-4F98-BDB5-28C6CF7E2845}"/>
              </a:ext>
            </a:extLst>
          </p:cNvPr>
          <p:cNvSpPr/>
          <p:nvPr/>
        </p:nvSpPr>
        <p:spPr>
          <a:xfrm>
            <a:off x="8610600" y="3620277"/>
            <a:ext cx="2856722" cy="979714"/>
          </a:xfrm>
          <a:prstGeom prst="diamond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6C275861-216A-41F1-92FB-305AB44B8FB8}"/>
              </a:ext>
            </a:extLst>
          </p:cNvPr>
          <p:cNvSpPr/>
          <p:nvPr/>
        </p:nvSpPr>
        <p:spPr>
          <a:xfrm>
            <a:off x="8610600" y="3130421"/>
            <a:ext cx="2856722" cy="979714"/>
          </a:xfrm>
          <a:prstGeom prst="diamond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alpha val="20000"/>
                </a:schemeClr>
              </a:solidFill>
            </a:endParaRP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6ABBD2DC-1A42-4CDF-A5F7-3208BE7FC757}"/>
              </a:ext>
            </a:extLst>
          </p:cNvPr>
          <p:cNvSpPr/>
          <p:nvPr/>
        </p:nvSpPr>
        <p:spPr>
          <a:xfrm>
            <a:off x="8610600" y="2640564"/>
            <a:ext cx="2856722" cy="979714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12E04128-22D2-45D6-94DD-225FC720B421}"/>
              </a:ext>
            </a:extLst>
          </p:cNvPr>
          <p:cNvSpPr/>
          <p:nvPr/>
        </p:nvSpPr>
        <p:spPr>
          <a:xfrm>
            <a:off x="8610600" y="2150707"/>
            <a:ext cx="2856722" cy="979714"/>
          </a:xfrm>
          <a:prstGeom prst="diamond">
            <a:avLst/>
          </a:prstGeom>
          <a:solidFill>
            <a:srgbClr val="C15D5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0F0E589E-A9E3-4C15-AC08-F73A360CD0EE}"/>
              </a:ext>
            </a:extLst>
          </p:cNvPr>
          <p:cNvSpPr/>
          <p:nvPr/>
        </p:nvSpPr>
        <p:spPr>
          <a:xfrm>
            <a:off x="8610600" y="1660850"/>
            <a:ext cx="2856722" cy="979714"/>
          </a:xfrm>
          <a:prstGeom prst="diamond">
            <a:avLst/>
          </a:prstGeom>
          <a:solidFill>
            <a:srgbClr val="3EC3C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EB3577A2-C98E-46FB-835A-DFA9F6FC020C}"/>
              </a:ext>
            </a:extLst>
          </p:cNvPr>
          <p:cNvSpPr/>
          <p:nvPr/>
        </p:nvSpPr>
        <p:spPr>
          <a:xfrm>
            <a:off x="8610600" y="1170993"/>
            <a:ext cx="2856722" cy="979714"/>
          </a:xfrm>
          <a:prstGeom prst="diamond">
            <a:avLst/>
          </a:prstGeom>
          <a:solidFill>
            <a:srgbClr val="AD62B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3A0BB-A026-4178-9A7C-A40DD6ACDEAA}"/>
              </a:ext>
            </a:extLst>
          </p:cNvPr>
          <p:cNvSpPr txBox="1"/>
          <p:nvPr/>
        </p:nvSpPr>
        <p:spPr>
          <a:xfrm>
            <a:off x="7629869" y="4859016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Data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639BE-742A-4B91-99F8-4C6802F555A6}"/>
              </a:ext>
            </a:extLst>
          </p:cNvPr>
          <p:cNvSpPr txBox="1"/>
          <p:nvPr/>
        </p:nvSpPr>
        <p:spPr>
          <a:xfrm>
            <a:off x="7171411" y="4369159"/>
            <a:ext cx="1189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Mapping</a:t>
            </a:r>
            <a:endParaRPr lang="nl-NL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F606A3-0C24-4A8F-BE53-BC3625AD9084}"/>
              </a:ext>
            </a:extLst>
          </p:cNvPr>
          <p:cNvSpPr txBox="1"/>
          <p:nvPr/>
        </p:nvSpPr>
        <p:spPr>
          <a:xfrm>
            <a:off x="6803649" y="3879302"/>
            <a:ext cx="155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Geometries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038C73-44CA-4BCF-BF14-48D1ED9375D6}"/>
              </a:ext>
            </a:extLst>
          </p:cNvPr>
          <p:cNvSpPr txBox="1"/>
          <p:nvPr/>
        </p:nvSpPr>
        <p:spPr>
          <a:xfrm>
            <a:off x="7055320" y="3389445"/>
            <a:ext cx="1306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Statistics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5FA507-3281-47B2-8CD1-7508AD417036}"/>
              </a:ext>
            </a:extLst>
          </p:cNvPr>
          <p:cNvSpPr txBox="1"/>
          <p:nvPr/>
        </p:nvSpPr>
        <p:spPr>
          <a:xfrm>
            <a:off x="7378197" y="2893432"/>
            <a:ext cx="982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latin typeface="Bahnschrift Light SemiCondensed" panose="020B0502040204020203" pitchFamily="34" charset="0"/>
              </a:rPr>
              <a:t>Scales</a:t>
            </a:r>
            <a:endParaRPr lang="en-US" sz="2400" dirty="0">
              <a:latin typeface="Bahnschrift Light SemiCondensed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7A6982-F7C4-40DC-AFE9-6EFE107B1475}"/>
              </a:ext>
            </a:extLst>
          </p:cNvPr>
          <p:cNvSpPr txBox="1"/>
          <p:nvPr/>
        </p:nvSpPr>
        <p:spPr>
          <a:xfrm>
            <a:off x="7386212" y="2403575"/>
            <a:ext cx="97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Facets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385579-B385-4527-A969-0B0B4E46C019}"/>
              </a:ext>
            </a:extLst>
          </p:cNvPr>
          <p:cNvSpPr txBox="1"/>
          <p:nvPr/>
        </p:nvSpPr>
        <p:spPr>
          <a:xfrm>
            <a:off x="6741132" y="1913718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Coordinates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2F853D-A34E-41C5-9128-D040011D412F}"/>
              </a:ext>
            </a:extLst>
          </p:cNvPr>
          <p:cNvSpPr txBox="1"/>
          <p:nvPr/>
        </p:nvSpPr>
        <p:spPr>
          <a:xfrm>
            <a:off x="7252490" y="1423861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Themes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85D7E2AA-C7A2-4EC5-858B-3FF586D5F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*Inspired by slides from Thomas Lin Pedersen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F00A5302-9F22-47F7-8EB7-8ED256654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817" y="6153187"/>
            <a:ext cx="1788366" cy="57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8039361-EFCA-437F-BC84-6228BEA96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553269" cy="3801580"/>
          </a:xfrm>
        </p:spPr>
        <p:txBody>
          <a:bodyPr>
            <a:normAutofit/>
          </a:bodyPr>
          <a:lstStyle/>
          <a:p>
            <a:pPr>
              <a:buClr>
                <a:srgbClr val="1226AA"/>
              </a:buClr>
              <a:buFont typeface="Calibri" panose="020F0502020204030204" pitchFamily="34" charset="0"/>
              <a:buChar char="›"/>
            </a:pPr>
            <a:r>
              <a:rPr lang="nl-NL" dirty="0"/>
              <a:t>Translate </a:t>
            </a:r>
            <a:r>
              <a:rPr lang="nl-NL" dirty="0" err="1"/>
              <a:t>between</a:t>
            </a:r>
            <a:r>
              <a:rPr lang="nl-NL" dirty="0"/>
              <a:t> data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graphical</a:t>
            </a:r>
            <a:r>
              <a:rPr lang="nl-NL" dirty="0"/>
              <a:t> </a:t>
            </a:r>
            <a:r>
              <a:rPr lang="nl-NL" dirty="0" err="1"/>
              <a:t>properties</a:t>
            </a:r>
            <a:endParaRPr lang="nl-NL" dirty="0"/>
          </a:p>
          <a:p>
            <a:pPr lvl="1">
              <a:buClr>
                <a:srgbClr val="1226AA"/>
              </a:buClr>
              <a:buFont typeface="Calibri" panose="020F0502020204030204" pitchFamily="34" charset="0"/>
              <a:buChar char="›"/>
            </a:pPr>
            <a:r>
              <a:rPr lang="nl-NL" dirty="0" err="1"/>
              <a:t>Categories</a:t>
            </a:r>
            <a:r>
              <a:rPr lang="nl-NL" dirty="0"/>
              <a:t> -&gt; Colour</a:t>
            </a:r>
          </a:p>
          <a:p>
            <a:pPr lvl="1">
              <a:buClr>
                <a:srgbClr val="1226AA"/>
              </a:buClr>
              <a:buFont typeface="Calibri" panose="020F0502020204030204" pitchFamily="34" charset="0"/>
              <a:buChar char="›"/>
            </a:pPr>
            <a:r>
              <a:rPr lang="nl-NL" dirty="0" err="1"/>
              <a:t>Numbers</a:t>
            </a:r>
            <a:r>
              <a:rPr lang="nl-NL" dirty="0"/>
              <a:t> -&gt; </a:t>
            </a:r>
            <a:r>
              <a:rPr lang="nl-NL" dirty="0" err="1"/>
              <a:t>Position</a:t>
            </a:r>
            <a:endParaRPr lang="nl-NL" dirty="0"/>
          </a:p>
          <a:p>
            <a:pPr lvl="1">
              <a:buClr>
                <a:srgbClr val="1226AA"/>
              </a:buClr>
              <a:buFont typeface="Calibri" panose="020F0502020204030204" pitchFamily="34" charset="0"/>
              <a:buChar char="›"/>
            </a:pPr>
            <a:r>
              <a:rPr lang="nl-NL" dirty="0" err="1"/>
              <a:t>Etc</a:t>
            </a:r>
            <a:r>
              <a:rPr lang="nl-NL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84010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7099F-CDC4-4865-BE79-E71222E5A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553269" cy="3801580"/>
          </a:xfrm>
        </p:spPr>
        <p:txBody>
          <a:bodyPr>
            <a:normAutofit/>
          </a:bodyPr>
          <a:lstStyle/>
          <a:p>
            <a:pPr>
              <a:buClr>
                <a:srgbClr val="1226AA"/>
              </a:buClr>
              <a:buFont typeface="Calibri" panose="020F0502020204030204" pitchFamily="34" charset="0"/>
              <a:buChar char="›"/>
            </a:pPr>
            <a:r>
              <a:rPr lang="nl-NL" dirty="0"/>
              <a:t>Multiple panels</a:t>
            </a:r>
          </a:p>
          <a:p>
            <a:pPr lvl="1">
              <a:buClr>
                <a:srgbClr val="1226AA"/>
              </a:buClr>
              <a:buFont typeface="Calibri" panose="020F0502020204030204" pitchFamily="34" charset="0"/>
              <a:buChar char="›"/>
            </a:pPr>
            <a:r>
              <a:rPr lang="nl-NL" dirty="0"/>
              <a:t>(default = 1)</a:t>
            </a:r>
          </a:p>
          <a:p>
            <a:pPr>
              <a:spcBef>
                <a:spcPts val="2400"/>
              </a:spcBef>
              <a:buClr>
                <a:srgbClr val="1226AA"/>
              </a:buClr>
              <a:buFont typeface="Calibri" panose="020F0502020204030204" pitchFamily="34" charset="0"/>
              <a:buChar char="›"/>
            </a:pPr>
            <a:r>
              <a:rPr lang="nl-NL" dirty="0" err="1"/>
              <a:t>Allows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multiple plots on subsets of </a:t>
            </a:r>
            <a:r>
              <a:rPr lang="nl-NL" dirty="0" err="1"/>
              <a:t>your</a:t>
            </a:r>
            <a:r>
              <a:rPr lang="nl-NL" dirty="0"/>
              <a:t> data</a:t>
            </a:r>
          </a:p>
          <a:p>
            <a:pPr marL="457200" lvl="1" indent="0">
              <a:buClr>
                <a:srgbClr val="1226AA"/>
              </a:buClr>
              <a:buNone/>
            </a:pP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34EE3-49BD-459A-BBD1-7E894D320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6B0F-74EC-4B4C-A01E-8C8E55D50175}" type="datetime1">
              <a:rPr lang="en-US" smtClean="0"/>
              <a:t>19-May-21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4EE5ED1-3A60-410F-B69F-F9BE4A9C2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Layers</a:t>
            </a:r>
            <a:endParaRPr lang="en-US" dirty="0"/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A03973AC-772D-4C93-8188-E02709604E69}"/>
              </a:ext>
            </a:extLst>
          </p:cNvPr>
          <p:cNvSpPr/>
          <p:nvPr/>
        </p:nvSpPr>
        <p:spPr>
          <a:xfrm>
            <a:off x="8610600" y="4599992"/>
            <a:ext cx="2856722" cy="979714"/>
          </a:xfrm>
          <a:prstGeom prst="diamond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alpha val="20000"/>
                </a:schemeClr>
              </a:solidFill>
            </a:endParaRP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10380E4D-408E-499E-931F-678C1C382FC1}"/>
              </a:ext>
            </a:extLst>
          </p:cNvPr>
          <p:cNvSpPr/>
          <p:nvPr/>
        </p:nvSpPr>
        <p:spPr>
          <a:xfrm>
            <a:off x="8610600" y="4110135"/>
            <a:ext cx="2856722" cy="979714"/>
          </a:xfrm>
          <a:prstGeom prst="diamond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6423154F-D9EE-4F98-BDB5-28C6CF7E2845}"/>
              </a:ext>
            </a:extLst>
          </p:cNvPr>
          <p:cNvSpPr/>
          <p:nvPr/>
        </p:nvSpPr>
        <p:spPr>
          <a:xfrm>
            <a:off x="8610600" y="3620277"/>
            <a:ext cx="2856722" cy="979714"/>
          </a:xfrm>
          <a:prstGeom prst="diamond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6C275861-216A-41F1-92FB-305AB44B8FB8}"/>
              </a:ext>
            </a:extLst>
          </p:cNvPr>
          <p:cNvSpPr/>
          <p:nvPr/>
        </p:nvSpPr>
        <p:spPr>
          <a:xfrm>
            <a:off x="8610600" y="3130421"/>
            <a:ext cx="2856722" cy="979714"/>
          </a:xfrm>
          <a:prstGeom prst="diamond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alpha val="20000"/>
                </a:schemeClr>
              </a:solidFill>
            </a:endParaRP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6ABBD2DC-1A42-4CDF-A5F7-3208BE7FC757}"/>
              </a:ext>
            </a:extLst>
          </p:cNvPr>
          <p:cNvSpPr/>
          <p:nvPr/>
        </p:nvSpPr>
        <p:spPr>
          <a:xfrm>
            <a:off x="8610600" y="2640564"/>
            <a:ext cx="2856722" cy="979714"/>
          </a:xfrm>
          <a:prstGeom prst="diamond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12E04128-22D2-45D6-94DD-225FC720B421}"/>
              </a:ext>
            </a:extLst>
          </p:cNvPr>
          <p:cNvSpPr/>
          <p:nvPr/>
        </p:nvSpPr>
        <p:spPr>
          <a:xfrm>
            <a:off x="8610600" y="2150707"/>
            <a:ext cx="2856722" cy="979714"/>
          </a:xfrm>
          <a:prstGeom prst="diamond">
            <a:avLst/>
          </a:prstGeom>
          <a:solidFill>
            <a:srgbClr val="C15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0F0E589E-A9E3-4C15-AC08-F73A360CD0EE}"/>
              </a:ext>
            </a:extLst>
          </p:cNvPr>
          <p:cNvSpPr/>
          <p:nvPr/>
        </p:nvSpPr>
        <p:spPr>
          <a:xfrm>
            <a:off x="8610600" y="1660850"/>
            <a:ext cx="2856722" cy="979714"/>
          </a:xfrm>
          <a:prstGeom prst="diamond">
            <a:avLst/>
          </a:prstGeom>
          <a:solidFill>
            <a:srgbClr val="3EC3C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EB3577A2-C98E-46FB-835A-DFA9F6FC020C}"/>
              </a:ext>
            </a:extLst>
          </p:cNvPr>
          <p:cNvSpPr/>
          <p:nvPr/>
        </p:nvSpPr>
        <p:spPr>
          <a:xfrm>
            <a:off x="8610600" y="1170993"/>
            <a:ext cx="2856722" cy="979714"/>
          </a:xfrm>
          <a:prstGeom prst="diamond">
            <a:avLst/>
          </a:prstGeom>
          <a:solidFill>
            <a:srgbClr val="AD62B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3A0BB-A026-4178-9A7C-A40DD6ACDEAA}"/>
              </a:ext>
            </a:extLst>
          </p:cNvPr>
          <p:cNvSpPr txBox="1"/>
          <p:nvPr/>
        </p:nvSpPr>
        <p:spPr>
          <a:xfrm>
            <a:off x="7629869" y="4859016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Data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639BE-742A-4B91-99F8-4C6802F555A6}"/>
              </a:ext>
            </a:extLst>
          </p:cNvPr>
          <p:cNvSpPr txBox="1"/>
          <p:nvPr/>
        </p:nvSpPr>
        <p:spPr>
          <a:xfrm>
            <a:off x="7171411" y="4369159"/>
            <a:ext cx="1189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Mapping</a:t>
            </a:r>
            <a:endParaRPr lang="nl-NL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F606A3-0C24-4A8F-BE53-BC3625AD9084}"/>
              </a:ext>
            </a:extLst>
          </p:cNvPr>
          <p:cNvSpPr txBox="1"/>
          <p:nvPr/>
        </p:nvSpPr>
        <p:spPr>
          <a:xfrm>
            <a:off x="6803649" y="3879302"/>
            <a:ext cx="155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Geometries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038C73-44CA-4BCF-BF14-48D1ED9375D6}"/>
              </a:ext>
            </a:extLst>
          </p:cNvPr>
          <p:cNvSpPr txBox="1"/>
          <p:nvPr/>
        </p:nvSpPr>
        <p:spPr>
          <a:xfrm>
            <a:off x="7055320" y="3389445"/>
            <a:ext cx="1306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Statistics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5FA507-3281-47B2-8CD1-7508AD417036}"/>
              </a:ext>
            </a:extLst>
          </p:cNvPr>
          <p:cNvSpPr txBox="1"/>
          <p:nvPr/>
        </p:nvSpPr>
        <p:spPr>
          <a:xfrm>
            <a:off x="7378197" y="2893432"/>
            <a:ext cx="982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Scales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7A6982-F7C4-40DC-AFE9-6EFE107B1475}"/>
              </a:ext>
            </a:extLst>
          </p:cNvPr>
          <p:cNvSpPr txBox="1"/>
          <p:nvPr/>
        </p:nvSpPr>
        <p:spPr>
          <a:xfrm>
            <a:off x="7386212" y="2403575"/>
            <a:ext cx="97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latin typeface="Bahnschrift Light SemiCondensed" panose="020B0502040204020203" pitchFamily="34" charset="0"/>
              </a:rPr>
              <a:t>Facets</a:t>
            </a:r>
            <a:endParaRPr lang="en-US" sz="2400" dirty="0">
              <a:latin typeface="Bahnschrift Light SemiCondensed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385579-B385-4527-A969-0B0B4E46C019}"/>
              </a:ext>
            </a:extLst>
          </p:cNvPr>
          <p:cNvSpPr txBox="1"/>
          <p:nvPr/>
        </p:nvSpPr>
        <p:spPr>
          <a:xfrm>
            <a:off x="6741132" y="1913718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Coordinates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2F853D-A34E-41C5-9128-D040011D412F}"/>
              </a:ext>
            </a:extLst>
          </p:cNvPr>
          <p:cNvSpPr txBox="1"/>
          <p:nvPr/>
        </p:nvSpPr>
        <p:spPr>
          <a:xfrm>
            <a:off x="7252490" y="1423861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Themes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85D7E2AA-C7A2-4EC5-858B-3FF586D5F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*Inspired by slides from Thomas Lin Pedersen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7CD07698-CA51-47E9-9964-E60DC94E7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817" y="6153187"/>
            <a:ext cx="1788366" cy="57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976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7099F-CDC4-4865-BE79-E71222E5A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553269" cy="3801580"/>
          </a:xfrm>
        </p:spPr>
        <p:txBody>
          <a:bodyPr>
            <a:normAutofit/>
          </a:bodyPr>
          <a:lstStyle/>
          <a:p>
            <a:pPr>
              <a:buClr>
                <a:srgbClr val="1226AA"/>
              </a:buClr>
              <a:buFont typeface="Calibri" panose="020F0502020204030204" pitchFamily="34" charset="0"/>
              <a:buChar char="›"/>
            </a:pPr>
            <a:r>
              <a:rPr lang="nl-NL" dirty="0" err="1"/>
              <a:t>Translates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previous</a:t>
            </a:r>
            <a:r>
              <a:rPr lang="nl-NL" dirty="0"/>
              <a:t> information </a:t>
            </a:r>
            <a:r>
              <a:rPr lang="nl-NL" dirty="0" err="1"/>
              <a:t>to</a:t>
            </a:r>
            <a:r>
              <a:rPr lang="nl-NL" dirty="0"/>
              <a:t> a </a:t>
            </a:r>
            <a:r>
              <a:rPr lang="nl-NL" dirty="0" err="1"/>
              <a:t>coordinates</a:t>
            </a:r>
            <a:r>
              <a:rPr lang="nl-NL" dirty="0"/>
              <a:t> system </a:t>
            </a:r>
            <a:r>
              <a:rPr lang="nl-NL" dirty="0" err="1"/>
              <a:t>to</a:t>
            </a:r>
            <a:r>
              <a:rPr lang="nl-NL" dirty="0"/>
              <a:t> draw</a:t>
            </a:r>
          </a:p>
          <a:p>
            <a:pPr>
              <a:buClr>
                <a:srgbClr val="1226AA"/>
              </a:buClr>
              <a:buFont typeface="Calibri" panose="020F0502020204030204" pitchFamily="34" charset="0"/>
              <a:buChar char="›"/>
            </a:pPr>
            <a:r>
              <a:rPr lang="nl-NL" dirty="0" err="1"/>
              <a:t>Not</a:t>
            </a:r>
            <a:r>
              <a:rPr lang="nl-NL" dirty="0"/>
              <a:t> in scope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workshop</a:t>
            </a:r>
          </a:p>
          <a:p>
            <a:pPr marL="457200" lvl="1" indent="0">
              <a:buClr>
                <a:srgbClr val="1226AA"/>
              </a:buClr>
              <a:buNone/>
            </a:pP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34EE3-49BD-459A-BBD1-7E894D320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6B0F-74EC-4B4C-A01E-8C8E55D50175}" type="datetime1">
              <a:rPr lang="en-US" smtClean="0"/>
              <a:t>19-May-21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4EE5ED1-3A60-410F-B69F-F9BE4A9C2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Layers</a:t>
            </a:r>
            <a:endParaRPr lang="en-US" dirty="0"/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A03973AC-772D-4C93-8188-E02709604E69}"/>
              </a:ext>
            </a:extLst>
          </p:cNvPr>
          <p:cNvSpPr/>
          <p:nvPr/>
        </p:nvSpPr>
        <p:spPr>
          <a:xfrm>
            <a:off x="8610600" y="4599992"/>
            <a:ext cx="2856722" cy="979714"/>
          </a:xfrm>
          <a:prstGeom prst="diamond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alpha val="20000"/>
                </a:schemeClr>
              </a:solidFill>
            </a:endParaRP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10380E4D-408E-499E-931F-678C1C382FC1}"/>
              </a:ext>
            </a:extLst>
          </p:cNvPr>
          <p:cNvSpPr/>
          <p:nvPr/>
        </p:nvSpPr>
        <p:spPr>
          <a:xfrm>
            <a:off x="8610600" y="4110135"/>
            <a:ext cx="2856722" cy="979714"/>
          </a:xfrm>
          <a:prstGeom prst="diamond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6423154F-D9EE-4F98-BDB5-28C6CF7E2845}"/>
              </a:ext>
            </a:extLst>
          </p:cNvPr>
          <p:cNvSpPr/>
          <p:nvPr/>
        </p:nvSpPr>
        <p:spPr>
          <a:xfrm>
            <a:off x="8610600" y="3620277"/>
            <a:ext cx="2856722" cy="979714"/>
          </a:xfrm>
          <a:prstGeom prst="diamond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6C275861-216A-41F1-92FB-305AB44B8FB8}"/>
              </a:ext>
            </a:extLst>
          </p:cNvPr>
          <p:cNvSpPr/>
          <p:nvPr/>
        </p:nvSpPr>
        <p:spPr>
          <a:xfrm>
            <a:off x="8610600" y="3130421"/>
            <a:ext cx="2856722" cy="979714"/>
          </a:xfrm>
          <a:prstGeom prst="diamond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alpha val="20000"/>
                </a:schemeClr>
              </a:solidFill>
            </a:endParaRP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6ABBD2DC-1A42-4CDF-A5F7-3208BE7FC757}"/>
              </a:ext>
            </a:extLst>
          </p:cNvPr>
          <p:cNvSpPr/>
          <p:nvPr/>
        </p:nvSpPr>
        <p:spPr>
          <a:xfrm>
            <a:off x="8610600" y="2640564"/>
            <a:ext cx="2856722" cy="979714"/>
          </a:xfrm>
          <a:prstGeom prst="diamond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12E04128-22D2-45D6-94DD-225FC720B421}"/>
              </a:ext>
            </a:extLst>
          </p:cNvPr>
          <p:cNvSpPr/>
          <p:nvPr/>
        </p:nvSpPr>
        <p:spPr>
          <a:xfrm>
            <a:off x="8610600" y="2150707"/>
            <a:ext cx="2856722" cy="979714"/>
          </a:xfrm>
          <a:prstGeom prst="diamond">
            <a:avLst/>
          </a:prstGeom>
          <a:solidFill>
            <a:srgbClr val="C15D5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0F0E589E-A9E3-4C15-AC08-F73A360CD0EE}"/>
              </a:ext>
            </a:extLst>
          </p:cNvPr>
          <p:cNvSpPr/>
          <p:nvPr/>
        </p:nvSpPr>
        <p:spPr>
          <a:xfrm>
            <a:off x="8610600" y="1660850"/>
            <a:ext cx="2856722" cy="979714"/>
          </a:xfrm>
          <a:prstGeom prst="diamond">
            <a:avLst/>
          </a:prstGeom>
          <a:solidFill>
            <a:srgbClr val="3EC3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EB3577A2-C98E-46FB-835A-DFA9F6FC020C}"/>
              </a:ext>
            </a:extLst>
          </p:cNvPr>
          <p:cNvSpPr/>
          <p:nvPr/>
        </p:nvSpPr>
        <p:spPr>
          <a:xfrm>
            <a:off x="8610600" y="1170993"/>
            <a:ext cx="2856722" cy="979714"/>
          </a:xfrm>
          <a:prstGeom prst="diamond">
            <a:avLst/>
          </a:prstGeom>
          <a:solidFill>
            <a:srgbClr val="AD62B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3A0BB-A026-4178-9A7C-A40DD6ACDEAA}"/>
              </a:ext>
            </a:extLst>
          </p:cNvPr>
          <p:cNvSpPr txBox="1"/>
          <p:nvPr/>
        </p:nvSpPr>
        <p:spPr>
          <a:xfrm>
            <a:off x="7629869" y="4859016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Data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639BE-742A-4B91-99F8-4C6802F555A6}"/>
              </a:ext>
            </a:extLst>
          </p:cNvPr>
          <p:cNvSpPr txBox="1"/>
          <p:nvPr/>
        </p:nvSpPr>
        <p:spPr>
          <a:xfrm>
            <a:off x="7171411" y="4369159"/>
            <a:ext cx="1189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Mapping</a:t>
            </a:r>
            <a:endParaRPr lang="nl-NL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F606A3-0C24-4A8F-BE53-BC3625AD9084}"/>
              </a:ext>
            </a:extLst>
          </p:cNvPr>
          <p:cNvSpPr txBox="1"/>
          <p:nvPr/>
        </p:nvSpPr>
        <p:spPr>
          <a:xfrm>
            <a:off x="6803649" y="3879302"/>
            <a:ext cx="155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Geometries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038C73-44CA-4BCF-BF14-48D1ED9375D6}"/>
              </a:ext>
            </a:extLst>
          </p:cNvPr>
          <p:cNvSpPr txBox="1"/>
          <p:nvPr/>
        </p:nvSpPr>
        <p:spPr>
          <a:xfrm>
            <a:off x="7055320" y="3389445"/>
            <a:ext cx="1306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Statistics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5FA507-3281-47B2-8CD1-7508AD417036}"/>
              </a:ext>
            </a:extLst>
          </p:cNvPr>
          <p:cNvSpPr txBox="1"/>
          <p:nvPr/>
        </p:nvSpPr>
        <p:spPr>
          <a:xfrm>
            <a:off x="7378197" y="2893533"/>
            <a:ext cx="982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Scales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7A6982-F7C4-40DC-AFE9-6EFE107B1475}"/>
              </a:ext>
            </a:extLst>
          </p:cNvPr>
          <p:cNvSpPr txBox="1"/>
          <p:nvPr/>
        </p:nvSpPr>
        <p:spPr>
          <a:xfrm>
            <a:off x="7386212" y="2403575"/>
            <a:ext cx="97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Facets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385579-B385-4527-A969-0B0B4E46C019}"/>
              </a:ext>
            </a:extLst>
          </p:cNvPr>
          <p:cNvSpPr txBox="1"/>
          <p:nvPr/>
        </p:nvSpPr>
        <p:spPr>
          <a:xfrm>
            <a:off x="6741132" y="1913718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latin typeface="Bahnschrift Light SemiCondensed" panose="020B0502040204020203" pitchFamily="34" charset="0"/>
              </a:rPr>
              <a:t>Coordinates</a:t>
            </a:r>
            <a:endParaRPr lang="en-US" sz="2400" dirty="0">
              <a:latin typeface="Bahnschrift Light SemiCondensed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2F853D-A34E-41C5-9128-D040011D412F}"/>
              </a:ext>
            </a:extLst>
          </p:cNvPr>
          <p:cNvSpPr txBox="1"/>
          <p:nvPr/>
        </p:nvSpPr>
        <p:spPr>
          <a:xfrm>
            <a:off x="7252490" y="1423861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Themes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85D7E2AA-C7A2-4EC5-858B-3FF586D5F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*Inspired by slides from Thomas Lin Pedersen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FC0A5043-831B-49E0-83E9-B5ADDFAB6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817" y="6153187"/>
            <a:ext cx="1788366" cy="57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364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7099F-CDC4-4865-BE79-E71222E5A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553269" cy="3801580"/>
          </a:xfrm>
        </p:spPr>
        <p:txBody>
          <a:bodyPr>
            <a:normAutofit/>
          </a:bodyPr>
          <a:lstStyle/>
          <a:p>
            <a:pPr>
              <a:buClr>
                <a:srgbClr val="1226AA"/>
              </a:buClr>
              <a:buFont typeface="Calibri" panose="020F0502020204030204" pitchFamily="34" charset="0"/>
              <a:buChar char="›"/>
            </a:pPr>
            <a:r>
              <a:rPr lang="nl-NL" dirty="0"/>
              <a:t>Change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plots look</a:t>
            </a:r>
          </a:p>
          <a:p>
            <a:pPr>
              <a:spcBef>
                <a:spcPts val="2400"/>
              </a:spcBef>
              <a:buClr>
                <a:srgbClr val="1226AA"/>
              </a:buClr>
              <a:buFont typeface="Calibri" panose="020F0502020204030204" pitchFamily="34" charset="0"/>
              <a:buChar char="›"/>
            </a:pPr>
            <a:r>
              <a:rPr lang="nl-NL" dirty="0" err="1"/>
              <a:t>Encompases</a:t>
            </a:r>
            <a:r>
              <a:rPr lang="nl-NL" dirty="0"/>
              <a:t> </a:t>
            </a:r>
            <a:r>
              <a:rPr lang="nl-NL" dirty="0" err="1"/>
              <a:t>everything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related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34EE3-49BD-459A-BBD1-7E894D320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6B0F-74EC-4B4C-A01E-8C8E55D50175}" type="datetime1">
              <a:rPr lang="en-US" smtClean="0"/>
              <a:t>19-May-21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4EE5ED1-3A60-410F-B69F-F9BE4A9C2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Layers</a:t>
            </a:r>
            <a:endParaRPr lang="en-US" dirty="0"/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A03973AC-772D-4C93-8188-E02709604E69}"/>
              </a:ext>
            </a:extLst>
          </p:cNvPr>
          <p:cNvSpPr/>
          <p:nvPr/>
        </p:nvSpPr>
        <p:spPr>
          <a:xfrm>
            <a:off x="8610600" y="4599992"/>
            <a:ext cx="2856722" cy="979714"/>
          </a:xfrm>
          <a:prstGeom prst="diamond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alpha val="20000"/>
                </a:schemeClr>
              </a:solidFill>
            </a:endParaRP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10380E4D-408E-499E-931F-678C1C382FC1}"/>
              </a:ext>
            </a:extLst>
          </p:cNvPr>
          <p:cNvSpPr/>
          <p:nvPr/>
        </p:nvSpPr>
        <p:spPr>
          <a:xfrm>
            <a:off x="8610600" y="4110135"/>
            <a:ext cx="2856722" cy="979714"/>
          </a:xfrm>
          <a:prstGeom prst="diamond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6423154F-D9EE-4F98-BDB5-28C6CF7E2845}"/>
              </a:ext>
            </a:extLst>
          </p:cNvPr>
          <p:cNvSpPr/>
          <p:nvPr/>
        </p:nvSpPr>
        <p:spPr>
          <a:xfrm>
            <a:off x="8610600" y="3620277"/>
            <a:ext cx="2856722" cy="979714"/>
          </a:xfrm>
          <a:prstGeom prst="diamond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6C275861-216A-41F1-92FB-305AB44B8FB8}"/>
              </a:ext>
            </a:extLst>
          </p:cNvPr>
          <p:cNvSpPr/>
          <p:nvPr/>
        </p:nvSpPr>
        <p:spPr>
          <a:xfrm>
            <a:off x="8610600" y="3130421"/>
            <a:ext cx="2856722" cy="979714"/>
          </a:xfrm>
          <a:prstGeom prst="diamond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alpha val="20000"/>
                </a:schemeClr>
              </a:solidFill>
            </a:endParaRP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6ABBD2DC-1A42-4CDF-A5F7-3208BE7FC757}"/>
              </a:ext>
            </a:extLst>
          </p:cNvPr>
          <p:cNvSpPr/>
          <p:nvPr/>
        </p:nvSpPr>
        <p:spPr>
          <a:xfrm>
            <a:off x="8610600" y="2640564"/>
            <a:ext cx="2856722" cy="979714"/>
          </a:xfrm>
          <a:prstGeom prst="diamond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12E04128-22D2-45D6-94DD-225FC720B421}"/>
              </a:ext>
            </a:extLst>
          </p:cNvPr>
          <p:cNvSpPr/>
          <p:nvPr/>
        </p:nvSpPr>
        <p:spPr>
          <a:xfrm>
            <a:off x="8610600" y="2150707"/>
            <a:ext cx="2856722" cy="979714"/>
          </a:xfrm>
          <a:prstGeom prst="diamond">
            <a:avLst/>
          </a:prstGeom>
          <a:solidFill>
            <a:srgbClr val="C15D5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0F0E589E-A9E3-4C15-AC08-F73A360CD0EE}"/>
              </a:ext>
            </a:extLst>
          </p:cNvPr>
          <p:cNvSpPr/>
          <p:nvPr/>
        </p:nvSpPr>
        <p:spPr>
          <a:xfrm>
            <a:off x="8610600" y="1660850"/>
            <a:ext cx="2856722" cy="979714"/>
          </a:xfrm>
          <a:prstGeom prst="diamond">
            <a:avLst/>
          </a:prstGeom>
          <a:solidFill>
            <a:srgbClr val="3EC3C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EB3577A2-C98E-46FB-835A-DFA9F6FC020C}"/>
              </a:ext>
            </a:extLst>
          </p:cNvPr>
          <p:cNvSpPr/>
          <p:nvPr/>
        </p:nvSpPr>
        <p:spPr>
          <a:xfrm>
            <a:off x="8610600" y="1170993"/>
            <a:ext cx="2856722" cy="979714"/>
          </a:xfrm>
          <a:prstGeom prst="diamond">
            <a:avLst/>
          </a:prstGeom>
          <a:solidFill>
            <a:srgbClr val="AD62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3A0BB-A026-4178-9A7C-A40DD6ACDEAA}"/>
              </a:ext>
            </a:extLst>
          </p:cNvPr>
          <p:cNvSpPr txBox="1"/>
          <p:nvPr/>
        </p:nvSpPr>
        <p:spPr>
          <a:xfrm>
            <a:off x="7629869" y="4859016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Data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639BE-742A-4B91-99F8-4C6802F555A6}"/>
              </a:ext>
            </a:extLst>
          </p:cNvPr>
          <p:cNvSpPr txBox="1"/>
          <p:nvPr/>
        </p:nvSpPr>
        <p:spPr>
          <a:xfrm>
            <a:off x="7171410" y="4369159"/>
            <a:ext cx="1189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Mapping</a:t>
            </a:r>
            <a:endParaRPr lang="nl-NL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F606A3-0C24-4A8F-BE53-BC3625AD9084}"/>
              </a:ext>
            </a:extLst>
          </p:cNvPr>
          <p:cNvSpPr txBox="1"/>
          <p:nvPr/>
        </p:nvSpPr>
        <p:spPr>
          <a:xfrm>
            <a:off x="6803649" y="3879302"/>
            <a:ext cx="155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Geometries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038C73-44CA-4BCF-BF14-48D1ED9375D6}"/>
              </a:ext>
            </a:extLst>
          </p:cNvPr>
          <p:cNvSpPr txBox="1"/>
          <p:nvPr/>
        </p:nvSpPr>
        <p:spPr>
          <a:xfrm>
            <a:off x="7055320" y="3389445"/>
            <a:ext cx="1306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Statistics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5FA507-3281-47B2-8CD1-7508AD417036}"/>
              </a:ext>
            </a:extLst>
          </p:cNvPr>
          <p:cNvSpPr txBox="1"/>
          <p:nvPr/>
        </p:nvSpPr>
        <p:spPr>
          <a:xfrm>
            <a:off x="7378197" y="2893533"/>
            <a:ext cx="982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Scales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7A6982-F7C4-40DC-AFE9-6EFE107B1475}"/>
              </a:ext>
            </a:extLst>
          </p:cNvPr>
          <p:cNvSpPr txBox="1"/>
          <p:nvPr/>
        </p:nvSpPr>
        <p:spPr>
          <a:xfrm>
            <a:off x="7386212" y="2403575"/>
            <a:ext cx="97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Facets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385579-B385-4527-A969-0B0B4E46C019}"/>
              </a:ext>
            </a:extLst>
          </p:cNvPr>
          <p:cNvSpPr txBox="1"/>
          <p:nvPr/>
        </p:nvSpPr>
        <p:spPr>
          <a:xfrm>
            <a:off x="6741132" y="1913718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Coordinates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2F853D-A34E-41C5-9128-D040011D412F}"/>
              </a:ext>
            </a:extLst>
          </p:cNvPr>
          <p:cNvSpPr txBox="1"/>
          <p:nvPr/>
        </p:nvSpPr>
        <p:spPr>
          <a:xfrm>
            <a:off x="7252490" y="1423861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latin typeface="Bahnschrift Light SemiCondensed" panose="020B0502040204020203" pitchFamily="34" charset="0"/>
              </a:rPr>
              <a:t>Themes</a:t>
            </a:r>
            <a:endParaRPr lang="en-US" sz="2400" dirty="0">
              <a:latin typeface="Bahnschrift Light SemiCondensed" panose="020B0502040204020203" pitchFamily="34" charset="0"/>
            </a:endParaRP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85D7E2AA-C7A2-4EC5-858B-3FF586D5F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*Inspired by slides from Thomas Lin Pedersen</a:t>
            </a:r>
            <a:endParaRPr lang="en-US" dirty="0"/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1267353E-0D17-4AE4-A6E5-BBC43B8B3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817" y="6153187"/>
            <a:ext cx="1788366" cy="57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644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34EE3-49BD-459A-BBD1-7E894D320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7695-EEA7-4A86-8A80-A3436803A405}" type="datetime1">
              <a:rPr lang="en-US" smtClean="0"/>
              <a:t>26-May-21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A54137-EADB-4798-8D09-E7D637BE2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6538" y="2865961"/>
            <a:ext cx="380533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nl-NL" dirty="0" err="1"/>
              <a:t>Let’s</a:t>
            </a:r>
            <a:r>
              <a:rPr lang="nl-NL" dirty="0"/>
              <a:t> make </a:t>
            </a:r>
            <a:r>
              <a:rPr lang="nl-NL" dirty="0" err="1"/>
              <a:t>some</a:t>
            </a:r>
            <a:br>
              <a:rPr lang="nl-NL" dirty="0"/>
            </a:br>
            <a:r>
              <a:rPr lang="nl-NL" dirty="0"/>
              <a:t>plots</a:t>
            </a:r>
            <a:endParaRPr lang="en-US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1490194-90AB-4A5B-BBF5-4DAA39209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817" y="6153187"/>
            <a:ext cx="1788366" cy="57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F730F3-D7AB-4A80-B029-8FF8069F4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810"/>
            <a:ext cx="6223518" cy="658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274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7099F-CDC4-4865-BE79-E71222E5A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  <a:buClr>
                <a:srgbClr val="1226AA"/>
              </a:buClr>
              <a:buFont typeface="Calibri" panose="020F0502020204030204" pitchFamily="34" charset="0"/>
              <a:buChar char="›"/>
            </a:pPr>
            <a:r>
              <a:rPr lang="nl-NL" dirty="0"/>
              <a:t>Tim Haarman</a:t>
            </a:r>
          </a:p>
          <a:p>
            <a:pPr>
              <a:spcBef>
                <a:spcPts val="2400"/>
              </a:spcBef>
              <a:buClr>
                <a:srgbClr val="1226AA"/>
              </a:buClr>
              <a:buFont typeface="Calibri" panose="020F0502020204030204" pitchFamily="34" charset="0"/>
              <a:buChar char="›"/>
            </a:pPr>
            <a:r>
              <a:rPr lang="nl-NL" dirty="0"/>
              <a:t>Data </a:t>
            </a:r>
            <a:r>
              <a:rPr lang="nl-NL" dirty="0" err="1"/>
              <a:t>Scientist</a:t>
            </a:r>
            <a:r>
              <a:rPr lang="nl-NL" dirty="0"/>
              <a:t> at Data </a:t>
            </a:r>
            <a:r>
              <a:rPr lang="nl-NL" dirty="0" err="1"/>
              <a:t>Science</a:t>
            </a:r>
            <a:r>
              <a:rPr lang="nl-NL" dirty="0"/>
              <a:t> Hub</a:t>
            </a:r>
          </a:p>
          <a:p>
            <a:pPr>
              <a:spcBef>
                <a:spcPts val="2400"/>
              </a:spcBef>
              <a:buClr>
                <a:srgbClr val="1226AA"/>
              </a:buClr>
              <a:buFont typeface="Calibri" panose="020F0502020204030204" pitchFamily="34" charset="0"/>
              <a:buChar char="›"/>
            </a:pPr>
            <a:r>
              <a:rPr lang="nl-NL" dirty="0" err="1"/>
              <a:t>Mainly</a:t>
            </a:r>
            <a:r>
              <a:rPr lang="nl-NL" dirty="0"/>
              <a:t> Python user but ggplot2 fan</a:t>
            </a:r>
          </a:p>
          <a:p>
            <a:pPr>
              <a:spcBef>
                <a:spcPts val="2400"/>
              </a:spcBef>
              <a:buClr>
                <a:srgbClr val="1226AA"/>
              </a:buClr>
              <a:buFont typeface="Calibri" panose="020F0502020204030204" pitchFamily="34" charset="0"/>
              <a:buChar char="›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34EE3-49BD-459A-BBD1-7E894D320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7695-EEA7-4A86-8A80-A3436803A405}" type="datetime1">
              <a:rPr lang="en-US" smtClean="0"/>
              <a:t>19-May-21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4EE5ED1-3A60-410F-B69F-F9BE4A9C2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nl-NL" dirty="0" err="1"/>
              <a:t>About</a:t>
            </a:r>
            <a:r>
              <a:rPr lang="nl-NL" dirty="0"/>
              <a:t> me</a:t>
            </a:r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EE06A2E-73C2-4236-8CCD-E98C387CF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817" y="6153187"/>
            <a:ext cx="1788366" cy="57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A420A9-7039-4D0E-AF7D-9A263A5CB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19" y="681037"/>
            <a:ext cx="4088363" cy="138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33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7099F-CDC4-4865-BE79-E71222E5A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861"/>
            <a:ext cx="5553269" cy="3801580"/>
          </a:xfrm>
        </p:spPr>
        <p:txBody>
          <a:bodyPr>
            <a:normAutofit/>
          </a:bodyPr>
          <a:lstStyle/>
          <a:p>
            <a:pPr>
              <a:buClr>
                <a:srgbClr val="1226AA"/>
              </a:buClr>
              <a:buFont typeface="Calibri" panose="020F0502020204030204" pitchFamily="34" charset="0"/>
              <a:buChar char="›"/>
            </a:pPr>
            <a:r>
              <a:rPr lang="nl-NL" dirty="0"/>
              <a:t>Three </a:t>
            </a:r>
            <a:r>
              <a:rPr lang="nl-NL" dirty="0" err="1"/>
              <a:t>layers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always</a:t>
            </a:r>
            <a:r>
              <a:rPr lang="nl-NL" dirty="0"/>
              <a:t> have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define</a:t>
            </a:r>
            <a:endParaRPr lang="nl-NL" dirty="0"/>
          </a:p>
          <a:p>
            <a:pPr>
              <a:spcBef>
                <a:spcPts val="2400"/>
              </a:spcBef>
              <a:buClr>
                <a:srgbClr val="1226AA"/>
              </a:buClr>
              <a:buFont typeface="Calibri" panose="020F0502020204030204" pitchFamily="34" charset="0"/>
              <a:buChar char="›"/>
            </a:pPr>
            <a:r>
              <a:rPr lang="nl-NL" dirty="0"/>
              <a:t>The </a:t>
            </a:r>
            <a:r>
              <a:rPr lang="nl-NL" dirty="0" err="1"/>
              <a:t>others</a:t>
            </a:r>
            <a:r>
              <a:rPr lang="nl-NL" dirty="0"/>
              <a:t> have </a:t>
            </a:r>
            <a:r>
              <a:rPr lang="nl-NL" dirty="0" err="1"/>
              <a:t>implicit</a:t>
            </a:r>
            <a:r>
              <a:rPr lang="nl-NL" dirty="0"/>
              <a:t> </a:t>
            </a:r>
            <a:r>
              <a:rPr lang="nl-NL" dirty="0" err="1"/>
              <a:t>defaults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34EE3-49BD-459A-BBD1-7E894D320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6B0F-74EC-4B4C-A01E-8C8E55D50175}" type="datetime1">
              <a:rPr lang="en-US" smtClean="0"/>
              <a:t>19-May-21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4EE5ED1-3A60-410F-B69F-F9BE4A9C2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163451"/>
            <a:ext cx="4411807" cy="461665"/>
          </a:xfrm>
        </p:spPr>
        <p:txBody>
          <a:bodyPr>
            <a:normAutofit/>
          </a:bodyPr>
          <a:lstStyle/>
          <a:p>
            <a:r>
              <a:rPr lang="nl-NL" sz="2400" dirty="0">
                <a:solidFill>
                  <a:schemeClr val="bg1">
                    <a:lumMod val="50000"/>
                  </a:schemeClr>
                </a:solidFill>
              </a:rPr>
              <a:t>Open Source Workshop: ggplot2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A03973AC-772D-4C93-8188-E02709604E69}"/>
              </a:ext>
            </a:extLst>
          </p:cNvPr>
          <p:cNvSpPr/>
          <p:nvPr/>
        </p:nvSpPr>
        <p:spPr>
          <a:xfrm>
            <a:off x="8610600" y="4599992"/>
            <a:ext cx="2856722" cy="979714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alpha val="20000"/>
                </a:schemeClr>
              </a:solidFill>
            </a:endParaRP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10380E4D-408E-499E-931F-678C1C382FC1}"/>
              </a:ext>
            </a:extLst>
          </p:cNvPr>
          <p:cNvSpPr/>
          <p:nvPr/>
        </p:nvSpPr>
        <p:spPr>
          <a:xfrm>
            <a:off x="8610600" y="4110135"/>
            <a:ext cx="2856722" cy="979714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6423154F-D9EE-4F98-BDB5-28C6CF7E2845}"/>
              </a:ext>
            </a:extLst>
          </p:cNvPr>
          <p:cNvSpPr/>
          <p:nvPr/>
        </p:nvSpPr>
        <p:spPr>
          <a:xfrm>
            <a:off x="8610600" y="3620277"/>
            <a:ext cx="2856722" cy="979714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6C275861-216A-41F1-92FB-305AB44B8FB8}"/>
              </a:ext>
            </a:extLst>
          </p:cNvPr>
          <p:cNvSpPr/>
          <p:nvPr/>
        </p:nvSpPr>
        <p:spPr>
          <a:xfrm>
            <a:off x="8610600" y="3130421"/>
            <a:ext cx="2856722" cy="979714"/>
          </a:xfrm>
          <a:prstGeom prst="diamond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alpha val="20000"/>
                </a:schemeClr>
              </a:solidFill>
            </a:endParaRP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6ABBD2DC-1A42-4CDF-A5F7-3208BE7FC757}"/>
              </a:ext>
            </a:extLst>
          </p:cNvPr>
          <p:cNvSpPr/>
          <p:nvPr/>
        </p:nvSpPr>
        <p:spPr>
          <a:xfrm>
            <a:off x="8610600" y="2640564"/>
            <a:ext cx="2856722" cy="979714"/>
          </a:xfrm>
          <a:prstGeom prst="diamond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12E04128-22D2-45D6-94DD-225FC720B421}"/>
              </a:ext>
            </a:extLst>
          </p:cNvPr>
          <p:cNvSpPr/>
          <p:nvPr/>
        </p:nvSpPr>
        <p:spPr>
          <a:xfrm>
            <a:off x="8610600" y="2150707"/>
            <a:ext cx="2856722" cy="979714"/>
          </a:xfrm>
          <a:prstGeom prst="diamond">
            <a:avLst/>
          </a:prstGeom>
          <a:solidFill>
            <a:srgbClr val="C15D5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0F0E589E-A9E3-4C15-AC08-F73A360CD0EE}"/>
              </a:ext>
            </a:extLst>
          </p:cNvPr>
          <p:cNvSpPr/>
          <p:nvPr/>
        </p:nvSpPr>
        <p:spPr>
          <a:xfrm>
            <a:off x="8610600" y="1660850"/>
            <a:ext cx="2856722" cy="979714"/>
          </a:xfrm>
          <a:prstGeom prst="diamond">
            <a:avLst/>
          </a:prstGeom>
          <a:solidFill>
            <a:srgbClr val="3EC3C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EB3577A2-C98E-46FB-835A-DFA9F6FC020C}"/>
              </a:ext>
            </a:extLst>
          </p:cNvPr>
          <p:cNvSpPr/>
          <p:nvPr/>
        </p:nvSpPr>
        <p:spPr>
          <a:xfrm>
            <a:off x="8610600" y="1170993"/>
            <a:ext cx="2856722" cy="979714"/>
          </a:xfrm>
          <a:prstGeom prst="diamond">
            <a:avLst/>
          </a:prstGeom>
          <a:solidFill>
            <a:srgbClr val="AD62B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3A0BB-A026-4178-9A7C-A40DD6ACDEAA}"/>
              </a:ext>
            </a:extLst>
          </p:cNvPr>
          <p:cNvSpPr txBox="1"/>
          <p:nvPr/>
        </p:nvSpPr>
        <p:spPr>
          <a:xfrm>
            <a:off x="7629869" y="4859016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>
                <a:latin typeface="Bahnschrift Light SemiCondensed" panose="020B0502040204020203" pitchFamily="34" charset="0"/>
              </a:rPr>
              <a:t>Data</a:t>
            </a:r>
            <a:endParaRPr lang="en-US" sz="2400" dirty="0">
              <a:latin typeface="Bahnschrift Light SemiCondensed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639BE-742A-4B91-99F8-4C6802F555A6}"/>
              </a:ext>
            </a:extLst>
          </p:cNvPr>
          <p:cNvSpPr txBox="1"/>
          <p:nvPr/>
        </p:nvSpPr>
        <p:spPr>
          <a:xfrm>
            <a:off x="7171410" y="4369159"/>
            <a:ext cx="1189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latin typeface="Bahnschrift Light SemiCondensed" panose="020B0502040204020203" pitchFamily="34" charset="0"/>
              </a:rPr>
              <a:t>Mapping</a:t>
            </a:r>
            <a:endParaRPr lang="nl-NL" sz="2400" dirty="0">
              <a:latin typeface="Bahnschrift Light SemiCondensed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F606A3-0C24-4A8F-BE53-BC3625AD9084}"/>
              </a:ext>
            </a:extLst>
          </p:cNvPr>
          <p:cNvSpPr txBox="1"/>
          <p:nvPr/>
        </p:nvSpPr>
        <p:spPr>
          <a:xfrm>
            <a:off x="6803649" y="3879302"/>
            <a:ext cx="155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latin typeface="Bahnschrift Light SemiCondensed" panose="020B0502040204020203" pitchFamily="34" charset="0"/>
              </a:rPr>
              <a:t>Geometries</a:t>
            </a:r>
            <a:endParaRPr lang="en-US" sz="2400" dirty="0">
              <a:latin typeface="Bahnschrift Light SemiCondensed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038C73-44CA-4BCF-BF14-48D1ED9375D6}"/>
              </a:ext>
            </a:extLst>
          </p:cNvPr>
          <p:cNvSpPr txBox="1"/>
          <p:nvPr/>
        </p:nvSpPr>
        <p:spPr>
          <a:xfrm>
            <a:off x="7055320" y="3389445"/>
            <a:ext cx="1306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Statistics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5FA507-3281-47B2-8CD1-7508AD417036}"/>
              </a:ext>
            </a:extLst>
          </p:cNvPr>
          <p:cNvSpPr txBox="1"/>
          <p:nvPr/>
        </p:nvSpPr>
        <p:spPr>
          <a:xfrm>
            <a:off x="7378197" y="2893533"/>
            <a:ext cx="982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Scales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7A6982-F7C4-40DC-AFE9-6EFE107B1475}"/>
              </a:ext>
            </a:extLst>
          </p:cNvPr>
          <p:cNvSpPr txBox="1"/>
          <p:nvPr/>
        </p:nvSpPr>
        <p:spPr>
          <a:xfrm>
            <a:off x="7386212" y="2403575"/>
            <a:ext cx="97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Facets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385579-B385-4527-A969-0B0B4E46C019}"/>
              </a:ext>
            </a:extLst>
          </p:cNvPr>
          <p:cNvSpPr txBox="1"/>
          <p:nvPr/>
        </p:nvSpPr>
        <p:spPr>
          <a:xfrm>
            <a:off x="6741132" y="1913718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Coordinates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2F853D-A34E-41C5-9128-D040011D412F}"/>
              </a:ext>
            </a:extLst>
          </p:cNvPr>
          <p:cNvSpPr txBox="1"/>
          <p:nvPr/>
        </p:nvSpPr>
        <p:spPr>
          <a:xfrm>
            <a:off x="7252490" y="1423861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Themes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85D7E2AA-C7A2-4EC5-858B-3FF586D5F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*Inspired by slides from Thomas Lin Pedersen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E6D6AC-BCC1-4866-95C3-76070EC28C8E}"/>
              </a:ext>
            </a:extLst>
          </p:cNvPr>
          <p:cNvCxnSpPr/>
          <p:nvPr/>
        </p:nvCxnSpPr>
        <p:spPr>
          <a:xfrm>
            <a:off x="426720" y="625116"/>
            <a:ext cx="11338560" cy="0"/>
          </a:xfrm>
          <a:prstGeom prst="line">
            <a:avLst/>
          </a:prstGeom>
          <a:ln w="19050">
            <a:solidFill>
              <a:srgbClr val="1226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>
            <a:extLst>
              <a:ext uri="{FF2B5EF4-FFF2-40B4-BE49-F238E27FC236}">
                <a16:creationId xmlns:a16="http://schemas.microsoft.com/office/drawing/2014/main" id="{1A3CD3C3-521E-414D-8CAE-59E96FE27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817" y="6153187"/>
            <a:ext cx="1788366" cy="57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508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D822BD7-D74E-40D1-89DC-BC88D8204B7E}"/>
              </a:ext>
            </a:extLst>
          </p:cNvPr>
          <p:cNvSpPr txBox="1"/>
          <p:nvPr/>
        </p:nvSpPr>
        <p:spPr>
          <a:xfrm>
            <a:off x="426720" y="1463706"/>
            <a:ext cx="10403633" cy="4278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 library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(ggplot2)</a:t>
            </a:r>
          </a:p>
          <a:p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mpg</a:t>
            </a:r>
          </a:p>
          <a:p>
            <a:r>
              <a:rPr lang="en-US" sz="16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# A </a:t>
            </a:r>
            <a:r>
              <a:rPr lang="en-US" sz="1600" b="0" dirty="0" err="1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tibble</a:t>
            </a:r>
            <a:r>
              <a:rPr lang="en-US" sz="16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: 234 x 11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manufacturer model     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year  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cyl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trans     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drv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hwy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class 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&lt;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       &lt;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     &lt;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&lt;int&gt; &lt;int&gt; &lt;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     &lt;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&lt;int&gt; &lt;int&gt; &lt;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&lt;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a4           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1.8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1999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(l5)   f        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29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     compact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a4           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1.8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1999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manual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(m5) f        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29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     compact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a4           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2008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manual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(m6) f        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     compact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a4           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2008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(av)   f        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     compact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a4           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2.8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1999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(l5)   f        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26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     compact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a4           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2.8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1999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manual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(m5) f        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26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     compact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a4           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3.1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2008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(av)   f        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27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     compact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a4 quattro   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1.8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1999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manual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(m5) 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26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     compact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a4 quattro   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1.8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1999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(l5)   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     compact</a:t>
            </a:r>
          </a:p>
          <a:p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a4 quattro   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2008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manual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(m6) 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     compact</a:t>
            </a:r>
          </a:p>
          <a:p>
            <a:r>
              <a:rPr lang="en-US" sz="16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# ... with 224 more rows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4AAD0BE-0857-43AA-B05E-19F1A247B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988C-9DEC-403E-92C1-EF3623E0329E}" type="datetime1">
              <a:rPr lang="en-US" smtClean="0"/>
              <a:t>19-May-21</a:t>
            </a:fld>
            <a:endParaRPr lang="en-US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314C463F-87DD-406B-84EE-5FEE39A0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163451"/>
            <a:ext cx="4411807" cy="461665"/>
          </a:xfrm>
        </p:spPr>
        <p:txBody>
          <a:bodyPr>
            <a:normAutofit/>
          </a:bodyPr>
          <a:lstStyle/>
          <a:p>
            <a:r>
              <a:rPr lang="nl-NL" sz="2400" dirty="0">
                <a:solidFill>
                  <a:schemeClr val="bg1">
                    <a:lumMod val="50000"/>
                  </a:schemeClr>
                </a:solidFill>
              </a:rPr>
              <a:t>Open Source Workshop: ggplot2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28A8D2-ECC1-44E9-8DC2-D2E081714184}"/>
              </a:ext>
            </a:extLst>
          </p:cNvPr>
          <p:cNvCxnSpPr/>
          <p:nvPr/>
        </p:nvCxnSpPr>
        <p:spPr>
          <a:xfrm>
            <a:off x="426720" y="625116"/>
            <a:ext cx="11338560" cy="0"/>
          </a:xfrm>
          <a:prstGeom prst="line">
            <a:avLst/>
          </a:prstGeom>
          <a:ln w="19050">
            <a:solidFill>
              <a:srgbClr val="1226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>
            <a:extLst>
              <a:ext uri="{FF2B5EF4-FFF2-40B4-BE49-F238E27FC236}">
                <a16:creationId xmlns:a16="http://schemas.microsoft.com/office/drawing/2014/main" id="{0C8C8D8D-9A36-429F-B5B9-C00160F11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817" y="6153187"/>
            <a:ext cx="1788366" cy="57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075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4AAD0BE-0857-43AA-B05E-19F1A247B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988C-9DEC-403E-92C1-EF3623E0329E}" type="datetime1">
              <a:rPr lang="en-US" smtClean="0"/>
              <a:t>19-May-21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ED3589-6E35-40F9-91D7-457251FCD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5959" y="1646238"/>
            <a:ext cx="5732106" cy="3537527"/>
          </a:xfrm>
          <a:prstGeom prst="rect">
            <a:avLst/>
          </a:prstGeom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6A8694EB-E563-4DA4-81B4-8B5866CBD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163451"/>
            <a:ext cx="4411807" cy="461665"/>
          </a:xfrm>
        </p:spPr>
        <p:txBody>
          <a:bodyPr>
            <a:normAutofit/>
          </a:bodyPr>
          <a:lstStyle/>
          <a:p>
            <a:r>
              <a:rPr lang="nl-NL" sz="2400" dirty="0">
                <a:solidFill>
                  <a:schemeClr val="bg1">
                    <a:lumMod val="50000"/>
                  </a:schemeClr>
                </a:solidFill>
              </a:rPr>
              <a:t>Open Source Workshop: ggplot2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21E1AE-2F79-45BC-9AC5-6B91EF61E5B9}"/>
              </a:ext>
            </a:extLst>
          </p:cNvPr>
          <p:cNvCxnSpPr/>
          <p:nvPr/>
        </p:nvCxnSpPr>
        <p:spPr>
          <a:xfrm>
            <a:off x="426720" y="625116"/>
            <a:ext cx="11338560" cy="0"/>
          </a:xfrm>
          <a:prstGeom prst="line">
            <a:avLst/>
          </a:prstGeom>
          <a:ln w="19050">
            <a:solidFill>
              <a:srgbClr val="1226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8CA63EF-2336-41D3-9601-C04769CBBC5D}"/>
              </a:ext>
            </a:extLst>
          </p:cNvPr>
          <p:cNvSpPr txBox="1"/>
          <p:nvPr/>
        </p:nvSpPr>
        <p:spPr>
          <a:xfrm>
            <a:off x="363894" y="1330249"/>
            <a:ext cx="573210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ggplot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mpg)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E7DCFAE-F985-4E4D-BB08-6B1AB11B1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817" y="6153187"/>
            <a:ext cx="1788366" cy="57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578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4AAD0BE-0857-43AA-B05E-19F1A247B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988C-9DEC-403E-92C1-EF3623E0329E}" type="datetime1">
              <a:rPr lang="en-US" smtClean="0"/>
              <a:t>20-May-21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ED3589-6E35-40F9-91D7-457251FCD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5959" y="1646238"/>
            <a:ext cx="5732106" cy="3537527"/>
          </a:xfrm>
          <a:prstGeom prst="rect">
            <a:avLst/>
          </a:prstGeom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6A8694EB-E563-4DA4-81B4-8B5866CBD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163451"/>
            <a:ext cx="4411807" cy="461665"/>
          </a:xfrm>
        </p:spPr>
        <p:txBody>
          <a:bodyPr>
            <a:normAutofit/>
          </a:bodyPr>
          <a:lstStyle/>
          <a:p>
            <a:r>
              <a:rPr lang="nl-NL" sz="2400" dirty="0">
                <a:solidFill>
                  <a:schemeClr val="bg1">
                    <a:lumMod val="50000"/>
                  </a:schemeClr>
                </a:solidFill>
              </a:rPr>
              <a:t>Open Source Workshop: ggplot2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21E1AE-2F79-45BC-9AC5-6B91EF61E5B9}"/>
              </a:ext>
            </a:extLst>
          </p:cNvPr>
          <p:cNvCxnSpPr/>
          <p:nvPr/>
        </p:nvCxnSpPr>
        <p:spPr>
          <a:xfrm>
            <a:off x="426720" y="625116"/>
            <a:ext cx="11338560" cy="0"/>
          </a:xfrm>
          <a:prstGeom prst="line">
            <a:avLst/>
          </a:prstGeom>
          <a:ln w="19050">
            <a:solidFill>
              <a:srgbClr val="1226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8CA63EF-2336-41D3-9601-C04769CBBC5D}"/>
              </a:ext>
            </a:extLst>
          </p:cNvPr>
          <p:cNvSpPr txBox="1"/>
          <p:nvPr/>
        </p:nvSpPr>
        <p:spPr>
          <a:xfrm>
            <a:off x="363894" y="1330249"/>
            <a:ext cx="5732106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ggplot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mpg,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hwy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E7DCFAE-F985-4E4D-BB08-6B1AB11B1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817" y="6153187"/>
            <a:ext cx="1788366" cy="57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676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4AAD0BE-0857-43AA-B05E-19F1A247B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988C-9DEC-403E-92C1-EF3623E0329E}" type="datetime1">
              <a:rPr lang="en-US" smtClean="0"/>
              <a:t>20-May-21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ED3589-6E35-40F9-91D7-457251FCD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959" y="1646238"/>
            <a:ext cx="5732106" cy="3537528"/>
          </a:xfrm>
          <a:prstGeom prst="rect">
            <a:avLst/>
          </a:prstGeom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6A8694EB-E563-4DA4-81B4-8B5866CBD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163451"/>
            <a:ext cx="4411807" cy="461665"/>
          </a:xfrm>
        </p:spPr>
        <p:txBody>
          <a:bodyPr>
            <a:normAutofit/>
          </a:bodyPr>
          <a:lstStyle/>
          <a:p>
            <a:r>
              <a:rPr lang="nl-NL" sz="2400" dirty="0">
                <a:solidFill>
                  <a:schemeClr val="bg1">
                    <a:lumMod val="50000"/>
                  </a:schemeClr>
                </a:solidFill>
              </a:rPr>
              <a:t>Open Source Workshop: ggplot2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21E1AE-2F79-45BC-9AC5-6B91EF61E5B9}"/>
              </a:ext>
            </a:extLst>
          </p:cNvPr>
          <p:cNvCxnSpPr/>
          <p:nvPr/>
        </p:nvCxnSpPr>
        <p:spPr>
          <a:xfrm>
            <a:off x="426720" y="625116"/>
            <a:ext cx="11338560" cy="0"/>
          </a:xfrm>
          <a:prstGeom prst="line">
            <a:avLst/>
          </a:prstGeom>
          <a:ln w="19050">
            <a:solidFill>
              <a:srgbClr val="1226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8CA63EF-2336-41D3-9601-C04769CBBC5D}"/>
              </a:ext>
            </a:extLst>
          </p:cNvPr>
          <p:cNvSpPr txBox="1"/>
          <p:nvPr/>
        </p:nvSpPr>
        <p:spPr>
          <a:xfrm>
            <a:off x="363894" y="1330249"/>
            <a:ext cx="5732106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ggplot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mpg,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hwy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+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geom_point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E7DCFAE-F985-4E4D-BB08-6B1AB11B1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817" y="6153187"/>
            <a:ext cx="1788366" cy="57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509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D822BD7-D74E-40D1-89DC-BC88D8204B7E}"/>
              </a:ext>
            </a:extLst>
          </p:cNvPr>
          <p:cNvSpPr txBox="1"/>
          <p:nvPr/>
        </p:nvSpPr>
        <p:spPr>
          <a:xfrm>
            <a:off x="363894" y="1330249"/>
            <a:ext cx="5732106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ggplot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mpg,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hwy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+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geom_point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4AAD0BE-0857-43AA-B05E-19F1A247B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988C-9DEC-403E-92C1-EF3623E0329E}" type="datetime1">
              <a:rPr lang="en-US" smtClean="0"/>
              <a:t>19-May-21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A0B5E2-781E-42DD-B4E9-CC34C4509248}"/>
              </a:ext>
            </a:extLst>
          </p:cNvPr>
          <p:cNvSpPr txBox="1"/>
          <p:nvPr/>
        </p:nvSpPr>
        <p:spPr>
          <a:xfrm>
            <a:off x="363894" y="3250558"/>
            <a:ext cx="5732106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ggplot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(mpg, </a:t>
            </a:r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hwy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+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geom_point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63E4E-EBA2-4BBC-8B63-E5392D0E8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959" y="1646238"/>
            <a:ext cx="5732106" cy="3537528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999BEF9A-3BDD-4B9C-8F13-28EDAE15A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163451"/>
            <a:ext cx="4411807" cy="461665"/>
          </a:xfrm>
        </p:spPr>
        <p:txBody>
          <a:bodyPr>
            <a:normAutofit/>
          </a:bodyPr>
          <a:lstStyle/>
          <a:p>
            <a:r>
              <a:rPr lang="nl-NL" sz="2400" dirty="0">
                <a:solidFill>
                  <a:schemeClr val="bg1">
                    <a:lumMod val="50000"/>
                  </a:schemeClr>
                </a:solidFill>
              </a:rPr>
              <a:t>Open Source Workshop: ggplot2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6B91FB-53DC-4C8B-9A73-20268037D74C}"/>
              </a:ext>
            </a:extLst>
          </p:cNvPr>
          <p:cNvCxnSpPr/>
          <p:nvPr/>
        </p:nvCxnSpPr>
        <p:spPr>
          <a:xfrm>
            <a:off x="426720" y="625116"/>
            <a:ext cx="11338560" cy="0"/>
          </a:xfrm>
          <a:prstGeom prst="line">
            <a:avLst/>
          </a:prstGeom>
          <a:ln w="19050">
            <a:solidFill>
              <a:srgbClr val="1226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6">
            <a:extLst>
              <a:ext uri="{FF2B5EF4-FFF2-40B4-BE49-F238E27FC236}">
                <a16:creationId xmlns:a16="http://schemas.microsoft.com/office/drawing/2014/main" id="{7847B3CE-DB53-487C-972B-D2B8C2AADEE4}"/>
              </a:ext>
            </a:extLst>
          </p:cNvPr>
          <p:cNvSpPr txBox="1">
            <a:spLocks/>
          </p:cNvSpPr>
          <p:nvPr/>
        </p:nvSpPr>
        <p:spPr>
          <a:xfrm>
            <a:off x="363894" y="2475069"/>
            <a:ext cx="573210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2400" dirty="0">
                <a:solidFill>
                  <a:schemeClr val="bg1">
                    <a:lumMod val="50000"/>
                  </a:schemeClr>
                </a:solidFill>
              </a:rPr>
              <a:t>==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958CA61C-84BE-4B5C-880B-C9D268CAC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817" y="6153187"/>
            <a:ext cx="1788366" cy="57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28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D822BD7-D74E-40D1-89DC-BC88D8204B7E}"/>
              </a:ext>
            </a:extLst>
          </p:cNvPr>
          <p:cNvSpPr txBox="1"/>
          <p:nvPr/>
        </p:nvSpPr>
        <p:spPr>
          <a:xfrm>
            <a:off x="363894" y="1330249"/>
            <a:ext cx="5732106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ggplot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(mpg, </a:t>
            </a:r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hwy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+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geom_point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4AAD0BE-0857-43AA-B05E-19F1A247B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988C-9DEC-403E-92C1-EF3623E0329E}" type="datetime1">
              <a:rPr lang="en-US" smtClean="0"/>
              <a:t>19-May-21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63E4E-EBA2-4BBC-8B63-E5392D0E8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959" y="1646238"/>
            <a:ext cx="5732106" cy="3537528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999BEF9A-3BDD-4B9C-8F13-28EDAE15A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163451"/>
            <a:ext cx="4411807" cy="461665"/>
          </a:xfrm>
        </p:spPr>
        <p:txBody>
          <a:bodyPr>
            <a:normAutofit/>
          </a:bodyPr>
          <a:lstStyle/>
          <a:p>
            <a:r>
              <a:rPr lang="nl-NL" sz="2400" dirty="0">
                <a:solidFill>
                  <a:schemeClr val="bg1">
                    <a:lumMod val="50000"/>
                  </a:schemeClr>
                </a:solidFill>
              </a:rPr>
              <a:t>Open Source Workshop: ggplot2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6B91FB-53DC-4C8B-9A73-20268037D74C}"/>
              </a:ext>
            </a:extLst>
          </p:cNvPr>
          <p:cNvCxnSpPr/>
          <p:nvPr/>
        </p:nvCxnSpPr>
        <p:spPr>
          <a:xfrm>
            <a:off x="426720" y="625116"/>
            <a:ext cx="11338560" cy="0"/>
          </a:xfrm>
          <a:prstGeom prst="line">
            <a:avLst/>
          </a:prstGeom>
          <a:ln w="19050">
            <a:solidFill>
              <a:srgbClr val="1226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7C320AE1-E043-42E6-9281-CE6AB78FE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817" y="6153187"/>
            <a:ext cx="1788366" cy="57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45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D822BD7-D74E-40D1-89DC-BC88D8204B7E}"/>
              </a:ext>
            </a:extLst>
          </p:cNvPr>
          <p:cNvSpPr txBox="1"/>
          <p:nvPr/>
        </p:nvSpPr>
        <p:spPr>
          <a:xfrm>
            <a:off x="363894" y="1353850"/>
            <a:ext cx="5732106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ggplot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(mpg, </a:t>
            </a:r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hwy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colour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class)) +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geom_point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4AAD0BE-0857-43AA-B05E-19F1A247B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988C-9DEC-403E-92C1-EF3623E0329E}" type="datetime1">
              <a:rPr lang="en-US" smtClean="0"/>
              <a:t>19-May-21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277BD-ACE9-4808-820A-1DE097CEF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5959" y="1646238"/>
            <a:ext cx="5732106" cy="3537527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098149DD-D01C-4A41-827C-B03AFF794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817" y="6153187"/>
            <a:ext cx="1788366" cy="57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6">
            <a:extLst>
              <a:ext uri="{FF2B5EF4-FFF2-40B4-BE49-F238E27FC236}">
                <a16:creationId xmlns:a16="http://schemas.microsoft.com/office/drawing/2014/main" id="{5FC4FA6A-728F-461C-ACF1-5E5F00357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163451"/>
            <a:ext cx="4411807" cy="461665"/>
          </a:xfrm>
        </p:spPr>
        <p:txBody>
          <a:bodyPr>
            <a:normAutofit/>
          </a:bodyPr>
          <a:lstStyle/>
          <a:p>
            <a:r>
              <a:rPr lang="nl-NL" sz="2400" dirty="0">
                <a:solidFill>
                  <a:schemeClr val="bg1">
                    <a:lumMod val="50000"/>
                  </a:schemeClr>
                </a:solidFill>
              </a:rPr>
              <a:t>Open Source Workshop: ggplot2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69BF42-3324-4FAD-95CE-26AB879A46A7}"/>
              </a:ext>
            </a:extLst>
          </p:cNvPr>
          <p:cNvCxnSpPr/>
          <p:nvPr/>
        </p:nvCxnSpPr>
        <p:spPr>
          <a:xfrm>
            <a:off x="426720" y="625116"/>
            <a:ext cx="11338560" cy="0"/>
          </a:xfrm>
          <a:prstGeom prst="line">
            <a:avLst/>
          </a:prstGeom>
          <a:ln w="19050">
            <a:solidFill>
              <a:srgbClr val="1226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473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4AAD0BE-0857-43AA-B05E-19F1A247B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988C-9DEC-403E-92C1-EF3623E0329E}" type="datetime1">
              <a:rPr lang="en-US" smtClean="0"/>
              <a:t>20-May-21</a:t>
            </a:fld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098149DD-D01C-4A41-827C-B03AFF794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817" y="6153187"/>
            <a:ext cx="1788366" cy="57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6">
            <a:extLst>
              <a:ext uri="{FF2B5EF4-FFF2-40B4-BE49-F238E27FC236}">
                <a16:creationId xmlns:a16="http://schemas.microsoft.com/office/drawing/2014/main" id="{5FC4FA6A-728F-461C-ACF1-5E5F00357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163451"/>
            <a:ext cx="4411807" cy="461665"/>
          </a:xfrm>
        </p:spPr>
        <p:txBody>
          <a:bodyPr>
            <a:normAutofit/>
          </a:bodyPr>
          <a:lstStyle/>
          <a:p>
            <a:r>
              <a:rPr lang="nl-NL" sz="2400" dirty="0">
                <a:solidFill>
                  <a:schemeClr val="bg1">
                    <a:lumMod val="50000"/>
                  </a:schemeClr>
                </a:solidFill>
              </a:rPr>
              <a:t>Open Source Workshop: ggplot2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69BF42-3324-4FAD-95CE-26AB879A46A7}"/>
              </a:ext>
            </a:extLst>
          </p:cNvPr>
          <p:cNvCxnSpPr/>
          <p:nvPr/>
        </p:nvCxnSpPr>
        <p:spPr>
          <a:xfrm>
            <a:off x="426720" y="625116"/>
            <a:ext cx="11338560" cy="0"/>
          </a:xfrm>
          <a:prstGeom prst="line">
            <a:avLst/>
          </a:prstGeom>
          <a:ln w="19050">
            <a:solidFill>
              <a:srgbClr val="1226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0" name="Picture 2" descr="Working with ggplot2">
            <a:extLst>
              <a:ext uri="{FF2B5EF4-FFF2-40B4-BE49-F238E27FC236}">
                <a16:creationId xmlns:a16="http://schemas.microsoft.com/office/drawing/2014/main" id="{D6D52BB8-E7E4-4FFB-82F8-531C11A51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1943100"/>
            <a:ext cx="678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834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34EE3-49BD-459A-BBD1-7E894D320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6B0F-74EC-4B4C-A01E-8C8E55D50175}" type="datetime1">
              <a:rPr lang="en-US" smtClean="0"/>
              <a:t>26-May-21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4EE5ED1-3A60-410F-B69F-F9BE4A9C2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nl-NL" dirty="0" err="1"/>
              <a:t>Scales</a:t>
            </a:r>
            <a:endParaRPr lang="en-US" dirty="0"/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A03973AC-772D-4C93-8188-E02709604E69}"/>
              </a:ext>
            </a:extLst>
          </p:cNvPr>
          <p:cNvSpPr/>
          <p:nvPr/>
        </p:nvSpPr>
        <p:spPr>
          <a:xfrm>
            <a:off x="8610600" y="4599992"/>
            <a:ext cx="2856722" cy="979714"/>
          </a:xfrm>
          <a:prstGeom prst="diamond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alpha val="20000"/>
                </a:schemeClr>
              </a:solidFill>
            </a:endParaRP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10380E4D-408E-499E-931F-678C1C382FC1}"/>
              </a:ext>
            </a:extLst>
          </p:cNvPr>
          <p:cNvSpPr/>
          <p:nvPr/>
        </p:nvSpPr>
        <p:spPr>
          <a:xfrm>
            <a:off x="8610600" y="4110135"/>
            <a:ext cx="2856722" cy="979714"/>
          </a:xfrm>
          <a:prstGeom prst="diamond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6423154F-D9EE-4F98-BDB5-28C6CF7E2845}"/>
              </a:ext>
            </a:extLst>
          </p:cNvPr>
          <p:cNvSpPr/>
          <p:nvPr/>
        </p:nvSpPr>
        <p:spPr>
          <a:xfrm>
            <a:off x="8610600" y="3620277"/>
            <a:ext cx="2856722" cy="979714"/>
          </a:xfrm>
          <a:prstGeom prst="diamond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6C275861-216A-41F1-92FB-305AB44B8FB8}"/>
              </a:ext>
            </a:extLst>
          </p:cNvPr>
          <p:cNvSpPr/>
          <p:nvPr/>
        </p:nvSpPr>
        <p:spPr>
          <a:xfrm>
            <a:off x="8610600" y="3130421"/>
            <a:ext cx="2856722" cy="979714"/>
          </a:xfrm>
          <a:prstGeom prst="diamond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alpha val="20000"/>
                </a:schemeClr>
              </a:solidFill>
            </a:endParaRP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6ABBD2DC-1A42-4CDF-A5F7-3208BE7FC757}"/>
              </a:ext>
            </a:extLst>
          </p:cNvPr>
          <p:cNvSpPr/>
          <p:nvPr/>
        </p:nvSpPr>
        <p:spPr>
          <a:xfrm>
            <a:off x="8610600" y="2640564"/>
            <a:ext cx="2856722" cy="979714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12E04128-22D2-45D6-94DD-225FC720B421}"/>
              </a:ext>
            </a:extLst>
          </p:cNvPr>
          <p:cNvSpPr/>
          <p:nvPr/>
        </p:nvSpPr>
        <p:spPr>
          <a:xfrm>
            <a:off x="8610600" y="2150707"/>
            <a:ext cx="2856722" cy="979714"/>
          </a:xfrm>
          <a:prstGeom prst="diamond">
            <a:avLst/>
          </a:prstGeom>
          <a:solidFill>
            <a:srgbClr val="C15D5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0F0E589E-A9E3-4C15-AC08-F73A360CD0EE}"/>
              </a:ext>
            </a:extLst>
          </p:cNvPr>
          <p:cNvSpPr/>
          <p:nvPr/>
        </p:nvSpPr>
        <p:spPr>
          <a:xfrm>
            <a:off x="8610600" y="1660850"/>
            <a:ext cx="2856722" cy="979714"/>
          </a:xfrm>
          <a:prstGeom prst="diamond">
            <a:avLst/>
          </a:prstGeom>
          <a:solidFill>
            <a:srgbClr val="3EC3C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EB3577A2-C98E-46FB-835A-DFA9F6FC020C}"/>
              </a:ext>
            </a:extLst>
          </p:cNvPr>
          <p:cNvSpPr/>
          <p:nvPr/>
        </p:nvSpPr>
        <p:spPr>
          <a:xfrm>
            <a:off x="8610600" y="1170993"/>
            <a:ext cx="2856722" cy="979714"/>
          </a:xfrm>
          <a:prstGeom prst="diamond">
            <a:avLst/>
          </a:prstGeom>
          <a:solidFill>
            <a:srgbClr val="AD62B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3A0BB-A026-4178-9A7C-A40DD6ACDEAA}"/>
              </a:ext>
            </a:extLst>
          </p:cNvPr>
          <p:cNvSpPr txBox="1"/>
          <p:nvPr/>
        </p:nvSpPr>
        <p:spPr>
          <a:xfrm>
            <a:off x="7629869" y="4859016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Data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639BE-742A-4B91-99F8-4C6802F555A6}"/>
              </a:ext>
            </a:extLst>
          </p:cNvPr>
          <p:cNvSpPr txBox="1"/>
          <p:nvPr/>
        </p:nvSpPr>
        <p:spPr>
          <a:xfrm>
            <a:off x="7171411" y="4369159"/>
            <a:ext cx="1189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Mapping</a:t>
            </a:r>
            <a:endParaRPr lang="nl-NL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F606A3-0C24-4A8F-BE53-BC3625AD9084}"/>
              </a:ext>
            </a:extLst>
          </p:cNvPr>
          <p:cNvSpPr txBox="1"/>
          <p:nvPr/>
        </p:nvSpPr>
        <p:spPr>
          <a:xfrm>
            <a:off x="6803649" y="3879302"/>
            <a:ext cx="155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Geometries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038C73-44CA-4BCF-BF14-48D1ED9375D6}"/>
              </a:ext>
            </a:extLst>
          </p:cNvPr>
          <p:cNvSpPr txBox="1"/>
          <p:nvPr/>
        </p:nvSpPr>
        <p:spPr>
          <a:xfrm>
            <a:off x="7055320" y="3389445"/>
            <a:ext cx="1306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Statistics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5FA507-3281-47B2-8CD1-7508AD417036}"/>
              </a:ext>
            </a:extLst>
          </p:cNvPr>
          <p:cNvSpPr txBox="1"/>
          <p:nvPr/>
        </p:nvSpPr>
        <p:spPr>
          <a:xfrm>
            <a:off x="7378197" y="2893432"/>
            <a:ext cx="982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latin typeface="Bahnschrift Light SemiCondensed" panose="020B0502040204020203" pitchFamily="34" charset="0"/>
              </a:rPr>
              <a:t>Scales</a:t>
            </a:r>
            <a:endParaRPr lang="en-US" sz="2400" dirty="0">
              <a:latin typeface="Bahnschrift Light SemiCondensed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7A6982-F7C4-40DC-AFE9-6EFE107B1475}"/>
              </a:ext>
            </a:extLst>
          </p:cNvPr>
          <p:cNvSpPr txBox="1"/>
          <p:nvPr/>
        </p:nvSpPr>
        <p:spPr>
          <a:xfrm>
            <a:off x="7386212" y="2403575"/>
            <a:ext cx="97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Facets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385579-B385-4527-A969-0B0B4E46C019}"/>
              </a:ext>
            </a:extLst>
          </p:cNvPr>
          <p:cNvSpPr txBox="1"/>
          <p:nvPr/>
        </p:nvSpPr>
        <p:spPr>
          <a:xfrm>
            <a:off x="6741132" y="1913718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Coordinates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2F853D-A34E-41C5-9128-D040011D412F}"/>
              </a:ext>
            </a:extLst>
          </p:cNvPr>
          <p:cNvSpPr txBox="1"/>
          <p:nvPr/>
        </p:nvSpPr>
        <p:spPr>
          <a:xfrm>
            <a:off x="7252490" y="1423861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Themes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85D7E2AA-C7A2-4EC5-858B-3FF586D5F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*Inspired by slides from Thomas Lin Pedersen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F00A5302-9F22-47F7-8EB7-8ED256654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817" y="6153187"/>
            <a:ext cx="1788366" cy="57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8039361-EFCA-437F-BC84-6228BEA96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553269" cy="4257934"/>
          </a:xfrm>
        </p:spPr>
        <p:txBody>
          <a:bodyPr>
            <a:normAutofit/>
          </a:bodyPr>
          <a:lstStyle/>
          <a:p>
            <a:pPr>
              <a:buClr>
                <a:srgbClr val="1226AA"/>
              </a:buClr>
              <a:buFont typeface="Calibri" panose="020F0502020204030204" pitchFamily="34" charset="0"/>
              <a:buChar char="›"/>
            </a:pPr>
            <a:r>
              <a:rPr lang="nl-NL" dirty="0" err="1"/>
              <a:t>Everything</a:t>
            </a:r>
            <a:r>
              <a:rPr lang="nl-NL" dirty="0"/>
              <a:t> in </a:t>
            </a:r>
            <a:r>
              <a:rPr lang="nl-NL" dirty="0" err="1"/>
              <a:t>aes</a:t>
            </a:r>
            <a:r>
              <a:rPr lang="nl-NL" dirty="0"/>
              <a:t>() has a </a:t>
            </a:r>
            <a:r>
              <a:rPr lang="nl-NL" dirty="0" err="1"/>
              <a:t>scale</a:t>
            </a:r>
            <a:endParaRPr lang="nl-NL" dirty="0"/>
          </a:p>
          <a:p>
            <a:pPr lvl="1">
              <a:buClr>
                <a:srgbClr val="1226AA"/>
              </a:buClr>
              <a:buFont typeface="Calibri" panose="020F0502020204030204" pitchFamily="34" charset="0"/>
              <a:buChar char="›"/>
            </a:pPr>
            <a:r>
              <a:rPr lang="nl-NL" dirty="0"/>
              <a:t>x</a:t>
            </a:r>
          </a:p>
          <a:p>
            <a:pPr lvl="1">
              <a:buClr>
                <a:srgbClr val="1226AA"/>
              </a:buClr>
              <a:buFont typeface="Calibri" panose="020F0502020204030204" pitchFamily="34" charset="0"/>
              <a:buChar char="›"/>
            </a:pPr>
            <a:r>
              <a:rPr lang="nl-NL" dirty="0"/>
              <a:t>y</a:t>
            </a:r>
          </a:p>
          <a:p>
            <a:pPr lvl="1">
              <a:buClr>
                <a:srgbClr val="1226AA"/>
              </a:buClr>
              <a:buFont typeface="Calibri" panose="020F0502020204030204" pitchFamily="34" charset="0"/>
              <a:buChar char="›"/>
            </a:pPr>
            <a:r>
              <a:rPr lang="nl-NL" dirty="0"/>
              <a:t>colour</a:t>
            </a:r>
          </a:p>
          <a:p>
            <a:pPr lvl="1">
              <a:buClr>
                <a:srgbClr val="1226AA"/>
              </a:buClr>
              <a:buFont typeface="Calibri" panose="020F0502020204030204" pitchFamily="34" charset="0"/>
              <a:buChar char="›"/>
            </a:pPr>
            <a:r>
              <a:rPr lang="nl-NL" dirty="0" err="1"/>
              <a:t>size</a:t>
            </a:r>
            <a:endParaRPr lang="nl-NL" dirty="0"/>
          </a:p>
          <a:p>
            <a:pPr lvl="1">
              <a:buClr>
                <a:srgbClr val="1226AA"/>
              </a:buClr>
              <a:buFont typeface="Calibri" panose="020F0502020204030204" pitchFamily="34" charset="0"/>
              <a:buChar char="›"/>
            </a:pPr>
            <a:r>
              <a:rPr lang="nl-NL" dirty="0"/>
              <a:t>etc..</a:t>
            </a:r>
          </a:p>
          <a:p>
            <a:pPr>
              <a:buClr>
                <a:srgbClr val="1226AA"/>
              </a:buClr>
              <a:buFont typeface="Calibri" panose="020F0502020204030204" pitchFamily="34" charset="0"/>
              <a:buChar char="›"/>
            </a:pPr>
            <a:r>
              <a:rPr lang="nl-NL" dirty="0" err="1"/>
              <a:t>Apply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consistent </a:t>
            </a:r>
            <a:r>
              <a:rPr lang="nl-NL" dirty="0" err="1"/>
              <a:t>function</a:t>
            </a:r>
            <a:r>
              <a:rPr lang="nl-NL" dirty="0"/>
              <a:t>:</a:t>
            </a:r>
          </a:p>
          <a:p>
            <a:pPr lvl="1">
              <a:buClr>
                <a:srgbClr val="1226AA"/>
              </a:buClr>
              <a:buFont typeface="Calibri" panose="020F0502020204030204" pitchFamily="34" charset="0"/>
              <a:buChar char="›"/>
            </a:pPr>
            <a:r>
              <a:rPr lang="nl-NL" dirty="0" err="1"/>
              <a:t>scale</a:t>
            </a:r>
            <a:r>
              <a:rPr lang="nl-NL" dirty="0"/>
              <a:t>_&lt;</a:t>
            </a:r>
            <a:r>
              <a:rPr lang="nl-NL" dirty="0" err="1"/>
              <a:t>aesthetic</a:t>
            </a:r>
            <a:r>
              <a:rPr lang="nl-NL" dirty="0"/>
              <a:t>&gt;_&lt;type&gt;()</a:t>
            </a:r>
          </a:p>
          <a:p>
            <a:pPr lvl="2">
              <a:buClr>
                <a:srgbClr val="1226AA"/>
              </a:buClr>
              <a:buFont typeface="Calibri" panose="020F0502020204030204" pitchFamily="34" charset="0"/>
              <a:buChar char="›"/>
            </a:pPr>
            <a:r>
              <a:rPr lang="nl-NL" dirty="0"/>
              <a:t>E.g. </a:t>
            </a:r>
            <a:r>
              <a:rPr lang="nl-NL" dirty="0" err="1"/>
              <a:t>scale_color_continuous</a:t>
            </a:r>
            <a:r>
              <a:rPr lang="nl-NL" dirty="0"/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828939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7099F-CDC4-4865-BE79-E71222E5A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  <a:buClr>
                <a:srgbClr val="1226AA"/>
              </a:buClr>
              <a:buFont typeface="Calibri" panose="020F0502020204030204" pitchFamily="34" charset="0"/>
              <a:buChar char="›"/>
            </a:pPr>
            <a:r>
              <a:rPr lang="nl-NL" dirty="0" err="1"/>
              <a:t>Theory</a:t>
            </a:r>
            <a:endParaRPr lang="nl-NL" dirty="0"/>
          </a:p>
          <a:p>
            <a:pPr>
              <a:spcBef>
                <a:spcPts val="2400"/>
              </a:spcBef>
              <a:buClr>
                <a:srgbClr val="1226AA"/>
              </a:buClr>
              <a:buFont typeface="Calibri" panose="020F0502020204030204" pitchFamily="34" charset="0"/>
              <a:buChar char="›"/>
            </a:pPr>
            <a:r>
              <a:rPr lang="en-US" dirty="0"/>
              <a:t>Examples</a:t>
            </a:r>
          </a:p>
          <a:p>
            <a:pPr>
              <a:spcBef>
                <a:spcPts val="2400"/>
              </a:spcBef>
              <a:buClr>
                <a:srgbClr val="1226AA"/>
              </a:buClr>
              <a:buFont typeface="Calibri" panose="020F0502020204030204" pitchFamily="34" charset="0"/>
              <a:buChar char="›"/>
            </a:pPr>
            <a:r>
              <a:rPr lang="en-US" dirty="0"/>
              <a:t>Exercise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34EE3-49BD-459A-BBD1-7E894D320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7695-EEA7-4A86-8A80-A3436803A405}" type="datetime1">
              <a:rPr lang="en-US" smtClean="0"/>
              <a:t>19-May-21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4EE5ED1-3A60-410F-B69F-F9BE4A9C2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workshop</a:t>
            </a:r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6BD88C6-627C-47F0-A2A6-466FE1F81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817" y="6153187"/>
            <a:ext cx="1788366" cy="57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2061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D822BD7-D74E-40D1-89DC-BC88D8204B7E}"/>
              </a:ext>
            </a:extLst>
          </p:cNvPr>
          <p:cNvSpPr txBox="1"/>
          <p:nvPr/>
        </p:nvSpPr>
        <p:spPr>
          <a:xfrm>
            <a:off x="363894" y="1353850"/>
            <a:ext cx="5732106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ggplot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(mpg, </a:t>
            </a:r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hwy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colour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class)) +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geom_point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4AAD0BE-0857-43AA-B05E-19F1A247B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988C-9DEC-403E-92C1-EF3623E0329E}" type="datetime1">
              <a:rPr lang="en-US" smtClean="0"/>
              <a:t>27-May-21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277BD-ACE9-4808-820A-1DE097CEF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5959" y="1646238"/>
            <a:ext cx="5732106" cy="3537527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098149DD-D01C-4A41-827C-B03AFF794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817" y="6153187"/>
            <a:ext cx="1788366" cy="57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6">
            <a:extLst>
              <a:ext uri="{FF2B5EF4-FFF2-40B4-BE49-F238E27FC236}">
                <a16:creationId xmlns:a16="http://schemas.microsoft.com/office/drawing/2014/main" id="{5FC4FA6A-728F-461C-ACF1-5E5F00357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163451"/>
            <a:ext cx="4411807" cy="461665"/>
          </a:xfrm>
        </p:spPr>
        <p:txBody>
          <a:bodyPr>
            <a:normAutofit/>
          </a:bodyPr>
          <a:lstStyle/>
          <a:p>
            <a:r>
              <a:rPr lang="nl-NL" sz="2400" dirty="0">
                <a:solidFill>
                  <a:schemeClr val="bg1">
                    <a:lumMod val="50000"/>
                  </a:schemeClr>
                </a:solidFill>
              </a:rPr>
              <a:t>Open Source Workshop: ggplot2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69BF42-3324-4FAD-95CE-26AB879A46A7}"/>
              </a:ext>
            </a:extLst>
          </p:cNvPr>
          <p:cNvCxnSpPr/>
          <p:nvPr/>
        </p:nvCxnSpPr>
        <p:spPr>
          <a:xfrm>
            <a:off x="426720" y="625116"/>
            <a:ext cx="11338560" cy="0"/>
          </a:xfrm>
          <a:prstGeom prst="line">
            <a:avLst/>
          </a:prstGeom>
          <a:ln w="19050">
            <a:solidFill>
              <a:srgbClr val="1226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127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D822BD7-D74E-40D1-89DC-BC88D8204B7E}"/>
              </a:ext>
            </a:extLst>
          </p:cNvPr>
          <p:cNvSpPr txBox="1"/>
          <p:nvPr/>
        </p:nvSpPr>
        <p:spPr>
          <a:xfrm>
            <a:off x="363894" y="1353850"/>
            <a:ext cx="5732106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ggplot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(mpg, </a:t>
            </a:r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hwy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colour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class)) +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geom_point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+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scale_colour_brewer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type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16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"seq"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4AAD0BE-0857-43AA-B05E-19F1A247B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988C-9DEC-403E-92C1-EF3623E0329E}" type="datetime1">
              <a:rPr lang="en-US" smtClean="0"/>
              <a:t>27-May-21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277BD-ACE9-4808-820A-1DE097CEF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5960" y="1646238"/>
            <a:ext cx="5732104" cy="3537527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098149DD-D01C-4A41-827C-B03AFF794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817" y="6153187"/>
            <a:ext cx="1788366" cy="57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6">
            <a:extLst>
              <a:ext uri="{FF2B5EF4-FFF2-40B4-BE49-F238E27FC236}">
                <a16:creationId xmlns:a16="http://schemas.microsoft.com/office/drawing/2014/main" id="{5FC4FA6A-728F-461C-ACF1-5E5F00357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163451"/>
            <a:ext cx="4411807" cy="461665"/>
          </a:xfrm>
        </p:spPr>
        <p:txBody>
          <a:bodyPr>
            <a:normAutofit/>
          </a:bodyPr>
          <a:lstStyle/>
          <a:p>
            <a:r>
              <a:rPr lang="nl-NL" sz="2400" dirty="0">
                <a:solidFill>
                  <a:schemeClr val="bg1">
                    <a:lumMod val="50000"/>
                  </a:schemeClr>
                </a:solidFill>
              </a:rPr>
              <a:t>Open Source Workshop: ggplot2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69BF42-3324-4FAD-95CE-26AB879A46A7}"/>
              </a:ext>
            </a:extLst>
          </p:cNvPr>
          <p:cNvCxnSpPr/>
          <p:nvPr/>
        </p:nvCxnSpPr>
        <p:spPr>
          <a:xfrm>
            <a:off x="426720" y="625116"/>
            <a:ext cx="11338560" cy="0"/>
          </a:xfrm>
          <a:prstGeom prst="line">
            <a:avLst/>
          </a:prstGeom>
          <a:ln w="19050">
            <a:solidFill>
              <a:srgbClr val="1226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842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D822BD7-D74E-40D1-89DC-BC88D8204B7E}"/>
              </a:ext>
            </a:extLst>
          </p:cNvPr>
          <p:cNvSpPr txBox="1"/>
          <p:nvPr/>
        </p:nvSpPr>
        <p:spPr>
          <a:xfrm>
            <a:off x="363894" y="1353850"/>
            <a:ext cx="5732106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ggplot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(mpg, </a:t>
            </a:r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hwy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colour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class)) +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geom_point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+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scale_colour_brewer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palette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16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"Accent"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4AAD0BE-0857-43AA-B05E-19F1A247B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988C-9DEC-403E-92C1-EF3623E0329E}" type="datetime1">
              <a:rPr lang="en-US" smtClean="0"/>
              <a:t>27-May-21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277BD-ACE9-4808-820A-1DE097CEF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5960" y="1646238"/>
            <a:ext cx="5732104" cy="3537526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098149DD-D01C-4A41-827C-B03AFF794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817" y="6153187"/>
            <a:ext cx="1788366" cy="57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6">
            <a:extLst>
              <a:ext uri="{FF2B5EF4-FFF2-40B4-BE49-F238E27FC236}">
                <a16:creationId xmlns:a16="http://schemas.microsoft.com/office/drawing/2014/main" id="{5FC4FA6A-728F-461C-ACF1-5E5F00357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163451"/>
            <a:ext cx="4411807" cy="461665"/>
          </a:xfrm>
        </p:spPr>
        <p:txBody>
          <a:bodyPr>
            <a:normAutofit/>
          </a:bodyPr>
          <a:lstStyle/>
          <a:p>
            <a:r>
              <a:rPr lang="nl-NL" sz="2400" dirty="0">
                <a:solidFill>
                  <a:schemeClr val="bg1">
                    <a:lumMod val="50000"/>
                  </a:schemeClr>
                </a:solidFill>
              </a:rPr>
              <a:t>Open Source Workshop: ggplot2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69BF42-3324-4FAD-95CE-26AB879A46A7}"/>
              </a:ext>
            </a:extLst>
          </p:cNvPr>
          <p:cNvCxnSpPr/>
          <p:nvPr/>
        </p:nvCxnSpPr>
        <p:spPr>
          <a:xfrm>
            <a:off x="426720" y="625116"/>
            <a:ext cx="11338560" cy="0"/>
          </a:xfrm>
          <a:prstGeom prst="line">
            <a:avLst/>
          </a:prstGeom>
          <a:ln w="19050">
            <a:solidFill>
              <a:srgbClr val="1226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3772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4AAD0BE-0857-43AA-B05E-19F1A247B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988C-9DEC-403E-92C1-EF3623E0329E}" type="datetime1">
              <a:rPr lang="en-US" smtClean="0"/>
              <a:t>27-May-21</a:t>
            </a:fld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098149DD-D01C-4A41-827C-B03AFF794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817" y="6153187"/>
            <a:ext cx="1788366" cy="57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6">
            <a:extLst>
              <a:ext uri="{FF2B5EF4-FFF2-40B4-BE49-F238E27FC236}">
                <a16:creationId xmlns:a16="http://schemas.microsoft.com/office/drawing/2014/main" id="{5FC4FA6A-728F-461C-ACF1-5E5F00357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163451"/>
            <a:ext cx="4411807" cy="461665"/>
          </a:xfrm>
        </p:spPr>
        <p:txBody>
          <a:bodyPr>
            <a:normAutofit/>
          </a:bodyPr>
          <a:lstStyle/>
          <a:p>
            <a:r>
              <a:rPr lang="nl-NL" sz="2400" dirty="0">
                <a:solidFill>
                  <a:schemeClr val="bg1">
                    <a:lumMod val="50000"/>
                  </a:schemeClr>
                </a:solidFill>
              </a:rPr>
              <a:t>Open Source Workshop: ggplot2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69BF42-3324-4FAD-95CE-26AB879A46A7}"/>
              </a:ext>
            </a:extLst>
          </p:cNvPr>
          <p:cNvCxnSpPr/>
          <p:nvPr/>
        </p:nvCxnSpPr>
        <p:spPr>
          <a:xfrm>
            <a:off x="426720" y="625116"/>
            <a:ext cx="11338560" cy="0"/>
          </a:xfrm>
          <a:prstGeom prst="line">
            <a:avLst/>
          </a:prstGeom>
          <a:ln w="19050">
            <a:solidFill>
              <a:srgbClr val="1226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FB2759C-3604-46A7-85E8-A6D7BFC35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722" y="649366"/>
            <a:ext cx="5432555" cy="620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15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D822BD7-D74E-40D1-89DC-BC88D8204B7E}"/>
              </a:ext>
            </a:extLst>
          </p:cNvPr>
          <p:cNvSpPr txBox="1"/>
          <p:nvPr/>
        </p:nvSpPr>
        <p:spPr>
          <a:xfrm>
            <a:off x="363894" y="1353850"/>
            <a:ext cx="5732106" cy="2062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ggplot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(mpg, </a:t>
            </a:r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hwy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colour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class)) +</a:t>
            </a:r>
          </a:p>
          <a:p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geom_point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+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scale_colour_manual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"green"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"purple"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</a:t>
            </a:r>
            <a:r>
              <a:rPr lang="en-US" sz="16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"black"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"pink"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)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4AAD0BE-0857-43AA-B05E-19F1A247B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988C-9DEC-403E-92C1-EF3623E0329E}" type="datetime1">
              <a:rPr lang="en-US" smtClean="0"/>
              <a:t>27-May-21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277BD-ACE9-4808-820A-1DE097CEF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5960" y="1646238"/>
            <a:ext cx="5732103" cy="3537526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098149DD-D01C-4A41-827C-B03AFF794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817" y="6153187"/>
            <a:ext cx="1788366" cy="57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6">
            <a:extLst>
              <a:ext uri="{FF2B5EF4-FFF2-40B4-BE49-F238E27FC236}">
                <a16:creationId xmlns:a16="http://schemas.microsoft.com/office/drawing/2014/main" id="{5FC4FA6A-728F-461C-ACF1-5E5F00357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163451"/>
            <a:ext cx="4411807" cy="461665"/>
          </a:xfrm>
        </p:spPr>
        <p:txBody>
          <a:bodyPr>
            <a:normAutofit/>
          </a:bodyPr>
          <a:lstStyle/>
          <a:p>
            <a:r>
              <a:rPr lang="nl-NL" sz="2400" dirty="0">
                <a:solidFill>
                  <a:schemeClr val="bg1">
                    <a:lumMod val="50000"/>
                  </a:schemeClr>
                </a:solidFill>
              </a:rPr>
              <a:t>Open Source Workshop: ggplot2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69BF42-3324-4FAD-95CE-26AB879A46A7}"/>
              </a:ext>
            </a:extLst>
          </p:cNvPr>
          <p:cNvCxnSpPr/>
          <p:nvPr/>
        </p:nvCxnSpPr>
        <p:spPr>
          <a:xfrm>
            <a:off x="426720" y="625116"/>
            <a:ext cx="11338560" cy="0"/>
          </a:xfrm>
          <a:prstGeom prst="line">
            <a:avLst/>
          </a:prstGeom>
          <a:ln w="19050">
            <a:solidFill>
              <a:srgbClr val="1226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9252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D822BD7-D74E-40D1-89DC-BC88D8204B7E}"/>
              </a:ext>
            </a:extLst>
          </p:cNvPr>
          <p:cNvSpPr txBox="1"/>
          <p:nvPr/>
        </p:nvSpPr>
        <p:spPr>
          <a:xfrm>
            <a:off x="363894" y="1921072"/>
            <a:ext cx="5732106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ggplot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(mpg, </a:t>
            </a:r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hwy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colour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class)) +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geom_point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+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scale_x_continuous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trans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16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"log10"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+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scale_y_continuous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trans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16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"reverse"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4AAD0BE-0857-43AA-B05E-19F1A247B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988C-9DEC-403E-92C1-EF3623E0329E}" type="datetime1">
              <a:rPr lang="en-US" smtClean="0"/>
              <a:t>27-May-21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277BD-ACE9-4808-820A-1DE097CEF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5960" y="1646238"/>
            <a:ext cx="5732103" cy="3537525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098149DD-D01C-4A41-827C-B03AFF794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817" y="6153187"/>
            <a:ext cx="1788366" cy="57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6">
            <a:extLst>
              <a:ext uri="{FF2B5EF4-FFF2-40B4-BE49-F238E27FC236}">
                <a16:creationId xmlns:a16="http://schemas.microsoft.com/office/drawing/2014/main" id="{5FC4FA6A-728F-461C-ACF1-5E5F00357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163451"/>
            <a:ext cx="4411807" cy="461665"/>
          </a:xfrm>
        </p:spPr>
        <p:txBody>
          <a:bodyPr>
            <a:normAutofit/>
          </a:bodyPr>
          <a:lstStyle/>
          <a:p>
            <a:r>
              <a:rPr lang="nl-NL" sz="2400" dirty="0">
                <a:solidFill>
                  <a:schemeClr val="bg1">
                    <a:lumMod val="50000"/>
                  </a:schemeClr>
                </a:solidFill>
              </a:rPr>
              <a:t>Open Source Workshop: ggplot2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69BF42-3324-4FAD-95CE-26AB879A46A7}"/>
              </a:ext>
            </a:extLst>
          </p:cNvPr>
          <p:cNvCxnSpPr/>
          <p:nvPr/>
        </p:nvCxnSpPr>
        <p:spPr>
          <a:xfrm>
            <a:off x="426720" y="625116"/>
            <a:ext cx="11338560" cy="0"/>
          </a:xfrm>
          <a:prstGeom prst="line">
            <a:avLst/>
          </a:prstGeom>
          <a:ln w="19050">
            <a:solidFill>
              <a:srgbClr val="1226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072DADB-6296-4F73-B45B-FF0AD11A46DB}"/>
              </a:ext>
            </a:extLst>
          </p:cNvPr>
          <p:cNvSpPr txBox="1"/>
          <p:nvPr/>
        </p:nvSpPr>
        <p:spPr>
          <a:xfrm>
            <a:off x="426720" y="1091211"/>
            <a:ext cx="5212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err="1"/>
              <a:t>You</a:t>
            </a:r>
            <a:r>
              <a:rPr lang="nl-NL" sz="2000" dirty="0"/>
              <a:t> </a:t>
            </a:r>
            <a:r>
              <a:rPr lang="nl-NL" sz="2000" dirty="0" err="1"/>
              <a:t>can</a:t>
            </a:r>
            <a:r>
              <a:rPr lang="nl-NL" sz="2000" dirty="0"/>
              <a:t> </a:t>
            </a:r>
            <a:r>
              <a:rPr lang="nl-NL" sz="2000" dirty="0" err="1"/>
              <a:t>also</a:t>
            </a:r>
            <a:r>
              <a:rPr lang="nl-NL" sz="2000" dirty="0"/>
              <a:t> </a:t>
            </a:r>
            <a:r>
              <a:rPr lang="nl-NL" sz="2000" dirty="0" err="1"/>
              <a:t>scale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X </a:t>
            </a:r>
            <a:r>
              <a:rPr lang="nl-NL" sz="2000" dirty="0" err="1"/>
              <a:t>and</a:t>
            </a:r>
            <a:r>
              <a:rPr lang="nl-NL" sz="2000" dirty="0"/>
              <a:t> Y </a:t>
            </a:r>
            <a:r>
              <a:rPr lang="nl-NL" sz="2000" dirty="0" err="1"/>
              <a:t>aesthetic</a:t>
            </a:r>
            <a:r>
              <a:rPr lang="nl-NL" sz="2000" dirty="0"/>
              <a:t> like </a:t>
            </a:r>
            <a:r>
              <a:rPr lang="nl-NL" sz="2000" dirty="0" err="1"/>
              <a:t>this</a:t>
            </a:r>
            <a:r>
              <a:rPr lang="nl-NL" sz="2000" dirty="0"/>
              <a:t>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23941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7099F-CDC4-4865-BE79-E71222E5A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553269" cy="3801580"/>
          </a:xfrm>
        </p:spPr>
        <p:txBody>
          <a:bodyPr>
            <a:normAutofit/>
          </a:bodyPr>
          <a:lstStyle/>
          <a:p>
            <a:pPr>
              <a:buClr>
                <a:srgbClr val="1226AA"/>
              </a:buClr>
              <a:buFont typeface="Calibri" panose="020F0502020204030204" pitchFamily="34" charset="0"/>
              <a:buChar char="›"/>
            </a:pPr>
            <a:r>
              <a:rPr lang="nl-NL" dirty="0" err="1"/>
              <a:t>Divide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plot </a:t>
            </a:r>
            <a:r>
              <a:rPr lang="nl-NL" dirty="0" err="1"/>
              <a:t>into</a:t>
            </a:r>
            <a:r>
              <a:rPr lang="nl-NL" dirty="0"/>
              <a:t> multiple panels </a:t>
            </a:r>
            <a:r>
              <a:rPr lang="nl-NL" dirty="0" err="1"/>
              <a:t>with</a:t>
            </a:r>
            <a:r>
              <a:rPr lang="nl-NL" dirty="0"/>
              <a:t> subsets of </a:t>
            </a:r>
            <a:r>
              <a:rPr lang="nl-NL" dirty="0" err="1"/>
              <a:t>your</a:t>
            </a:r>
            <a:r>
              <a:rPr lang="nl-NL" dirty="0"/>
              <a:t> data</a:t>
            </a:r>
          </a:p>
          <a:p>
            <a:pPr marL="457200" lvl="1" indent="0">
              <a:buClr>
                <a:srgbClr val="1226AA"/>
              </a:buClr>
              <a:buNone/>
            </a:pP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34EE3-49BD-459A-BBD1-7E894D320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6B0F-74EC-4B4C-A01E-8C8E55D50175}" type="datetime1">
              <a:rPr lang="en-US" smtClean="0"/>
              <a:t>31-May-21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4EE5ED1-3A60-410F-B69F-F9BE4A9C2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Layers</a:t>
            </a:r>
            <a:endParaRPr lang="en-US" dirty="0"/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A03973AC-772D-4C93-8188-E02709604E69}"/>
              </a:ext>
            </a:extLst>
          </p:cNvPr>
          <p:cNvSpPr/>
          <p:nvPr/>
        </p:nvSpPr>
        <p:spPr>
          <a:xfrm>
            <a:off x="8610600" y="4599992"/>
            <a:ext cx="2856722" cy="979714"/>
          </a:xfrm>
          <a:prstGeom prst="diamond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alpha val="20000"/>
                </a:schemeClr>
              </a:solidFill>
            </a:endParaRP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10380E4D-408E-499E-931F-678C1C382FC1}"/>
              </a:ext>
            </a:extLst>
          </p:cNvPr>
          <p:cNvSpPr/>
          <p:nvPr/>
        </p:nvSpPr>
        <p:spPr>
          <a:xfrm>
            <a:off x="8610600" y="4110135"/>
            <a:ext cx="2856722" cy="979714"/>
          </a:xfrm>
          <a:prstGeom prst="diamond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6423154F-D9EE-4F98-BDB5-28C6CF7E2845}"/>
              </a:ext>
            </a:extLst>
          </p:cNvPr>
          <p:cNvSpPr/>
          <p:nvPr/>
        </p:nvSpPr>
        <p:spPr>
          <a:xfrm>
            <a:off x="8610600" y="3620277"/>
            <a:ext cx="2856722" cy="979714"/>
          </a:xfrm>
          <a:prstGeom prst="diamond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6C275861-216A-41F1-92FB-305AB44B8FB8}"/>
              </a:ext>
            </a:extLst>
          </p:cNvPr>
          <p:cNvSpPr/>
          <p:nvPr/>
        </p:nvSpPr>
        <p:spPr>
          <a:xfrm>
            <a:off x="8610600" y="3130421"/>
            <a:ext cx="2856722" cy="979714"/>
          </a:xfrm>
          <a:prstGeom prst="diamond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alpha val="20000"/>
                </a:schemeClr>
              </a:solidFill>
            </a:endParaRP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6ABBD2DC-1A42-4CDF-A5F7-3208BE7FC757}"/>
              </a:ext>
            </a:extLst>
          </p:cNvPr>
          <p:cNvSpPr/>
          <p:nvPr/>
        </p:nvSpPr>
        <p:spPr>
          <a:xfrm>
            <a:off x="8610600" y="2640564"/>
            <a:ext cx="2856722" cy="979714"/>
          </a:xfrm>
          <a:prstGeom prst="diamond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12E04128-22D2-45D6-94DD-225FC720B421}"/>
              </a:ext>
            </a:extLst>
          </p:cNvPr>
          <p:cNvSpPr/>
          <p:nvPr/>
        </p:nvSpPr>
        <p:spPr>
          <a:xfrm>
            <a:off x="8610600" y="2150707"/>
            <a:ext cx="2856722" cy="979714"/>
          </a:xfrm>
          <a:prstGeom prst="diamond">
            <a:avLst/>
          </a:prstGeom>
          <a:solidFill>
            <a:srgbClr val="C15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0F0E589E-A9E3-4C15-AC08-F73A360CD0EE}"/>
              </a:ext>
            </a:extLst>
          </p:cNvPr>
          <p:cNvSpPr/>
          <p:nvPr/>
        </p:nvSpPr>
        <p:spPr>
          <a:xfrm>
            <a:off x="8610600" y="1660850"/>
            <a:ext cx="2856722" cy="979714"/>
          </a:xfrm>
          <a:prstGeom prst="diamond">
            <a:avLst/>
          </a:prstGeom>
          <a:solidFill>
            <a:srgbClr val="3EC3C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EB3577A2-C98E-46FB-835A-DFA9F6FC020C}"/>
              </a:ext>
            </a:extLst>
          </p:cNvPr>
          <p:cNvSpPr/>
          <p:nvPr/>
        </p:nvSpPr>
        <p:spPr>
          <a:xfrm>
            <a:off x="8610600" y="1170993"/>
            <a:ext cx="2856722" cy="979714"/>
          </a:xfrm>
          <a:prstGeom prst="diamond">
            <a:avLst/>
          </a:prstGeom>
          <a:solidFill>
            <a:srgbClr val="AD62B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3A0BB-A026-4178-9A7C-A40DD6ACDEAA}"/>
              </a:ext>
            </a:extLst>
          </p:cNvPr>
          <p:cNvSpPr txBox="1"/>
          <p:nvPr/>
        </p:nvSpPr>
        <p:spPr>
          <a:xfrm>
            <a:off x="7629869" y="4859016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Data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639BE-742A-4B91-99F8-4C6802F555A6}"/>
              </a:ext>
            </a:extLst>
          </p:cNvPr>
          <p:cNvSpPr txBox="1"/>
          <p:nvPr/>
        </p:nvSpPr>
        <p:spPr>
          <a:xfrm>
            <a:off x="7171411" y="4369159"/>
            <a:ext cx="1189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Mapping</a:t>
            </a:r>
            <a:endParaRPr lang="nl-NL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F606A3-0C24-4A8F-BE53-BC3625AD9084}"/>
              </a:ext>
            </a:extLst>
          </p:cNvPr>
          <p:cNvSpPr txBox="1"/>
          <p:nvPr/>
        </p:nvSpPr>
        <p:spPr>
          <a:xfrm>
            <a:off x="6803649" y="3879302"/>
            <a:ext cx="155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Geometries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038C73-44CA-4BCF-BF14-48D1ED9375D6}"/>
              </a:ext>
            </a:extLst>
          </p:cNvPr>
          <p:cNvSpPr txBox="1"/>
          <p:nvPr/>
        </p:nvSpPr>
        <p:spPr>
          <a:xfrm>
            <a:off x="7055320" y="3389445"/>
            <a:ext cx="1306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Statistics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5FA507-3281-47B2-8CD1-7508AD417036}"/>
              </a:ext>
            </a:extLst>
          </p:cNvPr>
          <p:cNvSpPr txBox="1"/>
          <p:nvPr/>
        </p:nvSpPr>
        <p:spPr>
          <a:xfrm>
            <a:off x="7378197" y="2893432"/>
            <a:ext cx="982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Scales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7A6982-F7C4-40DC-AFE9-6EFE107B1475}"/>
              </a:ext>
            </a:extLst>
          </p:cNvPr>
          <p:cNvSpPr txBox="1"/>
          <p:nvPr/>
        </p:nvSpPr>
        <p:spPr>
          <a:xfrm>
            <a:off x="7386212" y="2403575"/>
            <a:ext cx="97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latin typeface="Bahnschrift Light SemiCondensed" panose="020B0502040204020203" pitchFamily="34" charset="0"/>
              </a:rPr>
              <a:t>Facets</a:t>
            </a:r>
            <a:endParaRPr lang="en-US" sz="2400" dirty="0">
              <a:latin typeface="Bahnschrift Light SemiCondensed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385579-B385-4527-A969-0B0B4E46C019}"/>
              </a:ext>
            </a:extLst>
          </p:cNvPr>
          <p:cNvSpPr txBox="1"/>
          <p:nvPr/>
        </p:nvSpPr>
        <p:spPr>
          <a:xfrm>
            <a:off x="6741132" y="1913718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Coordinates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2F853D-A34E-41C5-9128-D040011D412F}"/>
              </a:ext>
            </a:extLst>
          </p:cNvPr>
          <p:cNvSpPr txBox="1"/>
          <p:nvPr/>
        </p:nvSpPr>
        <p:spPr>
          <a:xfrm>
            <a:off x="7252490" y="1423861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Themes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85D7E2AA-C7A2-4EC5-858B-3FF586D5F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*Inspired by slides from Thomas Lin Pedersen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7CD07698-CA51-47E9-9964-E60DC94E7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817" y="6153187"/>
            <a:ext cx="1788366" cy="57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0282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D822BD7-D74E-40D1-89DC-BC88D8204B7E}"/>
              </a:ext>
            </a:extLst>
          </p:cNvPr>
          <p:cNvSpPr txBox="1"/>
          <p:nvPr/>
        </p:nvSpPr>
        <p:spPr>
          <a:xfrm>
            <a:off x="363894" y="1353850"/>
            <a:ext cx="5732106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ggplot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(mpg, </a:t>
            </a:r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hwy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colour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+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geom_point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+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facet_grid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drv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~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class)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4AAD0BE-0857-43AA-B05E-19F1A247B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988C-9DEC-403E-92C1-EF3623E0329E}" type="datetime1">
              <a:rPr lang="en-US" smtClean="0"/>
              <a:t>31-May-21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277BD-ACE9-4808-820A-1DE097CEF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5960" y="1660237"/>
            <a:ext cx="5732103" cy="3537525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098149DD-D01C-4A41-827C-B03AFF794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817" y="6153187"/>
            <a:ext cx="1788366" cy="57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6">
            <a:extLst>
              <a:ext uri="{FF2B5EF4-FFF2-40B4-BE49-F238E27FC236}">
                <a16:creationId xmlns:a16="http://schemas.microsoft.com/office/drawing/2014/main" id="{5FC4FA6A-728F-461C-ACF1-5E5F00357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163451"/>
            <a:ext cx="4411807" cy="461665"/>
          </a:xfrm>
        </p:spPr>
        <p:txBody>
          <a:bodyPr>
            <a:normAutofit/>
          </a:bodyPr>
          <a:lstStyle/>
          <a:p>
            <a:r>
              <a:rPr lang="nl-NL" sz="2400" dirty="0">
                <a:solidFill>
                  <a:schemeClr val="bg1">
                    <a:lumMod val="50000"/>
                  </a:schemeClr>
                </a:solidFill>
              </a:rPr>
              <a:t>Open Source Workshop: ggplot2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69BF42-3324-4FAD-95CE-26AB879A46A7}"/>
              </a:ext>
            </a:extLst>
          </p:cNvPr>
          <p:cNvCxnSpPr/>
          <p:nvPr/>
        </p:nvCxnSpPr>
        <p:spPr>
          <a:xfrm>
            <a:off x="426720" y="625116"/>
            <a:ext cx="11338560" cy="0"/>
          </a:xfrm>
          <a:prstGeom prst="line">
            <a:avLst/>
          </a:prstGeom>
          <a:ln w="19050">
            <a:solidFill>
              <a:srgbClr val="1226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9414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D822BD7-D74E-40D1-89DC-BC88D8204B7E}"/>
              </a:ext>
            </a:extLst>
          </p:cNvPr>
          <p:cNvSpPr txBox="1"/>
          <p:nvPr/>
        </p:nvSpPr>
        <p:spPr>
          <a:xfrm>
            <a:off x="363894" y="1353850"/>
            <a:ext cx="5732106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ggplot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(mpg, </a:t>
            </a:r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hwy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colour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+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geom_point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+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facet_grid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cols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vars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drv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4AAD0BE-0857-43AA-B05E-19F1A247B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988C-9DEC-403E-92C1-EF3623E0329E}" type="datetime1">
              <a:rPr lang="en-US" smtClean="0"/>
              <a:t>31-May-21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277BD-ACE9-4808-820A-1DE097CEF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5961" y="1660237"/>
            <a:ext cx="5732101" cy="3537525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098149DD-D01C-4A41-827C-B03AFF794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817" y="6153187"/>
            <a:ext cx="1788366" cy="57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6">
            <a:extLst>
              <a:ext uri="{FF2B5EF4-FFF2-40B4-BE49-F238E27FC236}">
                <a16:creationId xmlns:a16="http://schemas.microsoft.com/office/drawing/2014/main" id="{5FC4FA6A-728F-461C-ACF1-5E5F00357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163451"/>
            <a:ext cx="4411807" cy="461665"/>
          </a:xfrm>
        </p:spPr>
        <p:txBody>
          <a:bodyPr>
            <a:normAutofit/>
          </a:bodyPr>
          <a:lstStyle/>
          <a:p>
            <a:r>
              <a:rPr lang="nl-NL" sz="2400" dirty="0">
                <a:solidFill>
                  <a:schemeClr val="bg1">
                    <a:lumMod val="50000"/>
                  </a:schemeClr>
                </a:solidFill>
              </a:rPr>
              <a:t>Open Source Workshop: ggplot2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69BF42-3324-4FAD-95CE-26AB879A46A7}"/>
              </a:ext>
            </a:extLst>
          </p:cNvPr>
          <p:cNvCxnSpPr/>
          <p:nvPr/>
        </p:nvCxnSpPr>
        <p:spPr>
          <a:xfrm>
            <a:off x="426720" y="625116"/>
            <a:ext cx="11338560" cy="0"/>
          </a:xfrm>
          <a:prstGeom prst="line">
            <a:avLst/>
          </a:prstGeom>
          <a:ln w="19050">
            <a:solidFill>
              <a:srgbClr val="1226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9511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D822BD7-D74E-40D1-89DC-BC88D8204B7E}"/>
              </a:ext>
            </a:extLst>
          </p:cNvPr>
          <p:cNvSpPr txBox="1"/>
          <p:nvPr/>
        </p:nvSpPr>
        <p:spPr>
          <a:xfrm>
            <a:off x="363894" y="1353850"/>
            <a:ext cx="5732106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ggplot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(mpg, </a:t>
            </a:r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hwy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colour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+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geom_point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+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facet_grid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vars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(class))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4AAD0BE-0857-43AA-B05E-19F1A247B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988C-9DEC-403E-92C1-EF3623E0329E}" type="datetime1">
              <a:rPr lang="en-US" smtClean="0"/>
              <a:t>31-May-21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277BD-ACE9-4808-820A-1DE097CEF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5961" y="1660237"/>
            <a:ext cx="5732101" cy="3537524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098149DD-D01C-4A41-827C-B03AFF794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817" y="6153187"/>
            <a:ext cx="1788366" cy="57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6">
            <a:extLst>
              <a:ext uri="{FF2B5EF4-FFF2-40B4-BE49-F238E27FC236}">
                <a16:creationId xmlns:a16="http://schemas.microsoft.com/office/drawing/2014/main" id="{5FC4FA6A-728F-461C-ACF1-5E5F00357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163451"/>
            <a:ext cx="4411807" cy="461665"/>
          </a:xfrm>
        </p:spPr>
        <p:txBody>
          <a:bodyPr>
            <a:normAutofit/>
          </a:bodyPr>
          <a:lstStyle/>
          <a:p>
            <a:r>
              <a:rPr lang="nl-NL" sz="2400" dirty="0">
                <a:solidFill>
                  <a:schemeClr val="bg1">
                    <a:lumMod val="50000"/>
                  </a:schemeClr>
                </a:solidFill>
              </a:rPr>
              <a:t>Open Source Workshop: ggplot2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69BF42-3324-4FAD-95CE-26AB879A46A7}"/>
              </a:ext>
            </a:extLst>
          </p:cNvPr>
          <p:cNvCxnSpPr/>
          <p:nvPr/>
        </p:nvCxnSpPr>
        <p:spPr>
          <a:xfrm>
            <a:off x="426720" y="625116"/>
            <a:ext cx="11338560" cy="0"/>
          </a:xfrm>
          <a:prstGeom prst="line">
            <a:avLst/>
          </a:prstGeom>
          <a:ln w="19050">
            <a:solidFill>
              <a:srgbClr val="1226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00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34EE3-49BD-459A-BBD1-7E894D320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7695-EEA7-4A86-8A80-A3436803A405}" type="datetime1">
              <a:rPr lang="en-US" smtClean="0"/>
              <a:t>19-May-21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A54137-EADB-4798-8D09-E7D637BE2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6661" y="2669786"/>
            <a:ext cx="6352592" cy="1325563"/>
          </a:xfrm>
        </p:spPr>
        <p:txBody>
          <a:bodyPr/>
          <a:lstStyle/>
          <a:p>
            <a:r>
              <a:rPr lang="nl-NL" dirty="0" err="1"/>
              <a:t>Why</a:t>
            </a:r>
            <a:r>
              <a:rPr lang="nl-NL" dirty="0"/>
              <a:t> ggplot2?</a:t>
            </a:r>
            <a:endParaRPr lang="en-US" dirty="0"/>
          </a:p>
        </p:txBody>
      </p:sp>
      <p:pic>
        <p:nvPicPr>
          <p:cNvPr id="3074" name="Picture 2" descr="Visualize &amp; Explore Data - HU Research Environment">
            <a:extLst>
              <a:ext uri="{FF2B5EF4-FFF2-40B4-BE49-F238E27FC236}">
                <a16:creationId xmlns:a16="http://schemas.microsoft.com/office/drawing/2014/main" id="{9D586FF2-3E28-49F7-9FF4-7ECB0793E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7" y="0"/>
            <a:ext cx="59166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41490194-90AB-4A5B-BBF5-4DAA39209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817" y="6153187"/>
            <a:ext cx="1788366" cy="57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5785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D822BD7-D74E-40D1-89DC-BC88D8204B7E}"/>
              </a:ext>
            </a:extLst>
          </p:cNvPr>
          <p:cNvSpPr txBox="1"/>
          <p:nvPr/>
        </p:nvSpPr>
        <p:spPr>
          <a:xfrm>
            <a:off x="363894" y="1353850"/>
            <a:ext cx="5732106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ggplot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(mpg, </a:t>
            </a:r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hwy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colour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+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geom_point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+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facet_wrap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vars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(class))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4AAD0BE-0857-43AA-B05E-19F1A247B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988C-9DEC-403E-92C1-EF3623E0329E}" type="datetime1">
              <a:rPr lang="en-US" smtClean="0"/>
              <a:t>31-May-21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277BD-ACE9-4808-820A-1DE097CEF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5962" y="1660237"/>
            <a:ext cx="5732099" cy="3537524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098149DD-D01C-4A41-827C-B03AFF794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817" y="6153187"/>
            <a:ext cx="1788366" cy="57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6">
            <a:extLst>
              <a:ext uri="{FF2B5EF4-FFF2-40B4-BE49-F238E27FC236}">
                <a16:creationId xmlns:a16="http://schemas.microsoft.com/office/drawing/2014/main" id="{5FC4FA6A-728F-461C-ACF1-5E5F00357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163451"/>
            <a:ext cx="4411807" cy="461665"/>
          </a:xfrm>
        </p:spPr>
        <p:txBody>
          <a:bodyPr>
            <a:normAutofit/>
          </a:bodyPr>
          <a:lstStyle/>
          <a:p>
            <a:r>
              <a:rPr lang="nl-NL" sz="2400" dirty="0">
                <a:solidFill>
                  <a:schemeClr val="bg1">
                    <a:lumMod val="50000"/>
                  </a:schemeClr>
                </a:solidFill>
              </a:rPr>
              <a:t>Open Source Workshop: ggplot2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69BF42-3324-4FAD-95CE-26AB879A46A7}"/>
              </a:ext>
            </a:extLst>
          </p:cNvPr>
          <p:cNvCxnSpPr/>
          <p:nvPr/>
        </p:nvCxnSpPr>
        <p:spPr>
          <a:xfrm>
            <a:off x="426720" y="625116"/>
            <a:ext cx="11338560" cy="0"/>
          </a:xfrm>
          <a:prstGeom prst="line">
            <a:avLst/>
          </a:prstGeom>
          <a:ln w="19050">
            <a:solidFill>
              <a:srgbClr val="1226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3706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7099F-CDC4-4865-BE79-E71222E5A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553269" cy="3801580"/>
          </a:xfrm>
        </p:spPr>
        <p:txBody>
          <a:bodyPr>
            <a:normAutofit/>
          </a:bodyPr>
          <a:lstStyle/>
          <a:p>
            <a:pPr>
              <a:buClr>
                <a:srgbClr val="1226AA"/>
              </a:buClr>
              <a:buFont typeface="Calibri" panose="020F0502020204030204" pitchFamily="34" charset="0"/>
              <a:buChar char="›"/>
            </a:pPr>
            <a:r>
              <a:rPr lang="nl-NL" dirty="0"/>
              <a:t>Change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plots look</a:t>
            </a:r>
          </a:p>
          <a:p>
            <a:pPr>
              <a:buClr>
                <a:srgbClr val="1226AA"/>
              </a:buClr>
              <a:buFont typeface="Calibri" panose="020F0502020204030204" pitchFamily="34" charset="0"/>
              <a:buChar char="›"/>
            </a:pPr>
            <a:r>
              <a:rPr lang="nl-NL" dirty="0" err="1"/>
              <a:t>Either</a:t>
            </a:r>
            <a:r>
              <a:rPr lang="nl-NL" dirty="0"/>
              <a:t>:</a:t>
            </a:r>
          </a:p>
          <a:p>
            <a:pPr lvl="1">
              <a:buClr>
                <a:srgbClr val="1226AA"/>
              </a:buClr>
              <a:buFont typeface="Calibri" panose="020F0502020204030204" pitchFamily="34" charset="0"/>
              <a:buChar char="›"/>
            </a:pPr>
            <a:r>
              <a:rPr lang="nl-NL" dirty="0" err="1"/>
              <a:t>Apply</a:t>
            </a:r>
            <a:r>
              <a:rPr lang="nl-NL" dirty="0"/>
              <a:t> complete </a:t>
            </a:r>
            <a:r>
              <a:rPr lang="nl-NL" dirty="0" err="1"/>
              <a:t>themes</a:t>
            </a:r>
            <a:endParaRPr lang="nl-NL" dirty="0"/>
          </a:p>
          <a:p>
            <a:pPr lvl="1">
              <a:buClr>
                <a:srgbClr val="1226AA"/>
              </a:buClr>
              <a:buFont typeface="Calibri" panose="020F0502020204030204" pitchFamily="34" charset="0"/>
              <a:buChar char="›"/>
            </a:pPr>
            <a:r>
              <a:rPr lang="nl-NL" dirty="0" err="1"/>
              <a:t>Adjust</a:t>
            </a:r>
            <a:r>
              <a:rPr lang="nl-NL" dirty="0"/>
              <a:t> </a:t>
            </a:r>
            <a:r>
              <a:rPr lang="nl-NL" dirty="0" err="1"/>
              <a:t>individual</a:t>
            </a:r>
            <a:r>
              <a:rPr lang="nl-NL" dirty="0"/>
              <a:t> </a:t>
            </a:r>
            <a:r>
              <a:rPr lang="nl-NL" dirty="0" err="1"/>
              <a:t>components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34EE3-49BD-459A-BBD1-7E894D320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6B0F-74EC-4B4C-A01E-8C8E55D50175}" type="datetime1">
              <a:rPr lang="en-US" smtClean="0"/>
              <a:t>31-May-21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4EE5ED1-3A60-410F-B69F-F9BE4A9C2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Layers</a:t>
            </a:r>
            <a:endParaRPr lang="en-US" dirty="0"/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A03973AC-772D-4C93-8188-E02709604E69}"/>
              </a:ext>
            </a:extLst>
          </p:cNvPr>
          <p:cNvSpPr/>
          <p:nvPr/>
        </p:nvSpPr>
        <p:spPr>
          <a:xfrm>
            <a:off x="8610600" y="4599992"/>
            <a:ext cx="2856722" cy="979714"/>
          </a:xfrm>
          <a:prstGeom prst="diamond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alpha val="20000"/>
                </a:schemeClr>
              </a:solidFill>
            </a:endParaRP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10380E4D-408E-499E-931F-678C1C382FC1}"/>
              </a:ext>
            </a:extLst>
          </p:cNvPr>
          <p:cNvSpPr/>
          <p:nvPr/>
        </p:nvSpPr>
        <p:spPr>
          <a:xfrm>
            <a:off x="8610600" y="4110135"/>
            <a:ext cx="2856722" cy="979714"/>
          </a:xfrm>
          <a:prstGeom prst="diamond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6423154F-D9EE-4F98-BDB5-28C6CF7E2845}"/>
              </a:ext>
            </a:extLst>
          </p:cNvPr>
          <p:cNvSpPr/>
          <p:nvPr/>
        </p:nvSpPr>
        <p:spPr>
          <a:xfrm>
            <a:off x="8610600" y="3620277"/>
            <a:ext cx="2856722" cy="979714"/>
          </a:xfrm>
          <a:prstGeom prst="diamond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6C275861-216A-41F1-92FB-305AB44B8FB8}"/>
              </a:ext>
            </a:extLst>
          </p:cNvPr>
          <p:cNvSpPr/>
          <p:nvPr/>
        </p:nvSpPr>
        <p:spPr>
          <a:xfrm>
            <a:off x="8610600" y="3130421"/>
            <a:ext cx="2856722" cy="979714"/>
          </a:xfrm>
          <a:prstGeom prst="diamond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alpha val="20000"/>
                </a:schemeClr>
              </a:solidFill>
            </a:endParaRP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6ABBD2DC-1A42-4CDF-A5F7-3208BE7FC757}"/>
              </a:ext>
            </a:extLst>
          </p:cNvPr>
          <p:cNvSpPr/>
          <p:nvPr/>
        </p:nvSpPr>
        <p:spPr>
          <a:xfrm>
            <a:off x="8610600" y="2640564"/>
            <a:ext cx="2856722" cy="979714"/>
          </a:xfrm>
          <a:prstGeom prst="diamond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12E04128-22D2-45D6-94DD-225FC720B421}"/>
              </a:ext>
            </a:extLst>
          </p:cNvPr>
          <p:cNvSpPr/>
          <p:nvPr/>
        </p:nvSpPr>
        <p:spPr>
          <a:xfrm>
            <a:off x="8610600" y="2150707"/>
            <a:ext cx="2856722" cy="979714"/>
          </a:xfrm>
          <a:prstGeom prst="diamond">
            <a:avLst/>
          </a:prstGeom>
          <a:solidFill>
            <a:srgbClr val="C15D5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0F0E589E-A9E3-4C15-AC08-F73A360CD0EE}"/>
              </a:ext>
            </a:extLst>
          </p:cNvPr>
          <p:cNvSpPr/>
          <p:nvPr/>
        </p:nvSpPr>
        <p:spPr>
          <a:xfrm>
            <a:off x="8610600" y="1660850"/>
            <a:ext cx="2856722" cy="979714"/>
          </a:xfrm>
          <a:prstGeom prst="diamond">
            <a:avLst/>
          </a:prstGeom>
          <a:solidFill>
            <a:srgbClr val="3EC3C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EB3577A2-C98E-46FB-835A-DFA9F6FC020C}"/>
              </a:ext>
            </a:extLst>
          </p:cNvPr>
          <p:cNvSpPr/>
          <p:nvPr/>
        </p:nvSpPr>
        <p:spPr>
          <a:xfrm>
            <a:off x="8610600" y="1170993"/>
            <a:ext cx="2856722" cy="979714"/>
          </a:xfrm>
          <a:prstGeom prst="diamond">
            <a:avLst/>
          </a:prstGeom>
          <a:solidFill>
            <a:srgbClr val="AD62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3A0BB-A026-4178-9A7C-A40DD6ACDEAA}"/>
              </a:ext>
            </a:extLst>
          </p:cNvPr>
          <p:cNvSpPr txBox="1"/>
          <p:nvPr/>
        </p:nvSpPr>
        <p:spPr>
          <a:xfrm>
            <a:off x="7629869" y="4859016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Data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639BE-742A-4B91-99F8-4C6802F555A6}"/>
              </a:ext>
            </a:extLst>
          </p:cNvPr>
          <p:cNvSpPr txBox="1"/>
          <p:nvPr/>
        </p:nvSpPr>
        <p:spPr>
          <a:xfrm>
            <a:off x="7171410" y="4369159"/>
            <a:ext cx="1189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Mapping</a:t>
            </a:r>
            <a:endParaRPr lang="nl-NL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F606A3-0C24-4A8F-BE53-BC3625AD9084}"/>
              </a:ext>
            </a:extLst>
          </p:cNvPr>
          <p:cNvSpPr txBox="1"/>
          <p:nvPr/>
        </p:nvSpPr>
        <p:spPr>
          <a:xfrm>
            <a:off x="6803649" y="3879302"/>
            <a:ext cx="155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Geometries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038C73-44CA-4BCF-BF14-48D1ED9375D6}"/>
              </a:ext>
            </a:extLst>
          </p:cNvPr>
          <p:cNvSpPr txBox="1"/>
          <p:nvPr/>
        </p:nvSpPr>
        <p:spPr>
          <a:xfrm>
            <a:off x="7055320" y="3389445"/>
            <a:ext cx="1306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Statistics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5FA507-3281-47B2-8CD1-7508AD417036}"/>
              </a:ext>
            </a:extLst>
          </p:cNvPr>
          <p:cNvSpPr txBox="1"/>
          <p:nvPr/>
        </p:nvSpPr>
        <p:spPr>
          <a:xfrm>
            <a:off x="7378197" y="2893533"/>
            <a:ext cx="982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Scales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7A6982-F7C4-40DC-AFE9-6EFE107B1475}"/>
              </a:ext>
            </a:extLst>
          </p:cNvPr>
          <p:cNvSpPr txBox="1"/>
          <p:nvPr/>
        </p:nvSpPr>
        <p:spPr>
          <a:xfrm>
            <a:off x="7386212" y="2403575"/>
            <a:ext cx="97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Facets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385579-B385-4527-A969-0B0B4E46C019}"/>
              </a:ext>
            </a:extLst>
          </p:cNvPr>
          <p:cNvSpPr txBox="1"/>
          <p:nvPr/>
        </p:nvSpPr>
        <p:spPr>
          <a:xfrm>
            <a:off x="6741132" y="1913718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tx1">
                    <a:alpha val="20000"/>
                  </a:schemeClr>
                </a:solidFill>
                <a:latin typeface="Bahnschrift Light SemiCondensed" panose="020B0502040204020203" pitchFamily="34" charset="0"/>
              </a:rPr>
              <a:t>Coordinates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2F853D-A34E-41C5-9128-D040011D412F}"/>
              </a:ext>
            </a:extLst>
          </p:cNvPr>
          <p:cNvSpPr txBox="1"/>
          <p:nvPr/>
        </p:nvSpPr>
        <p:spPr>
          <a:xfrm>
            <a:off x="7252490" y="1423861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>
                <a:latin typeface="Bahnschrift Light SemiCondensed" panose="020B0502040204020203" pitchFamily="34" charset="0"/>
              </a:rPr>
              <a:t>Themes</a:t>
            </a:r>
            <a:endParaRPr lang="en-US" sz="2400" dirty="0">
              <a:latin typeface="Bahnschrift Light SemiCondensed" panose="020B0502040204020203" pitchFamily="34" charset="0"/>
            </a:endParaRP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85D7E2AA-C7A2-4EC5-858B-3FF586D5F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*Inspired by slides from Thomas Lin Pedersen</a:t>
            </a:r>
            <a:endParaRPr lang="en-US" dirty="0"/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1267353E-0D17-4AE4-A6E5-BBC43B8B3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817" y="6153187"/>
            <a:ext cx="1788366" cy="57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7016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D822BD7-D74E-40D1-89DC-BC88D8204B7E}"/>
              </a:ext>
            </a:extLst>
          </p:cNvPr>
          <p:cNvSpPr txBox="1"/>
          <p:nvPr/>
        </p:nvSpPr>
        <p:spPr>
          <a:xfrm>
            <a:off x="363894" y="1548445"/>
            <a:ext cx="5732106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ggplot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(mpg, </a:t>
            </a:r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hwy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colour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class)) +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geom_point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4AAD0BE-0857-43AA-B05E-19F1A247B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988C-9DEC-403E-92C1-EF3623E0329E}" type="datetime1">
              <a:rPr lang="en-US" smtClean="0"/>
              <a:t>31-May-21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277BD-ACE9-4808-820A-1DE097CEF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92042" y="769163"/>
            <a:ext cx="4172338" cy="2574927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098149DD-D01C-4A41-827C-B03AFF794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817" y="6153187"/>
            <a:ext cx="1788366" cy="57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6">
            <a:extLst>
              <a:ext uri="{FF2B5EF4-FFF2-40B4-BE49-F238E27FC236}">
                <a16:creationId xmlns:a16="http://schemas.microsoft.com/office/drawing/2014/main" id="{5FC4FA6A-728F-461C-ACF1-5E5F00357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163451"/>
            <a:ext cx="4411807" cy="461665"/>
          </a:xfrm>
        </p:spPr>
        <p:txBody>
          <a:bodyPr>
            <a:normAutofit/>
          </a:bodyPr>
          <a:lstStyle/>
          <a:p>
            <a:r>
              <a:rPr lang="nl-NL" sz="2400" dirty="0">
                <a:solidFill>
                  <a:schemeClr val="bg1">
                    <a:lumMod val="50000"/>
                  </a:schemeClr>
                </a:solidFill>
              </a:rPr>
              <a:t>Open Source Workshop: ggplot2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69BF42-3324-4FAD-95CE-26AB879A46A7}"/>
              </a:ext>
            </a:extLst>
          </p:cNvPr>
          <p:cNvCxnSpPr/>
          <p:nvPr/>
        </p:nvCxnSpPr>
        <p:spPr>
          <a:xfrm>
            <a:off x="426720" y="625116"/>
            <a:ext cx="11338560" cy="0"/>
          </a:xfrm>
          <a:prstGeom prst="line">
            <a:avLst/>
          </a:prstGeom>
          <a:ln w="19050">
            <a:solidFill>
              <a:srgbClr val="1226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F05B1F2-CC84-404D-BF79-C9B919057243}"/>
              </a:ext>
            </a:extLst>
          </p:cNvPr>
          <p:cNvSpPr txBox="1"/>
          <p:nvPr/>
        </p:nvSpPr>
        <p:spPr>
          <a:xfrm>
            <a:off x="426720" y="886726"/>
            <a:ext cx="3854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err="1"/>
              <a:t>There</a:t>
            </a:r>
            <a:r>
              <a:rPr lang="nl-NL" sz="2000" dirty="0"/>
              <a:t> are </a:t>
            </a:r>
            <a:r>
              <a:rPr lang="nl-NL" sz="2000" dirty="0" err="1"/>
              <a:t>some</a:t>
            </a:r>
            <a:r>
              <a:rPr lang="nl-NL" sz="2000" dirty="0"/>
              <a:t> </a:t>
            </a:r>
            <a:r>
              <a:rPr lang="nl-NL" sz="2000" dirty="0" err="1"/>
              <a:t>predefined</a:t>
            </a:r>
            <a:r>
              <a:rPr lang="nl-NL" sz="2000" dirty="0"/>
              <a:t> </a:t>
            </a:r>
            <a:r>
              <a:rPr lang="nl-NL" sz="2000" dirty="0" err="1"/>
              <a:t>themes</a:t>
            </a:r>
            <a:endParaRPr lang="en-US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E4F8C5-4878-46E1-8C02-ADED50C9EE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92043" y="3429000"/>
            <a:ext cx="4172335" cy="25749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4E27AF-766C-4214-8C78-6A5F2C375E1F}"/>
              </a:ext>
            </a:extLst>
          </p:cNvPr>
          <p:cNvSpPr txBox="1"/>
          <p:nvPr/>
        </p:nvSpPr>
        <p:spPr>
          <a:xfrm>
            <a:off x="363894" y="4054743"/>
            <a:ext cx="5732106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ggplot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(mpg, </a:t>
            </a:r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hwy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colour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class)) +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geom_point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theme_minimal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776093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D822BD7-D74E-40D1-89DC-BC88D8204B7E}"/>
              </a:ext>
            </a:extLst>
          </p:cNvPr>
          <p:cNvSpPr txBox="1"/>
          <p:nvPr/>
        </p:nvSpPr>
        <p:spPr>
          <a:xfrm>
            <a:off x="363894" y="1353850"/>
            <a:ext cx="5732106" cy="44012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ggplot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(mpg) + 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geom_bar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aes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class, </a:t>
            </a:r>
            <a:r>
              <a:rPr lang="en-US" sz="14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fill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+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facet_grid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cols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vars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(year)) +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scale_fill_brewer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palette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'Accent'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+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labs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'Number of Cars by Year'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sz="14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caption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'© De </a:t>
            </a:r>
            <a:r>
              <a:rPr lang="en-US" sz="1400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Nederlandsche</a:t>
            </a:r>
            <a:r>
              <a:rPr lang="en-US" sz="1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 Bank'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sz="14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sz="14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'Car class'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sz="14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fill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'Drive type'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+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theme_minimal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+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theme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element_text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'sans'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</a:t>
            </a:r>
            <a:r>
              <a:rPr lang="en-US" sz="14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face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'italic'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</a:t>
            </a:r>
            <a:r>
              <a:rPr lang="en-US" sz="14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darkgray</a:t>
            </a:r>
            <a:r>
              <a:rPr lang="en-US" sz="1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strip.text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element_text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face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'bold'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panel.grid.major.y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element_blank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panel.grid.minor.x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element_line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4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linetype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'dashed'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)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4AAD0BE-0857-43AA-B05E-19F1A247B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988C-9DEC-403E-92C1-EF3623E0329E}" type="datetime1">
              <a:rPr lang="en-US" smtClean="0"/>
              <a:t>31-May-21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277BD-ACE9-4808-820A-1DE097CEF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5961" y="1660237"/>
            <a:ext cx="5732101" cy="3537524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098149DD-D01C-4A41-827C-B03AFF794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817" y="6153187"/>
            <a:ext cx="1788366" cy="57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6">
            <a:extLst>
              <a:ext uri="{FF2B5EF4-FFF2-40B4-BE49-F238E27FC236}">
                <a16:creationId xmlns:a16="http://schemas.microsoft.com/office/drawing/2014/main" id="{5FC4FA6A-728F-461C-ACF1-5E5F00357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163451"/>
            <a:ext cx="4411807" cy="461665"/>
          </a:xfrm>
        </p:spPr>
        <p:txBody>
          <a:bodyPr>
            <a:normAutofit/>
          </a:bodyPr>
          <a:lstStyle/>
          <a:p>
            <a:r>
              <a:rPr lang="nl-NL" sz="2400" dirty="0">
                <a:solidFill>
                  <a:schemeClr val="bg1">
                    <a:lumMod val="50000"/>
                  </a:schemeClr>
                </a:solidFill>
              </a:rPr>
              <a:t>Open Source Workshop: ggplot2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69BF42-3324-4FAD-95CE-26AB879A46A7}"/>
              </a:ext>
            </a:extLst>
          </p:cNvPr>
          <p:cNvCxnSpPr/>
          <p:nvPr/>
        </p:nvCxnSpPr>
        <p:spPr>
          <a:xfrm>
            <a:off x="426720" y="625116"/>
            <a:ext cx="11338560" cy="0"/>
          </a:xfrm>
          <a:prstGeom prst="line">
            <a:avLst/>
          </a:prstGeom>
          <a:ln w="19050">
            <a:solidFill>
              <a:srgbClr val="1226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2417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34EE3-49BD-459A-BBD1-7E894D320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7695-EEA7-4A86-8A80-A3436803A405}" type="datetime1">
              <a:rPr lang="en-US" smtClean="0"/>
              <a:t>01-Jun-21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A54137-EADB-4798-8D09-E7D637BE2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950" y="2679349"/>
            <a:ext cx="442115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nl-NL" dirty="0" err="1"/>
              <a:t>Excercise</a:t>
            </a:r>
            <a:r>
              <a:rPr lang="nl-NL" dirty="0"/>
              <a:t>:</a:t>
            </a:r>
            <a:br>
              <a:rPr lang="nl-NL" dirty="0"/>
            </a:br>
            <a:r>
              <a:rPr lang="nl-NL" dirty="0"/>
              <a:t>KNMI </a:t>
            </a:r>
            <a:r>
              <a:rPr lang="nl-NL" dirty="0" err="1"/>
              <a:t>Weather</a:t>
            </a:r>
            <a:r>
              <a:rPr lang="nl-NL" dirty="0"/>
              <a:t> Data</a:t>
            </a:r>
            <a:endParaRPr lang="en-US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1490194-90AB-4A5B-BBF5-4DAA39209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817" y="6153187"/>
            <a:ext cx="1788366" cy="57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F730F3-D7AB-4A80-B029-8FF8069F4F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22"/>
          <a:stretch/>
        </p:blipFill>
        <p:spPr>
          <a:xfrm>
            <a:off x="-2815187" y="-27993"/>
            <a:ext cx="8911188" cy="694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861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34EE3-49BD-459A-BBD1-7E894D320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42ED-ACF1-44EB-8459-8D3E59FBB18C}" type="datetime1">
              <a:rPr lang="en-US" smtClean="0"/>
              <a:t>26-May-21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4EE5ED1-3A60-410F-B69F-F9BE4A9C2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nl-NL" dirty="0" err="1"/>
              <a:t>Why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R’s </a:t>
            </a:r>
            <a:r>
              <a:rPr lang="nl-NL" dirty="0" err="1"/>
              <a:t>plotting</a:t>
            </a:r>
            <a:r>
              <a:rPr lang="nl-NL" dirty="0"/>
              <a:t>?</a:t>
            </a:r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6BD88C6-627C-47F0-A2A6-466FE1F81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817" y="6153187"/>
            <a:ext cx="1788366" cy="57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0A05C8-42ED-45A8-AB06-A4D5F35D8B7F}"/>
              </a:ext>
            </a:extLst>
          </p:cNvPr>
          <p:cNvSpPr txBox="1"/>
          <p:nvPr/>
        </p:nvSpPr>
        <p:spPr>
          <a:xfrm>
            <a:off x="715347" y="1927408"/>
            <a:ext cx="573210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iris</a:t>
            </a:r>
            <a:r>
              <a:rPr lang="en-US" sz="16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Petal.Length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iris</a:t>
            </a:r>
            <a:r>
              <a:rPr lang="en-US" sz="16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Petal.Width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D2D8CB-0492-4AF9-9DFB-8F9C2CE618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98"/>
          <a:stretch/>
        </p:blipFill>
        <p:spPr>
          <a:xfrm>
            <a:off x="7666402" y="1406220"/>
            <a:ext cx="3687398" cy="3896749"/>
          </a:xfrm>
          <a:prstGeom prst="rect">
            <a:avLst/>
          </a:prstGeom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5B611FA-C907-408D-8E08-1C523255B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https://towardsdatascience.com/base-plotting-in-r-eb365da06b22</a:t>
            </a:r>
          </a:p>
        </p:txBody>
      </p:sp>
    </p:spTree>
    <p:extLst>
      <p:ext uri="{BB962C8B-B14F-4D97-AF65-F5344CB8AC3E}">
        <p14:creationId xmlns:p14="http://schemas.microsoft.com/office/powerpoint/2010/main" val="2044868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34EE3-49BD-459A-BBD1-7E894D320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2329-FD3F-4292-B13D-940AC2544E1B}" type="datetime1">
              <a:rPr lang="en-US" smtClean="0"/>
              <a:t>26-May-21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4EE5ED1-3A60-410F-B69F-F9BE4A9C2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nl-NL" dirty="0" err="1"/>
              <a:t>Why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R’s </a:t>
            </a:r>
            <a:r>
              <a:rPr lang="nl-NL" dirty="0" err="1"/>
              <a:t>plotting</a:t>
            </a:r>
            <a:r>
              <a:rPr lang="nl-NL" dirty="0"/>
              <a:t>?</a:t>
            </a:r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6BD88C6-627C-47F0-A2A6-466FE1F81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817" y="6153187"/>
            <a:ext cx="1788366" cy="57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0A05C8-42ED-45A8-AB06-A4D5F35D8B7F}"/>
              </a:ext>
            </a:extLst>
          </p:cNvPr>
          <p:cNvSpPr txBox="1"/>
          <p:nvPr/>
        </p:nvSpPr>
        <p:spPr>
          <a:xfrm>
            <a:off x="715347" y="1927408"/>
            <a:ext cx="6375918" cy="2893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##Plot showing species subsets (right)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iris</a:t>
            </a:r>
            <a:r>
              <a:rPr lang="en-US" sz="1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Petal.Length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iris</a:t>
            </a:r>
            <a:r>
              <a:rPr lang="en-US" sz="1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Petal.Width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4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xlab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"Petal Length"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4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ylab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"Petal Width"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4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"Petal Width vs Petal Length"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4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pch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4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ifelse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iris</a:t>
            </a:r>
            <a:r>
              <a:rPr lang="en-US" sz="1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Species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"setosa"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"coral1"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ifelse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iris</a:t>
            </a:r>
            <a:r>
              <a:rPr lang="en-US" sz="1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Species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"virginica"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"cyan4"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</a:t>
            </a:r>
            <a:r>
              <a:rPr lang="en-US" sz="1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ifelse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iris</a:t>
            </a:r>
            <a:r>
              <a:rPr lang="en-US" sz="1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Species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 </a:t>
            </a:r>
            <a:r>
              <a:rPr lang="en-US" sz="1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"versicolor"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   </a:t>
            </a:r>
            <a:r>
              <a:rPr lang="en-US" sz="1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"darkgoldenrod2"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"grey"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))))</a:t>
            </a:r>
          </a:p>
          <a:p>
            <a:r>
              <a:rPr lang="en-US" sz="1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##legend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bottomright</a:t>
            </a:r>
            <a:r>
              <a:rPr lang="en-US" sz="1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setosa</a:t>
            </a:r>
            <a:r>
              <a:rPr lang="en-US" sz="1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"virginica"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"versicolor"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sz="14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"coral1"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"cyan4"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"darkgoldenrod2"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14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pch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D2D8CB-0492-4AF9-9DFB-8F9C2CE618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98"/>
          <a:stretch/>
        </p:blipFill>
        <p:spPr>
          <a:xfrm>
            <a:off x="7666402" y="1406220"/>
            <a:ext cx="3687398" cy="389674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A5310B-32B8-48EF-8334-779234AF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https://towardsdatascience.com/base-plotting-in-r-eb365da06b22</a:t>
            </a:r>
          </a:p>
        </p:txBody>
      </p:sp>
    </p:spTree>
    <p:extLst>
      <p:ext uri="{BB962C8B-B14F-4D97-AF65-F5344CB8AC3E}">
        <p14:creationId xmlns:p14="http://schemas.microsoft.com/office/powerpoint/2010/main" val="3736261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34EE3-49BD-459A-BBD1-7E894D320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7695-EEA7-4A86-8A80-A3436803A405}" type="datetime1">
              <a:rPr lang="en-US" smtClean="0"/>
              <a:t>26-May-21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4EE5ED1-3A60-410F-B69F-F9BE4A9C2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nl-NL" dirty="0" err="1"/>
              <a:t>Why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R’s </a:t>
            </a:r>
            <a:r>
              <a:rPr lang="nl-NL" dirty="0" err="1"/>
              <a:t>plotting</a:t>
            </a:r>
            <a:r>
              <a:rPr lang="nl-NL" dirty="0"/>
              <a:t>?</a:t>
            </a:r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6BD88C6-627C-47F0-A2A6-466FE1F81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817" y="6153187"/>
            <a:ext cx="1788366" cy="57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9299E2E-45F4-443E-AC79-9BD6C58DB77C}"/>
              </a:ext>
            </a:extLst>
          </p:cNvPr>
          <p:cNvSpPr/>
          <p:nvPr/>
        </p:nvSpPr>
        <p:spPr>
          <a:xfrm>
            <a:off x="1318726" y="1752616"/>
            <a:ext cx="1782147" cy="17821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Scatterplot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0746A1D-358F-47FA-A574-07A1D17BE135}"/>
              </a:ext>
            </a:extLst>
          </p:cNvPr>
          <p:cNvSpPr/>
          <p:nvPr/>
        </p:nvSpPr>
        <p:spPr>
          <a:xfrm>
            <a:off x="3893975" y="4163658"/>
            <a:ext cx="1782147" cy="17821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Boxplot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12A02D-7A88-4DD3-A8FF-9744AAB87F0A}"/>
              </a:ext>
            </a:extLst>
          </p:cNvPr>
          <p:cNvSpPr/>
          <p:nvPr/>
        </p:nvSpPr>
        <p:spPr>
          <a:xfrm>
            <a:off x="5918718" y="1752617"/>
            <a:ext cx="1782147" cy="178214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Lineplot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32733E-DDC2-4943-9899-22629C55702B}"/>
              </a:ext>
            </a:extLst>
          </p:cNvPr>
          <p:cNvSpPr/>
          <p:nvPr/>
        </p:nvSpPr>
        <p:spPr>
          <a:xfrm>
            <a:off x="8736563" y="3272584"/>
            <a:ext cx="1782147" cy="178214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Barchart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052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34EE3-49BD-459A-BBD1-7E894D320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B939-FFB6-44FF-9CA2-A12F453588ED}" type="datetime1">
              <a:rPr lang="en-US" smtClean="0"/>
              <a:t>26-May-21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4EE5ED1-3A60-410F-B69F-F9BE4A9C2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nl-NL" dirty="0"/>
              <a:t>ggplot2’s equivalent</a:t>
            </a:r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6BD88C6-627C-47F0-A2A6-466FE1F81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817" y="6153187"/>
            <a:ext cx="1788366" cy="57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0A05C8-42ED-45A8-AB06-A4D5F35D8B7F}"/>
              </a:ext>
            </a:extLst>
          </p:cNvPr>
          <p:cNvSpPr txBox="1"/>
          <p:nvPr/>
        </p:nvSpPr>
        <p:spPr>
          <a:xfrm>
            <a:off x="715347" y="1927408"/>
            <a:ext cx="6002694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ggplot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(iris, </a:t>
            </a:r>
            <a:r>
              <a:rPr lang="en-US" sz="14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aes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Petal.Length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</a:t>
            </a:r>
            <a:r>
              <a:rPr lang="en-US" sz="14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y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Petal.Width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</a:t>
            </a:r>
            <a:r>
              <a:rPr lang="en-US" sz="14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color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Species)) +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geom_point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+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labs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title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1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"Petal Width vs Petal length"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sz="14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1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"Petal length"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sz="14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y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1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"Petal Width"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F46DEE-276B-4D00-A318-EE472743A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265" y="1927408"/>
            <a:ext cx="5044827" cy="311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19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7099F-CDC4-4865-BE79-E71222E5A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40894" cy="4351338"/>
          </a:xfrm>
        </p:spPr>
        <p:txBody>
          <a:bodyPr/>
          <a:lstStyle/>
          <a:p>
            <a:pPr>
              <a:spcBef>
                <a:spcPts val="2400"/>
              </a:spcBef>
              <a:buClr>
                <a:srgbClr val="1226AA"/>
              </a:buClr>
              <a:buFont typeface="Calibri" panose="020F0502020204030204" pitchFamily="34" charset="0"/>
              <a:buChar char="›"/>
            </a:pPr>
            <a:r>
              <a:rPr lang="nl-NL" dirty="0" err="1"/>
              <a:t>Book</a:t>
            </a:r>
            <a:r>
              <a:rPr lang="nl-NL" dirty="0"/>
              <a:t>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theoretical</a:t>
            </a:r>
            <a:r>
              <a:rPr lang="nl-NL" dirty="0"/>
              <a:t> (de)</a:t>
            </a:r>
            <a:r>
              <a:rPr lang="nl-NL" dirty="0" err="1"/>
              <a:t>construction</a:t>
            </a:r>
            <a:r>
              <a:rPr lang="nl-NL" dirty="0"/>
              <a:t> of data </a:t>
            </a:r>
            <a:r>
              <a:rPr lang="nl-NL" dirty="0" err="1"/>
              <a:t>graphics</a:t>
            </a:r>
            <a:endParaRPr lang="nl-NL" dirty="0"/>
          </a:p>
          <a:p>
            <a:pPr>
              <a:spcBef>
                <a:spcPts val="2400"/>
              </a:spcBef>
              <a:buClr>
                <a:srgbClr val="1226AA"/>
              </a:buClr>
              <a:buFont typeface="Calibri" panose="020F0502020204030204" pitchFamily="34" charset="0"/>
              <a:buChar char="›"/>
            </a:pPr>
            <a:r>
              <a:rPr lang="nl-NL" dirty="0"/>
              <a:t>Foundation of ggplot2</a:t>
            </a:r>
          </a:p>
          <a:p>
            <a:pPr>
              <a:spcBef>
                <a:spcPts val="2400"/>
              </a:spcBef>
              <a:buClr>
                <a:srgbClr val="1226AA"/>
              </a:buClr>
              <a:buFont typeface="Calibri" panose="020F0502020204030204" pitchFamily="34" charset="0"/>
              <a:buChar char="›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34EE3-49BD-459A-BBD1-7E894D320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7695-EEA7-4A86-8A80-A3436803A405}" type="datetime1">
              <a:rPr lang="en-US" smtClean="0"/>
              <a:t>19-May-21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4EE5ED1-3A60-410F-B69F-F9BE4A9C2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nl-NL" dirty="0"/>
              <a:t>Grammer of Graphics</a:t>
            </a:r>
            <a:endParaRPr lang="en-US" dirty="0"/>
          </a:p>
        </p:txBody>
      </p:sp>
      <p:pic>
        <p:nvPicPr>
          <p:cNvPr id="14338" name="Picture 2" descr="bol.com | The Grammar of Graphics | 9781441920331 | Leland Wilkinson |  Boeken">
            <a:extLst>
              <a:ext uri="{FF2B5EF4-FFF2-40B4-BE49-F238E27FC236}">
                <a16:creationId xmlns:a16="http://schemas.microsoft.com/office/drawing/2014/main" id="{9D65DD5D-7621-47B3-8903-D8348F6E0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586" y="811763"/>
            <a:ext cx="3219806" cy="48414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93725C0C-99B8-473E-B703-72E6FAEB9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817" y="6153187"/>
            <a:ext cx="1788366" cy="57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831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21462</TotalTime>
  <Words>2402</Words>
  <Application>Microsoft Office PowerPoint</Application>
  <PresentationFormat>Widescreen</PresentationFormat>
  <Paragraphs>423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Bahnschrift Light SemiCondensed</vt:lpstr>
      <vt:lpstr>Calibri</vt:lpstr>
      <vt:lpstr>Calibri Light</vt:lpstr>
      <vt:lpstr>Consolas</vt:lpstr>
      <vt:lpstr>Office Theme</vt:lpstr>
      <vt:lpstr>Visualisation in R: ggplot2</vt:lpstr>
      <vt:lpstr>About me</vt:lpstr>
      <vt:lpstr>About the workshop</vt:lpstr>
      <vt:lpstr>Why ggplot2?</vt:lpstr>
      <vt:lpstr>Why not use R’s plotting?</vt:lpstr>
      <vt:lpstr>Why not use R’s plotting?</vt:lpstr>
      <vt:lpstr>Why not use R’s plotting?</vt:lpstr>
      <vt:lpstr>ggplot2’s equivalent</vt:lpstr>
      <vt:lpstr>Grammer of Graphics</vt:lpstr>
      <vt:lpstr>Why ggplot2?</vt:lpstr>
      <vt:lpstr>The Layers</vt:lpstr>
      <vt:lpstr>The Layers</vt:lpstr>
      <vt:lpstr>The Layers</vt:lpstr>
      <vt:lpstr>The Layers</vt:lpstr>
      <vt:lpstr>The Layers</vt:lpstr>
      <vt:lpstr>The Layers</vt:lpstr>
      <vt:lpstr>The Layers</vt:lpstr>
      <vt:lpstr>The Layers</vt:lpstr>
      <vt:lpstr>Let’s make some plots</vt:lpstr>
      <vt:lpstr>Open Source Workshop: ggplot2</vt:lpstr>
      <vt:lpstr>Open Source Workshop: ggplot2</vt:lpstr>
      <vt:lpstr>Open Source Workshop: ggplot2</vt:lpstr>
      <vt:lpstr>Open Source Workshop: ggplot2</vt:lpstr>
      <vt:lpstr>Open Source Workshop: ggplot2</vt:lpstr>
      <vt:lpstr>Open Source Workshop: ggplot2</vt:lpstr>
      <vt:lpstr>Open Source Workshop: ggplot2</vt:lpstr>
      <vt:lpstr>Open Source Workshop: ggplot2</vt:lpstr>
      <vt:lpstr>Open Source Workshop: ggplot2</vt:lpstr>
      <vt:lpstr>Scales</vt:lpstr>
      <vt:lpstr>Open Source Workshop: ggplot2</vt:lpstr>
      <vt:lpstr>Open Source Workshop: ggplot2</vt:lpstr>
      <vt:lpstr>Open Source Workshop: ggplot2</vt:lpstr>
      <vt:lpstr>Open Source Workshop: ggplot2</vt:lpstr>
      <vt:lpstr>Open Source Workshop: ggplot2</vt:lpstr>
      <vt:lpstr>Open Source Workshop: ggplot2</vt:lpstr>
      <vt:lpstr>The Layers</vt:lpstr>
      <vt:lpstr>Open Source Workshop: ggplot2</vt:lpstr>
      <vt:lpstr>Open Source Workshop: ggplot2</vt:lpstr>
      <vt:lpstr>Open Source Workshop: ggplot2</vt:lpstr>
      <vt:lpstr>Open Source Workshop: ggplot2</vt:lpstr>
      <vt:lpstr>The Layers</vt:lpstr>
      <vt:lpstr>Open Source Workshop: ggplot2</vt:lpstr>
      <vt:lpstr>Open Source Workshop: ggplot2</vt:lpstr>
      <vt:lpstr>Excercise: KNMI Weather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Haarman</dc:creator>
  <cp:lastModifiedBy>Tim Haarman</cp:lastModifiedBy>
  <cp:revision>59</cp:revision>
  <dcterms:created xsi:type="dcterms:W3CDTF">2021-05-17T09:27:55Z</dcterms:created>
  <dcterms:modified xsi:type="dcterms:W3CDTF">2021-06-01T07:10:53Z</dcterms:modified>
</cp:coreProperties>
</file>