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9000"/>
          </a:blip>
          <a:srcRect l="0" t="7825" r="0" b="7825"/>
          <a:stretch>
            <a:fillRect/>
          </a:stretch>
        </p:blipFill>
        <p:spPr>
          <a:xfrm>
            <a:off x="0" y="0"/>
            <a:ext cx="18288000" cy="10287000"/>
          </a:xfrm>
          <a:prstGeom prst="rect">
            <a:avLst/>
          </a:prstGeom>
        </p:spPr>
      </p:pic>
      <p:grpSp>
        <p:nvGrpSpPr>
          <p:cNvPr name="Group 3" id="3"/>
          <p:cNvGrpSpPr/>
          <p:nvPr/>
        </p:nvGrpSpPr>
        <p:grpSpPr>
          <a:xfrm rot="0">
            <a:off x="14295838" y="8699988"/>
            <a:ext cx="558312" cy="558312"/>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54F29"/>
            </a:solidFill>
          </p:spPr>
        </p:sp>
      </p:grpSp>
      <p:grpSp>
        <p:nvGrpSpPr>
          <p:cNvPr name="Group 5" id="5"/>
          <p:cNvGrpSpPr/>
          <p:nvPr/>
        </p:nvGrpSpPr>
        <p:grpSpPr>
          <a:xfrm rot="0">
            <a:off x="15097555" y="8699988"/>
            <a:ext cx="558312" cy="558312"/>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8862C"/>
            </a:solidFill>
          </p:spPr>
        </p:sp>
      </p:grpSp>
      <p:grpSp>
        <p:nvGrpSpPr>
          <p:cNvPr name="Group 7" id="7"/>
          <p:cNvGrpSpPr/>
          <p:nvPr/>
        </p:nvGrpSpPr>
        <p:grpSpPr>
          <a:xfrm rot="0">
            <a:off x="15899272" y="8699988"/>
            <a:ext cx="558312" cy="558312"/>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B754B"/>
            </a:solidFill>
          </p:spPr>
        </p:sp>
      </p:grpSp>
      <p:grpSp>
        <p:nvGrpSpPr>
          <p:cNvPr name="Group 9" id="9"/>
          <p:cNvGrpSpPr/>
          <p:nvPr/>
        </p:nvGrpSpPr>
        <p:grpSpPr>
          <a:xfrm rot="0">
            <a:off x="16700988" y="8699988"/>
            <a:ext cx="558312" cy="558312"/>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sp>
        <p:nvSpPr>
          <p:cNvPr name="AutoShape 11" id="11"/>
          <p:cNvSpPr/>
          <p:nvPr/>
        </p:nvSpPr>
        <p:spPr>
          <a:xfrm rot="0">
            <a:off x="7049246" y="7379839"/>
            <a:ext cx="6545899" cy="2640299"/>
          </a:xfrm>
          <a:prstGeom prst="rect">
            <a:avLst/>
          </a:prstGeom>
          <a:solidFill>
            <a:srgbClr val="F8862C"/>
          </a:solidFill>
        </p:spPr>
      </p:sp>
      <p:sp>
        <p:nvSpPr>
          <p:cNvPr name="TextBox 12" id="12"/>
          <p:cNvSpPr txBox="true"/>
          <p:nvPr/>
        </p:nvSpPr>
        <p:spPr>
          <a:xfrm rot="0">
            <a:off x="1028700" y="2661080"/>
            <a:ext cx="10032493" cy="3448257"/>
          </a:xfrm>
          <a:prstGeom prst="rect">
            <a:avLst/>
          </a:prstGeom>
        </p:spPr>
        <p:txBody>
          <a:bodyPr anchor="t" rtlCol="false" tIns="0" lIns="0" bIns="0" rIns="0">
            <a:spAutoFit/>
          </a:bodyPr>
          <a:lstStyle/>
          <a:p>
            <a:pPr>
              <a:lnSpc>
                <a:spcPts val="12980"/>
              </a:lnSpc>
            </a:pPr>
            <a:r>
              <a:rPr lang="en-US" sz="14751" spc="-295">
                <a:solidFill>
                  <a:srgbClr val="14110F"/>
                </a:solidFill>
                <a:latin typeface="Roboto"/>
              </a:rPr>
              <a:t>COVID 19 DATASET</a:t>
            </a:r>
          </a:p>
        </p:txBody>
      </p:sp>
      <p:sp>
        <p:nvSpPr>
          <p:cNvPr name="TextBox 13" id="13"/>
          <p:cNvSpPr txBox="true"/>
          <p:nvPr/>
        </p:nvSpPr>
        <p:spPr>
          <a:xfrm rot="0">
            <a:off x="7352626" y="7407971"/>
            <a:ext cx="5541896" cy="2526885"/>
          </a:xfrm>
          <a:prstGeom prst="rect">
            <a:avLst/>
          </a:prstGeom>
        </p:spPr>
        <p:txBody>
          <a:bodyPr anchor="t" rtlCol="false" tIns="0" lIns="0" bIns="0" rIns="0">
            <a:spAutoFit/>
          </a:bodyPr>
          <a:lstStyle/>
          <a:p>
            <a:pPr>
              <a:lnSpc>
                <a:spcPts val="3371"/>
              </a:lnSpc>
            </a:pPr>
            <a:r>
              <a:rPr lang="en-US" sz="2407">
                <a:solidFill>
                  <a:srgbClr val="FFFFFF"/>
                </a:solidFill>
                <a:latin typeface="Roboto"/>
              </a:rPr>
              <a:t>By-</a:t>
            </a:r>
          </a:p>
          <a:p>
            <a:pPr>
              <a:lnSpc>
                <a:spcPts val="3371"/>
              </a:lnSpc>
            </a:pPr>
          </a:p>
          <a:p>
            <a:pPr>
              <a:lnSpc>
                <a:spcPts val="3371"/>
              </a:lnSpc>
            </a:pPr>
            <a:r>
              <a:rPr lang="en-US" sz="2407">
                <a:solidFill>
                  <a:srgbClr val="FFFFFF"/>
                </a:solidFill>
                <a:latin typeface="Roboto"/>
              </a:rPr>
              <a:t>Nikhil          121910312016</a:t>
            </a:r>
          </a:p>
          <a:p>
            <a:pPr>
              <a:lnSpc>
                <a:spcPts val="3371"/>
              </a:lnSpc>
            </a:pPr>
            <a:r>
              <a:rPr lang="en-US" sz="2407">
                <a:solidFill>
                  <a:srgbClr val="FFFFFF"/>
                </a:solidFill>
                <a:latin typeface="Roboto"/>
              </a:rPr>
              <a:t>Sandeep     121910312023</a:t>
            </a:r>
          </a:p>
          <a:p>
            <a:pPr>
              <a:lnSpc>
                <a:spcPts val="3371"/>
              </a:lnSpc>
            </a:pPr>
            <a:r>
              <a:rPr lang="en-US" sz="2407">
                <a:solidFill>
                  <a:srgbClr val="FFFFFF"/>
                </a:solidFill>
                <a:latin typeface="Roboto"/>
              </a:rPr>
              <a:t>Pasyanthi   121910312035</a:t>
            </a:r>
          </a:p>
          <a:p>
            <a:pPr>
              <a:lnSpc>
                <a:spcPts val="3371"/>
              </a:lnSpc>
            </a:pPr>
            <a:r>
              <a:rPr lang="en-US" sz="2407">
                <a:solidFill>
                  <a:srgbClr val="FFFFFF"/>
                </a:solidFill>
                <a:latin typeface="Roboto"/>
              </a:rPr>
              <a:t>Vivek           121910312046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1028700" y="8929932"/>
            <a:ext cx="8115300" cy="0"/>
          </a:xfrm>
          <a:prstGeom prst="line">
            <a:avLst/>
          </a:prstGeom>
          <a:ln cap="rnd" w="381000">
            <a:solidFill>
              <a:srgbClr val="F8862C"/>
            </a:solidFill>
            <a:prstDash val="solid"/>
            <a:headEnd type="none" len="sm" w="sm"/>
            <a:tailEnd type="none" len="sm" w="sm"/>
          </a:ln>
        </p:spPr>
      </p:sp>
      <p:grpSp>
        <p:nvGrpSpPr>
          <p:cNvPr name="Group 3" id="3"/>
          <p:cNvGrpSpPr/>
          <p:nvPr/>
        </p:nvGrpSpPr>
        <p:grpSpPr>
          <a:xfrm rot="0">
            <a:off x="540463" y="630069"/>
            <a:ext cx="10461573" cy="7484447"/>
            <a:chOff x="0" y="0"/>
            <a:chExt cx="13948763" cy="9979263"/>
          </a:xfrm>
        </p:grpSpPr>
        <p:pic>
          <p:nvPicPr>
            <p:cNvPr name="Picture 4" id="4"/>
            <p:cNvPicPr>
              <a:picLocks noChangeAspect="true"/>
            </p:cNvPicPr>
            <p:nvPr/>
          </p:nvPicPr>
          <p:blipFill>
            <a:blip r:embed="rId2"/>
            <a:srcRect l="2567" t="0" r="2567" b="0"/>
            <a:stretch>
              <a:fillRect/>
            </a:stretch>
          </p:blipFill>
          <p:spPr>
            <a:xfrm>
              <a:off x="0" y="0"/>
              <a:ext cx="13948763" cy="9979263"/>
            </a:xfrm>
            <a:prstGeom prst="rect">
              <a:avLst/>
            </a:prstGeom>
          </p:spPr>
        </p:pic>
      </p:grpSp>
      <p:sp>
        <p:nvSpPr>
          <p:cNvPr name="AutoShape 5" id="5"/>
          <p:cNvSpPr/>
          <p:nvPr/>
        </p:nvSpPr>
        <p:spPr>
          <a:xfrm rot="0">
            <a:off x="11536347" y="2203940"/>
            <a:ext cx="6304248" cy="2939560"/>
          </a:xfrm>
          <a:prstGeom prst="rect">
            <a:avLst/>
          </a:prstGeom>
          <a:solidFill>
            <a:srgbClr val="E54F29"/>
          </a:solidFill>
        </p:spPr>
      </p:sp>
      <p:grpSp>
        <p:nvGrpSpPr>
          <p:cNvPr name="Group 6" id="6"/>
          <p:cNvGrpSpPr/>
          <p:nvPr/>
        </p:nvGrpSpPr>
        <p:grpSpPr>
          <a:xfrm rot="-5400000">
            <a:off x="16310463" y="5870822"/>
            <a:ext cx="331010" cy="33101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grpSp>
        <p:nvGrpSpPr>
          <p:cNvPr name="Group 8" id="8"/>
          <p:cNvGrpSpPr/>
          <p:nvPr/>
        </p:nvGrpSpPr>
        <p:grpSpPr>
          <a:xfrm rot="-5400000">
            <a:off x="16310463" y="6390369"/>
            <a:ext cx="331010" cy="33101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grpSp>
        <p:nvGrpSpPr>
          <p:cNvPr name="Group 10" id="10"/>
          <p:cNvGrpSpPr/>
          <p:nvPr/>
        </p:nvGrpSpPr>
        <p:grpSpPr>
          <a:xfrm rot="-5400000">
            <a:off x="16310463" y="6909917"/>
            <a:ext cx="331010" cy="331010"/>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grpSp>
        <p:nvGrpSpPr>
          <p:cNvPr name="Group 12" id="12"/>
          <p:cNvGrpSpPr/>
          <p:nvPr/>
        </p:nvGrpSpPr>
        <p:grpSpPr>
          <a:xfrm rot="-5400000">
            <a:off x="16310463" y="7429464"/>
            <a:ext cx="331010" cy="331010"/>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grpSp>
        <p:nvGrpSpPr>
          <p:cNvPr name="Group 14" id="14"/>
          <p:cNvGrpSpPr/>
          <p:nvPr/>
        </p:nvGrpSpPr>
        <p:grpSpPr>
          <a:xfrm rot="-5400000">
            <a:off x="16310463" y="7949011"/>
            <a:ext cx="331010" cy="331010"/>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grpSp>
        <p:nvGrpSpPr>
          <p:cNvPr name="Group 16" id="16"/>
          <p:cNvGrpSpPr/>
          <p:nvPr/>
        </p:nvGrpSpPr>
        <p:grpSpPr>
          <a:xfrm rot="-5400000">
            <a:off x="16310463" y="8468559"/>
            <a:ext cx="331010" cy="331010"/>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37373"/>
            </a:solidFill>
          </p:spPr>
        </p:sp>
      </p:grpSp>
      <p:sp>
        <p:nvSpPr>
          <p:cNvPr name="TextBox 18" id="18"/>
          <p:cNvSpPr txBox="true"/>
          <p:nvPr/>
        </p:nvSpPr>
        <p:spPr>
          <a:xfrm rot="0">
            <a:off x="10992511" y="3209230"/>
            <a:ext cx="5448280" cy="1100429"/>
          </a:xfrm>
          <a:prstGeom prst="rect">
            <a:avLst/>
          </a:prstGeom>
        </p:spPr>
        <p:txBody>
          <a:bodyPr anchor="t" rtlCol="false" tIns="0" lIns="0" bIns="0" rIns="0">
            <a:spAutoFit/>
          </a:bodyPr>
          <a:lstStyle/>
          <a:p>
            <a:pPr algn="r">
              <a:lnSpc>
                <a:spcPts val="7946"/>
              </a:lnSpc>
            </a:pPr>
            <a:r>
              <a:rPr lang="en-US" sz="9030" spc="-180">
                <a:solidFill>
                  <a:srgbClr val="FFFFFF"/>
                </a:solidFill>
                <a:latin typeface="Roboto Bold"/>
              </a:rPr>
              <a:t> Agenda</a:t>
            </a:r>
          </a:p>
        </p:txBody>
      </p:sp>
      <p:sp>
        <p:nvSpPr>
          <p:cNvPr name="TextBox 19" id="19"/>
          <p:cNvSpPr txBox="true"/>
          <p:nvPr/>
        </p:nvSpPr>
        <p:spPr>
          <a:xfrm rot="0">
            <a:off x="10992511" y="5708499"/>
            <a:ext cx="4869336" cy="3221433"/>
          </a:xfrm>
          <a:prstGeom prst="rect">
            <a:avLst/>
          </a:prstGeom>
        </p:spPr>
        <p:txBody>
          <a:bodyPr anchor="t" rtlCol="false" tIns="0" lIns="0" bIns="0" rIns="0">
            <a:spAutoFit/>
          </a:bodyPr>
          <a:lstStyle/>
          <a:p>
            <a:pPr algn="r">
              <a:lnSpc>
                <a:spcPts val="4274"/>
              </a:lnSpc>
            </a:pPr>
            <a:r>
              <a:rPr lang="en-US" sz="3143">
                <a:solidFill>
                  <a:srgbClr val="F8862C"/>
                </a:solidFill>
                <a:latin typeface="Arimo Bold Italics"/>
              </a:rPr>
              <a:t>Introduction</a:t>
            </a:r>
          </a:p>
          <a:p>
            <a:pPr algn="r">
              <a:lnSpc>
                <a:spcPts val="4274"/>
              </a:lnSpc>
            </a:pPr>
            <a:r>
              <a:rPr lang="en-US" sz="3143">
                <a:solidFill>
                  <a:srgbClr val="F8862C"/>
                </a:solidFill>
                <a:latin typeface="Arimo Bold Italics"/>
              </a:rPr>
              <a:t>Abstract</a:t>
            </a:r>
          </a:p>
          <a:p>
            <a:pPr algn="r">
              <a:lnSpc>
                <a:spcPts val="4274"/>
              </a:lnSpc>
            </a:pPr>
            <a:r>
              <a:rPr lang="en-US" sz="3143">
                <a:solidFill>
                  <a:srgbClr val="F8862C"/>
                </a:solidFill>
                <a:latin typeface="Arimo Bold Italics"/>
              </a:rPr>
              <a:t>Problem scope </a:t>
            </a:r>
            <a:r>
              <a:rPr lang="en-US" sz="3143">
                <a:solidFill>
                  <a:srgbClr val="F8862C"/>
                </a:solidFill>
                <a:latin typeface="Arimo Bold Italics"/>
              </a:rPr>
              <a:t>Objectives</a:t>
            </a:r>
          </a:p>
          <a:p>
            <a:pPr algn="r">
              <a:lnSpc>
                <a:spcPts val="4274"/>
              </a:lnSpc>
            </a:pPr>
            <a:r>
              <a:rPr lang="en-US" sz="3143">
                <a:solidFill>
                  <a:srgbClr val="F8862C"/>
                </a:solidFill>
                <a:latin typeface="Arimo Bold Italics"/>
              </a:rPr>
              <a:t>overview of technologies</a:t>
            </a:r>
          </a:p>
          <a:p>
            <a:pPr algn="r">
              <a:lnSpc>
                <a:spcPts val="4274"/>
              </a:lnSpc>
            </a:pPr>
            <a:r>
              <a:rPr lang="en-US" sz="3143">
                <a:solidFill>
                  <a:srgbClr val="F8862C"/>
                </a:solidFill>
                <a:latin typeface="Arimo Bold Italics"/>
              </a:rPr>
              <a:t>Final conclusion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1E5"/>
        </a:solidFill>
      </p:bgPr>
    </p:bg>
    <p:spTree>
      <p:nvGrpSpPr>
        <p:cNvPr id="1" name=""/>
        <p:cNvGrpSpPr/>
        <p:nvPr/>
      </p:nvGrpSpPr>
      <p:grpSpPr>
        <a:xfrm>
          <a:off x="0" y="0"/>
          <a:ext cx="0" cy="0"/>
          <a:chOff x="0" y="0"/>
          <a:chExt cx="0" cy="0"/>
        </a:xfrm>
      </p:grpSpPr>
      <p:sp>
        <p:nvSpPr>
          <p:cNvPr name="AutoShape 2" id="2"/>
          <p:cNvSpPr/>
          <p:nvPr/>
        </p:nvSpPr>
        <p:spPr>
          <a:xfrm rot="0">
            <a:off x="6689666" y="3694749"/>
            <a:ext cx="4648825" cy="0"/>
          </a:xfrm>
          <a:prstGeom prst="line">
            <a:avLst/>
          </a:prstGeom>
          <a:ln cap="rnd" w="47625">
            <a:solidFill>
              <a:srgbClr val="F8862C"/>
            </a:solidFill>
            <a:prstDash val="solid"/>
            <a:headEnd type="none" len="sm" w="sm"/>
            <a:tailEnd type="none" len="sm" w="sm"/>
          </a:ln>
        </p:spPr>
      </p:sp>
      <p:sp>
        <p:nvSpPr>
          <p:cNvPr name="TextBox 3" id="3"/>
          <p:cNvSpPr txBox="true"/>
          <p:nvPr/>
        </p:nvSpPr>
        <p:spPr>
          <a:xfrm rot="0">
            <a:off x="2565654" y="2277016"/>
            <a:ext cx="13156693" cy="1225549"/>
          </a:xfrm>
          <a:prstGeom prst="rect">
            <a:avLst/>
          </a:prstGeom>
        </p:spPr>
        <p:txBody>
          <a:bodyPr anchor="t" rtlCol="false" tIns="0" lIns="0" bIns="0" rIns="0">
            <a:spAutoFit/>
          </a:bodyPr>
          <a:lstStyle/>
          <a:p>
            <a:pPr algn="ctr">
              <a:lnSpc>
                <a:spcPts val="8799"/>
              </a:lnSpc>
            </a:pPr>
            <a:r>
              <a:rPr lang="en-US" sz="9999" spc="-199">
                <a:solidFill>
                  <a:srgbClr val="14110F"/>
                </a:solidFill>
                <a:latin typeface="Roboto Bold"/>
              </a:rPr>
              <a:t>Introduction</a:t>
            </a:r>
          </a:p>
        </p:txBody>
      </p:sp>
      <p:sp>
        <p:nvSpPr>
          <p:cNvPr name="TextBox 4" id="4"/>
          <p:cNvSpPr txBox="true"/>
          <p:nvPr/>
        </p:nvSpPr>
        <p:spPr>
          <a:xfrm rot="0">
            <a:off x="1801172" y="4443721"/>
            <a:ext cx="14685656" cy="3199583"/>
          </a:xfrm>
          <a:prstGeom prst="rect">
            <a:avLst/>
          </a:prstGeom>
        </p:spPr>
        <p:txBody>
          <a:bodyPr anchor="t" rtlCol="false" tIns="0" lIns="0" bIns="0" rIns="0">
            <a:spAutoFit/>
          </a:bodyPr>
          <a:lstStyle/>
          <a:p>
            <a:pPr algn="ctr">
              <a:lnSpc>
                <a:spcPts val="4245"/>
              </a:lnSpc>
            </a:pPr>
            <a:r>
              <a:rPr lang="en-US" sz="3032" spc="151">
                <a:solidFill>
                  <a:srgbClr val="000000"/>
                </a:solidFill>
                <a:latin typeface="Arimo Bold"/>
              </a:rPr>
              <a:t>The COVID-19 India Dataset is one of the most comprehensive datasets on the pandemic in India. It aggregates data from health bulletins published online daily by governments of major Indian states. The main idea of this research is to come up with models for analysis, prediction, and insights on the evolution of the pandemic in India.</a:t>
            </a:r>
          </a:p>
          <a:p>
            <a:pPr algn="ctr" marL="0" indent="0" lvl="0">
              <a:lnSpc>
                <a:spcPts val="424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602924"/>
            <a:ext cx="4648825" cy="0"/>
          </a:xfrm>
          <a:prstGeom prst="line">
            <a:avLst/>
          </a:prstGeom>
          <a:ln cap="rnd" w="47625">
            <a:solidFill>
              <a:srgbClr val="F8862C"/>
            </a:solidFill>
            <a:prstDash val="solid"/>
            <a:headEnd type="none" len="sm" w="sm"/>
            <a:tailEnd type="none" len="sm" w="sm"/>
          </a:ln>
        </p:spPr>
      </p:sp>
      <p:sp>
        <p:nvSpPr>
          <p:cNvPr name="TextBox 3" id="3"/>
          <p:cNvSpPr txBox="true"/>
          <p:nvPr/>
        </p:nvSpPr>
        <p:spPr>
          <a:xfrm rot="0">
            <a:off x="1028700" y="1333500"/>
            <a:ext cx="12949910" cy="2486678"/>
          </a:xfrm>
          <a:prstGeom prst="rect">
            <a:avLst/>
          </a:prstGeom>
        </p:spPr>
        <p:txBody>
          <a:bodyPr anchor="t" rtlCol="false" tIns="0" lIns="0" bIns="0" rIns="0">
            <a:spAutoFit/>
          </a:bodyPr>
          <a:lstStyle/>
          <a:p>
            <a:pPr>
              <a:lnSpc>
                <a:spcPts val="9301"/>
              </a:lnSpc>
            </a:pPr>
            <a:r>
              <a:rPr lang="en-US" sz="10569" spc="-211">
                <a:solidFill>
                  <a:srgbClr val="14110F"/>
                </a:solidFill>
                <a:latin typeface="Roboto Bold"/>
              </a:rPr>
              <a:t>PROBLEM IDENTIFICATION </a:t>
            </a:r>
          </a:p>
        </p:txBody>
      </p:sp>
      <p:sp>
        <p:nvSpPr>
          <p:cNvPr name="TextBox 4" id="4"/>
          <p:cNvSpPr txBox="true"/>
          <p:nvPr/>
        </p:nvSpPr>
        <p:spPr>
          <a:xfrm rot="0">
            <a:off x="1801172" y="4215121"/>
            <a:ext cx="14685656" cy="4799783"/>
          </a:xfrm>
          <a:prstGeom prst="rect">
            <a:avLst/>
          </a:prstGeom>
        </p:spPr>
        <p:txBody>
          <a:bodyPr anchor="t" rtlCol="false" tIns="0" lIns="0" bIns="0" rIns="0">
            <a:spAutoFit/>
          </a:bodyPr>
          <a:lstStyle/>
          <a:p>
            <a:pPr algn="ctr">
              <a:lnSpc>
                <a:spcPts val="4245"/>
              </a:lnSpc>
            </a:pPr>
          </a:p>
          <a:p>
            <a:pPr algn="ctr">
              <a:lnSpc>
                <a:spcPts val="4245"/>
              </a:lnSpc>
            </a:pPr>
            <a:r>
              <a:rPr lang="en-US" sz="3032" spc="151">
                <a:solidFill>
                  <a:srgbClr val="000000"/>
                </a:solidFill>
                <a:latin typeface="Arimo Bold"/>
              </a:rPr>
              <a:t>The whole world was affected with a pandemic Covid-19. It impacted the ways of the world very deeply. India also subdued a lot damage and changes. The whole period of 2020-2022 was very chaotic. There was an outrageous surge in the amount of positive covid cases and deaths, sadly.</a:t>
            </a:r>
          </a:p>
          <a:p>
            <a:pPr algn="ctr" marL="0" indent="0" lvl="0">
              <a:lnSpc>
                <a:spcPts val="4245"/>
              </a:lnSpc>
              <a:spcBef>
                <a:spcPct val="0"/>
              </a:spcBef>
            </a:pPr>
            <a:r>
              <a:rPr lang="en-US" sz="3032" spc="151">
                <a:solidFill>
                  <a:srgbClr val="000000"/>
                </a:solidFill>
                <a:latin typeface="Arimo Bold"/>
              </a:rPr>
              <a:t>The main idea of this research is to study, analyze and predict the trends of covid, positive cases, and deaths in Telangana and Tamil Nadu.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1E5"/>
        </a:solidFill>
      </p:bgPr>
    </p:bg>
    <p:spTree>
      <p:nvGrpSpPr>
        <p:cNvPr id="1" name=""/>
        <p:cNvGrpSpPr/>
        <p:nvPr/>
      </p:nvGrpSpPr>
      <p:grpSpPr>
        <a:xfrm>
          <a:off x="0" y="0"/>
          <a:ext cx="0" cy="0"/>
          <a:chOff x="0" y="0"/>
          <a:chExt cx="0" cy="0"/>
        </a:xfrm>
      </p:grpSpPr>
      <p:sp>
        <p:nvSpPr>
          <p:cNvPr name="AutoShape 2" id="2"/>
          <p:cNvSpPr/>
          <p:nvPr/>
        </p:nvSpPr>
        <p:spPr>
          <a:xfrm rot="0">
            <a:off x="6666010" y="2873930"/>
            <a:ext cx="4648825" cy="0"/>
          </a:xfrm>
          <a:prstGeom prst="line">
            <a:avLst/>
          </a:prstGeom>
          <a:ln cap="rnd" w="47625">
            <a:solidFill>
              <a:srgbClr val="F8862C"/>
            </a:solidFill>
            <a:prstDash val="solid"/>
            <a:headEnd type="none" len="sm" w="sm"/>
            <a:tailEnd type="none" len="sm" w="sm"/>
          </a:ln>
        </p:spPr>
      </p:sp>
      <p:sp>
        <p:nvSpPr>
          <p:cNvPr name="TextBox 3" id="3"/>
          <p:cNvSpPr txBox="true"/>
          <p:nvPr/>
        </p:nvSpPr>
        <p:spPr>
          <a:xfrm rot="0">
            <a:off x="5099087" y="1615847"/>
            <a:ext cx="7782670" cy="1305708"/>
          </a:xfrm>
          <a:prstGeom prst="rect">
            <a:avLst/>
          </a:prstGeom>
        </p:spPr>
        <p:txBody>
          <a:bodyPr anchor="t" rtlCol="false" tIns="0" lIns="0" bIns="0" rIns="0">
            <a:spAutoFit/>
          </a:bodyPr>
          <a:lstStyle/>
          <a:p>
            <a:pPr>
              <a:lnSpc>
                <a:spcPts val="9301"/>
              </a:lnSpc>
            </a:pPr>
            <a:r>
              <a:rPr lang="en-US" sz="10569" spc="-211">
                <a:solidFill>
                  <a:srgbClr val="14110F"/>
                </a:solidFill>
                <a:latin typeface="Roboto Bold"/>
              </a:rPr>
              <a:t>OBJECTIVES</a:t>
            </a:r>
          </a:p>
        </p:txBody>
      </p:sp>
      <p:sp>
        <p:nvSpPr>
          <p:cNvPr name="TextBox 4" id="4"/>
          <p:cNvSpPr txBox="true"/>
          <p:nvPr/>
        </p:nvSpPr>
        <p:spPr>
          <a:xfrm rot="0">
            <a:off x="1801172" y="4215121"/>
            <a:ext cx="14685656" cy="2132783"/>
          </a:xfrm>
          <a:prstGeom prst="rect">
            <a:avLst/>
          </a:prstGeom>
        </p:spPr>
        <p:txBody>
          <a:bodyPr anchor="t" rtlCol="false" tIns="0" lIns="0" bIns="0" rIns="0">
            <a:spAutoFit/>
          </a:bodyPr>
          <a:lstStyle/>
          <a:p>
            <a:pPr algn="ctr">
              <a:lnSpc>
                <a:spcPts val="4245"/>
              </a:lnSpc>
            </a:pPr>
            <a:r>
              <a:rPr lang="en-US" sz="3032" spc="151">
                <a:solidFill>
                  <a:srgbClr val="000000"/>
                </a:solidFill>
                <a:latin typeface="Arimo Bold"/>
              </a:rPr>
              <a:t>Following are the objectives of this research:</a:t>
            </a:r>
          </a:p>
          <a:p>
            <a:pPr algn="ctr">
              <a:lnSpc>
                <a:spcPts val="4245"/>
              </a:lnSpc>
            </a:pPr>
            <a:r>
              <a:rPr lang="en-US" sz="3032" spc="151">
                <a:solidFill>
                  <a:srgbClr val="000000"/>
                </a:solidFill>
                <a:latin typeface="Arimo Bold"/>
              </a:rPr>
              <a:t>1.   To Identify Cause and Effect of different covid-waves.</a:t>
            </a:r>
          </a:p>
          <a:p>
            <a:pPr algn="ctr" marL="0" indent="0" lvl="0">
              <a:lnSpc>
                <a:spcPts val="4245"/>
              </a:lnSpc>
              <a:spcBef>
                <a:spcPct val="0"/>
              </a:spcBef>
            </a:pPr>
            <a:r>
              <a:rPr lang="en-US" sz="3032" spc="151">
                <a:solidFill>
                  <a:srgbClr val="000000"/>
                </a:solidFill>
                <a:latin typeface="Arimo Bold"/>
              </a:rPr>
              <a:t>2.   To identify the merits of vaccine and lockdown to reduce hospitalization and fatality rate.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3425216"/>
            <a:ext cx="7762600" cy="3436568"/>
          </a:xfrm>
          <a:prstGeom prst="rect">
            <a:avLst/>
          </a:prstGeom>
        </p:spPr>
      </p:pic>
      <p:sp>
        <p:nvSpPr>
          <p:cNvPr name="AutoShape 3" id="3"/>
          <p:cNvSpPr/>
          <p:nvPr/>
        </p:nvSpPr>
        <p:spPr>
          <a:xfrm rot="0">
            <a:off x="6666010" y="2873930"/>
            <a:ext cx="4648825" cy="0"/>
          </a:xfrm>
          <a:prstGeom prst="line">
            <a:avLst/>
          </a:prstGeom>
          <a:ln cap="rnd" w="47625">
            <a:solidFill>
              <a:srgbClr val="F8862C"/>
            </a:solidFill>
            <a:prstDash val="solid"/>
            <a:headEnd type="none" len="sm" w="sm"/>
            <a:tailEnd type="none" len="sm" w="sm"/>
          </a:ln>
        </p:spPr>
      </p:sp>
      <p:pic>
        <p:nvPicPr>
          <p:cNvPr name="Picture 4" id="4"/>
          <p:cNvPicPr>
            <a:picLocks noChangeAspect="true"/>
          </p:cNvPicPr>
          <p:nvPr/>
        </p:nvPicPr>
        <p:blipFill>
          <a:blip r:embed="rId3"/>
          <a:srcRect l="0" t="0" r="0" b="0"/>
          <a:stretch>
            <a:fillRect/>
          </a:stretch>
        </p:blipFill>
        <p:spPr>
          <a:xfrm flipH="false" flipV="false" rot="0">
            <a:off x="11314834" y="2921555"/>
            <a:ext cx="5103455" cy="4918634"/>
          </a:xfrm>
          <a:prstGeom prst="rect">
            <a:avLst/>
          </a:prstGeom>
        </p:spPr>
      </p:pic>
      <p:sp>
        <p:nvSpPr>
          <p:cNvPr name="TextBox 5" id="5"/>
          <p:cNvSpPr txBox="true"/>
          <p:nvPr/>
        </p:nvSpPr>
        <p:spPr>
          <a:xfrm rot="0">
            <a:off x="4255601" y="1463447"/>
            <a:ext cx="9776797" cy="1305708"/>
          </a:xfrm>
          <a:prstGeom prst="rect">
            <a:avLst/>
          </a:prstGeom>
        </p:spPr>
        <p:txBody>
          <a:bodyPr anchor="t" rtlCol="false" tIns="0" lIns="0" bIns="0" rIns="0">
            <a:spAutoFit/>
          </a:bodyPr>
          <a:lstStyle/>
          <a:p>
            <a:pPr>
              <a:lnSpc>
                <a:spcPts val="9301"/>
              </a:lnSpc>
            </a:pPr>
            <a:r>
              <a:rPr lang="en-US" sz="10569" spc="-211">
                <a:solidFill>
                  <a:srgbClr val="14110F"/>
                </a:solidFill>
                <a:latin typeface="Roboto Bold"/>
              </a:rPr>
              <a:t>Final conclusion</a:t>
            </a:r>
          </a:p>
        </p:txBody>
      </p:sp>
      <p:sp>
        <p:nvSpPr>
          <p:cNvPr name="TextBox 6" id="6"/>
          <p:cNvSpPr txBox="true"/>
          <p:nvPr/>
        </p:nvSpPr>
        <p:spPr>
          <a:xfrm rot="0">
            <a:off x="1911951" y="7328509"/>
            <a:ext cx="6441784" cy="270838"/>
          </a:xfrm>
          <a:prstGeom prst="rect">
            <a:avLst/>
          </a:prstGeom>
        </p:spPr>
        <p:txBody>
          <a:bodyPr anchor="t" rtlCol="false" tIns="0" lIns="0" bIns="0" rIns="0">
            <a:spAutoFit/>
          </a:bodyPr>
          <a:lstStyle/>
          <a:p>
            <a:pPr algn="ctr">
              <a:lnSpc>
                <a:spcPts val="2118"/>
              </a:lnSpc>
              <a:spcBef>
                <a:spcPct val="0"/>
              </a:spcBef>
            </a:pPr>
            <a:r>
              <a:rPr lang="en-US" sz="1558">
                <a:solidFill>
                  <a:srgbClr val="14110F"/>
                </a:solidFill>
                <a:latin typeface="Arimo Bold Italics"/>
              </a:rPr>
              <a:t>The graph plots total no of positives cases per month in Tamil Nadu.</a:t>
            </a:r>
          </a:p>
        </p:txBody>
      </p:sp>
      <p:sp>
        <p:nvSpPr>
          <p:cNvPr name="TextBox 7" id="7"/>
          <p:cNvSpPr txBox="true"/>
          <p:nvPr/>
        </p:nvSpPr>
        <p:spPr>
          <a:xfrm rot="0">
            <a:off x="11078861" y="8390838"/>
            <a:ext cx="5907076" cy="234730"/>
          </a:xfrm>
          <a:prstGeom prst="rect">
            <a:avLst/>
          </a:prstGeom>
        </p:spPr>
        <p:txBody>
          <a:bodyPr anchor="t" rtlCol="false" tIns="0" lIns="0" bIns="0" rIns="0">
            <a:spAutoFit/>
          </a:bodyPr>
          <a:lstStyle/>
          <a:p>
            <a:pPr algn="ctr">
              <a:lnSpc>
                <a:spcPts val="1790"/>
              </a:lnSpc>
              <a:spcBef>
                <a:spcPct val="0"/>
              </a:spcBef>
            </a:pPr>
            <a:r>
              <a:rPr lang="en-US" sz="1316">
                <a:solidFill>
                  <a:srgbClr val="14110F"/>
                </a:solidFill>
                <a:latin typeface="Arimo Bold Italics"/>
              </a:rPr>
              <a:t>The pie chart shows major cities contribution to total cases in Tamil Nadu.</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1E5"/>
        </a:solidFill>
      </p:bgPr>
    </p:bg>
    <p:spTree>
      <p:nvGrpSpPr>
        <p:cNvPr id="1" name=""/>
        <p:cNvGrpSpPr/>
        <p:nvPr/>
      </p:nvGrpSpPr>
      <p:grpSpPr>
        <a:xfrm>
          <a:off x="0" y="0"/>
          <a:ext cx="0" cy="0"/>
          <a:chOff x="0" y="0"/>
          <a:chExt cx="0" cy="0"/>
        </a:xfrm>
      </p:grpSpPr>
      <p:sp>
        <p:nvSpPr>
          <p:cNvPr name="AutoShape 2" id="2"/>
          <p:cNvSpPr/>
          <p:nvPr/>
        </p:nvSpPr>
        <p:spPr>
          <a:xfrm rot="0">
            <a:off x="6666010" y="2020083"/>
            <a:ext cx="4648825" cy="0"/>
          </a:xfrm>
          <a:prstGeom prst="line">
            <a:avLst/>
          </a:prstGeom>
          <a:ln cap="rnd" w="47625">
            <a:solidFill>
              <a:srgbClr val="F8862C"/>
            </a:solidFill>
            <a:prstDash val="solid"/>
            <a:headEnd type="none" len="sm" w="sm"/>
            <a:tailEnd type="none" len="sm" w="sm"/>
          </a:ln>
        </p:spPr>
      </p:sp>
      <p:sp>
        <p:nvSpPr>
          <p:cNvPr name="TextBox 3" id="3"/>
          <p:cNvSpPr txBox="true"/>
          <p:nvPr/>
        </p:nvSpPr>
        <p:spPr>
          <a:xfrm rot="0">
            <a:off x="4255601" y="609600"/>
            <a:ext cx="9776797" cy="1305708"/>
          </a:xfrm>
          <a:prstGeom prst="rect">
            <a:avLst/>
          </a:prstGeom>
        </p:spPr>
        <p:txBody>
          <a:bodyPr anchor="t" rtlCol="false" tIns="0" lIns="0" bIns="0" rIns="0">
            <a:spAutoFit/>
          </a:bodyPr>
          <a:lstStyle/>
          <a:p>
            <a:pPr>
              <a:lnSpc>
                <a:spcPts val="9301"/>
              </a:lnSpc>
            </a:pPr>
            <a:r>
              <a:rPr lang="en-US" sz="10569" spc="-211">
                <a:solidFill>
                  <a:srgbClr val="14110F"/>
                </a:solidFill>
                <a:latin typeface="Roboto Bold"/>
              </a:rPr>
              <a:t>Final conclusion</a:t>
            </a:r>
          </a:p>
        </p:txBody>
      </p:sp>
      <p:sp>
        <p:nvSpPr>
          <p:cNvPr name="TextBox 4" id="4"/>
          <p:cNvSpPr txBox="true"/>
          <p:nvPr/>
        </p:nvSpPr>
        <p:spPr>
          <a:xfrm rot="0">
            <a:off x="3992848" y="2287427"/>
            <a:ext cx="10302304" cy="7477428"/>
          </a:xfrm>
          <a:prstGeom prst="rect">
            <a:avLst/>
          </a:prstGeom>
        </p:spPr>
        <p:txBody>
          <a:bodyPr anchor="t" rtlCol="false" tIns="0" lIns="0" bIns="0" rIns="0">
            <a:spAutoFit/>
          </a:bodyPr>
          <a:lstStyle/>
          <a:p>
            <a:pPr algn="ctr">
              <a:lnSpc>
                <a:spcPts val="2977"/>
              </a:lnSpc>
            </a:pPr>
            <a:r>
              <a:rPr lang="en-US" sz="2127" spc="106">
                <a:solidFill>
                  <a:srgbClr val="000000"/>
                </a:solidFill>
                <a:latin typeface="Arimo Bold"/>
              </a:rPr>
              <a:t>1.   Festivals, mass gathering in election rallies, not following strict lockdown in states were some of the major reasons for high positive case, hospitalisation and fatality.</a:t>
            </a:r>
          </a:p>
          <a:p>
            <a:pPr algn="ctr">
              <a:lnSpc>
                <a:spcPts val="2977"/>
              </a:lnSpc>
            </a:pPr>
            <a:r>
              <a:rPr lang="en-US" sz="2127" spc="106">
                <a:solidFill>
                  <a:srgbClr val="000000"/>
                </a:solidFill>
                <a:latin typeface="Arimo Bold"/>
              </a:rPr>
              <a:t>2.   Poor medical infrastructure and poor rate of vaccination, in the country has caused a lot of discomfort to people and to the medical fraternity in this pandemic.</a:t>
            </a:r>
          </a:p>
          <a:p>
            <a:pPr algn="ctr">
              <a:lnSpc>
                <a:spcPts val="2977"/>
              </a:lnSpc>
            </a:pPr>
            <a:r>
              <a:rPr lang="en-US" sz="2127" spc="106">
                <a:solidFill>
                  <a:srgbClr val="000000"/>
                </a:solidFill>
                <a:latin typeface="Arimo Bold"/>
              </a:rPr>
              <a:t>3.   Vaccination played a major role to reduce hospitalisation and fatality.</a:t>
            </a:r>
          </a:p>
          <a:p>
            <a:pPr algn="ctr">
              <a:lnSpc>
                <a:spcPts val="2977"/>
              </a:lnSpc>
            </a:pPr>
            <a:r>
              <a:rPr lang="en-US" sz="2127" spc="106">
                <a:solidFill>
                  <a:srgbClr val="000000"/>
                </a:solidFill>
                <a:latin typeface="Arimo Bold"/>
              </a:rPr>
              <a:t>4.   It was identified that all perfect models truly displayed the actual factors behind “total cases” and “total death”. At the same time practical model gave us an idea on how to develop machine learning model which are feasible in real world.</a:t>
            </a:r>
          </a:p>
          <a:p>
            <a:pPr algn="ctr">
              <a:lnSpc>
                <a:spcPts val="2977"/>
              </a:lnSpc>
            </a:pPr>
            <a:r>
              <a:rPr lang="en-US" sz="2127" spc="106">
                <a:solidFill>
                  <a:srgbClr val="000000"/>
                </a:solidFill>
                <a:latin typeface="Arimo Bold"/>
              </a:rPr>
              <a:t>5.   We also identified that cities and district with big population were major contributors in positive cases and fatalities in their respective states.</a:t>
            </a:r>
          </a:p>
          <a:p>
            <a:pPr algn="ctr">
              <a:lnSpc>
                <a:spcPts val="2977"/>
              </a:lnSpc>
            </a:pPr>
            <a:r>
              <a:rPr lang="en-US" sz="2127" spc="106">
                <a:solidFill>
                  <a:srgbClr val="000000"/>
                </a:solidFill>
                <a:latin typeface="Arimo Bold"/>
              </a:rPr>
              <a:t>6.   With available data in some states, it was found that fatalities with comorbidities were more than fatalities without comorbidities.</a:t>
            </a:r>
          </a:p>
          <a:p>
            <a:pPr algn="ctr">
              <a:lnSpc>
                <a:spcPts val="2977"/>
              </a:lnSpc>
            </a:pPr>
            <a:r>
              <a:rPr lang="en-US" sz="2127" spc="106">
                <a:solidFill>
                  <a:srgbClr val="000000"/>
                </a:solidFill>
                <a:latin typeface="Arimo Bold"/>
              </a:rPr>
              <a:t>7.   With available data in some states, fatality was more in the age group 45 and above.</a:t>
            </a:r>
          </a:p>
          <a:p>
            <a:pPr algn="ctr" marL="0" indent="0" lvl="0">
              <a:lnSpc>
                <a:spcPts val="297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9000"/>
          </a:blip>
          <a:srcRect l="0" t="7547" r="0" b="7547"/>
          <a:stretch>
            <a:fillRect/>
          </a:stretch>
        </p:blipFill>
        <p:spPr>
          <a:xfrm>
            <a:off x="0" y="0"/>
            <a:ext cx="18288000" cy="10287000"/>
          </a:xfrm>
          <a:prstGeom prst="rect">
            <a:avLst/>
          </a:prstGeom>
        </p:spPr>
      </p:pic>
      <p:sp>
        <p:nvSpPr>
          <p:cNvPr name="AutoShape 3" id="3"/>
          <p:cNvSpPr/>
          <p:nvPr/>
        </p:nvSpPr>
        <p:spPr>
          <a:xfrm rot="0">
            <a:off x="5515626" y="5246909"/>
            <a:ext cx="7256748" cy="204910"/>
          </a:xfrm>
          <a:prstGeom prst="rect">
            <a:avLst/>
          </a:prstGeom>
          <a:solidFill>
            <a:srgbClr val="E54F29"/>
          </a:solidFill>
        </p:spPr>
      </p:sp>
      <p:sp>
        <p:nvSpPr>
          <p:cNvPr name="TextBox 4" id="4"/>
          <p:cNvSpPr txBox="true"/>
          <p:nvPr/>
        </p:nvSpPr>
        <p:spPr>
          <a:xfrm rot="0">
            <a:off x="2136728" y="2668122"/>
            <a:ext cx="14014543" cy="2329998"/>
          </a:xfrm>
          <a:prstGeom prst="rect">
            <a:avLst/>
          </a:prstGeom>
        </p:spPr>
        <p:txBody>
          <a:bodyPr anchor="t" rtlCol="false" tIns="0" lIns="0" bIns="0" rIns="0">
            <a:spAutoFit/>
          </a:bodyPr>
          <a:lstStyle/>
          <a:p>
            <a:pPr algn="ctr">
              <a:lnSpc>
                <a:spcPts val="16754"/>
              </a:lnSpc>
            </a:pPr>
            <a:r>
              <a:rPr lang="en-US" sz="19039" spc="-380">
                <a:solidFill>
                  <a:srgbClr val="14110F"/>
                </a:solidFill>
                <a:latin typeface="Roboto Bold"/>
              </a:rPr>
              <a:t>Thank You</a:t>
            </a:r>
          </a:p>
        </p:txBody>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005418" y="6183326"/>
            <a:ext cx="536799" cy="536799"/>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9048454" y="6181739"/>
            <a:ext cx="373829" cy="5399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DAFfULmLSg0</dc:identifier>
  <dcterms:modified xsi:type="dcterms:W3CDTF">2011-08-01T06:04:30Z</dcterms:modified>
  <cp:revision>1</cp:revision>
  <dc:title>COVID 19 DATASET</dc:title>
</cp:coreProperties>
</file>