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736" r:id="rId5"/>
    <p:sldId id="2812" r:id="rId6"/>
    <p:sldId id="2816" r:id="rId7"/>
    <p:sldId id="2817" r:id="rId8"/>
    <p:sldId id="2818" r:id="rId9"/>
    <p:sldId id="2814" r:id="rId10"/>
    <p:sldId id="2815" r:id="rId11"/>
    <p:sldId id="28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s Priebe" initials="MP" lastIdx="1" clrIdx="0"/>
  <p:cmAuthor id="2" name="Per Appelgren" initials="PA" lastIdx="18" clrIdx="1">
    <p:extLst>
      <p:ext uri="{19B8F6BF-5375-455C-9EA6-DF929625EA0E}">
        <p15:presenceInfo xmlns:p15="http://schemas.microsoft.com/office/powerpoint/2012/main" userId="S::per.appelgren@influence.se::681eaff4-f760-40f5-b835-67135f2cb8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593"/>
    <a:srgbClr val="CBDFDD"/>
    <a:srgbClr val="73B149"/>
    <a:srgbClr val="C5DAE5"/>
    <a:srgbClr val="572B3D"/>
    <a:srgbClr val="000000"/>
    <a:srgbClr val="522839"/>
    <a:srgbClr val="FFFFFF"/>
    <a:srgbClr val="8B4561"/>
    <a:srgbClr val="589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DC0C1-E868-477E-858F-023882C115E2}" v="8" dt="2022-10-06T14:54:11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06" autoAdjust="0"/>
  </p:normalViewPr>
  <p:slideViewPr>
    <p:cSldViewPr snapToGrid="0">
      <p:cViewPr varScale="1">
        <p:scale>
          <a:sx n="65" d="100"/>
          <a:sy n="65" d="100"/>
        </p:scale>
        <p:origin x="96" y="291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ella Nikolopoulou-Themeli" userId="da9cb5e2-4d8b-46eb-898e-a612e4aaf597" providerId="ADAL" clId="{FE1DC0C1-E868-477E-858F-023882C115E2}"/>
    <pc:docChg chg="undo custSel addSld delSld modSld">
      <pc:chgData name="Markella Nikolopoulou-Themeli" userId="da9cb5e2-4d8b-46eb-898e-a612e4aaf597" providerId="ADAL" clId="{FE1DC0C1-E868-477E-858F-023882C115E2}" dt="2022-10-06T15:54:49.192" v="1552" actId="20577"/>
      <pc:docMkLst>
        <pc:docMk/>
      </pc:docMkLst>
      <pc:sldChg chg="modSp mod">
        <pc:chgData name="Markella Nikolopoulou-Themeli" userId="da9cb5e2-4d8b-46eb-898e-a612e4aaf597" providerId="ADAL" clId="{FE1DC0C1-E868-477E-858F-023882C115E2}" dt="2022-10-06T10:51:46.207" v="846" actId="20577"/>
        <pc:sldMkLst>
          <pc:docMk/>
          <pc:sldMk cId="1780776563" sldId="736"/>
        </pc:sldMkLst>
        <pc:spChg chg="mod">
          <ac:chgData name="Markella Nikolopoulou-Themeli" userId="da9cb5e2-4d8b-46eb-898e-a612e4aaf597" providerId="ADAL" clId="{FE1DC0C1-E868-477E-858F-023882C115E2}" dt="2022-10-06T10:51:46.207" v="846" actId="20577"/>
          <ac:spMkLst>
            <pc:docMk/>
            <pc:sldMk cId="1780776563" sldId="736"/>
            <ac:spMk id="2" creationId="{8E76C2CD-B2CF-47EC-8005-D002E7D396B8}"/>
          </ac:spMkLst>
        </pc:spChg>
      </pc:sldChg>
      <pc:sldChg chg="modSp mod">
        <pc:chgData name="Markella Nikolopoulou-Themeli" userId="da9cb5e2-4d8b-46eb-898e-a612e4aaf597" providerId="ADAL" clId="{FE1DC0C1-E868-477E-858F-023882C115E2}" dt="2022-10-06T09:20:47.044" v="823" actId="790"/>
        <pc:sldMkLst>
          <pc:docMk/>
          <pc:sldMk cId="146527113" sldId="2812"/>
        </pc:sldMkLst>
        <pc:spChg chg="mod">
          <ac:chgData name="Markella Nikolopoulou-Themeli" userId="da9cb5e2-4d8b-46eb-898e-a612e4aaf597" providerId="ADAL" clId="{FE1DC0C1-E868-477E-858F-023882C115E2}" dt="2022-10-06T09:20:47.044" v="823" actId="790"/>
          <ac:spMkLst>
            <pc:docMk/>
            <pc:sldMk cId="146527113" sldId="2812"/>
            <ac:spMk id="2" creationId="{5111171E-7930-4A03-8496-D33812EF3BB2}"/>
          </ac:spMkLst>
        </pc:spChg>
        <pc:spChg chg="mod">
          <ac:chgData name="Markella Nikolopoulou-Themeli" userId="da9cb5e2-4d8b-46eb-898e-a612e4aaf597" providerId="ADAL" clId="{FE1DC0C1-E868-477E-858F-023882C115E2}" dt="2022-10-06T09:20:47.044" v="823" actId="790"/>
          <ac:spMkLst>
            <pc:docMk/>
            <pc:sldMk cId="146527113" sldId="2812"/>
            <ac:spMk id="3" creationId="{01957A13-0139-4DD6-A824-267DF02F6C6C}"/>
          </ac:spMkLst>
        </pc:spChg>
        <pc:spChg chg="mod">
          <ac:chgData name="Markella Nikolopoulou-Themeli" userId="da9cb5e2-4d8b-46eb-898e-a612e4aaf597" providerId="ADAL" clId="{FE1DC0C1-E868-477E-858F-023882C115E2}" dt="2022-10-06T09:20:47.044" v="823" actId="790"/>
          <ac:spMkLst>
            <pc:docMk/>
            <pc:sldMk cId="146527113" sldId="2812"/>
            <ac:spMk id="4" creationId="{26E8D908-EEF2-45C2-AE4E-78D1281A9F38}"/>
          </ac:spMkLst>
        </pc:spChg>
        <pc:spChg chg="mod">
          <ac:chgData name="Markella Nikolopoulou-Themeli" userId="da9cb5e2-4d8b-46eb-898e-a612e4aaf597" providerId="ADAL" clId="{FE1DC0C1-E868-477E-858F-023882C115E2}" dt="2022-10-06T09:20:47.044" v="823" actId="790"/>
          <ac:spMkLst>
            <pc:docMk/>
            <pc:sldMk cId="146527113" sldId="2812"/>
            <ac:spMk id="5" creationId="{884C3A7B-B284-4532-AB26-D78D31EEB398}"/>
          </ac:spMkLst>
        </pc:spChg>
      </pc:sldChg>
      <pc:sldChg chg="addSp delSp modSp new del mod modClrScheme chgLayout">
        <pc:chgData name="Markella Nikolopoulou-Themeli" userId="da9cb5e2-4d8b-46eb-898e-a612e4aaf597" providerId="ADAL" clId="{FE1DC0C1-E868-477E-858F-023882C115E2}" dt="2022-10-06T14:50:15.487" v="1108" actId="47"/>
        <pc:sldMkLst>
          <pc:docMk/>
          <pc:sldMk cId="3215999352" sldId="2813"/>
        </pc:sldMkLst>
        <pc:spChg chg="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2" creationId="{1D6D23A3-3DA2-807B-C209-6DF8B356C43C}"/>
          </ac:spMkLst>
        </pc:spChg>
        <pc:spChg chg="del mod ord">
          <ac:chgData name="Markella Nikolopoulou-Themeli" userId="da9cb5e2-4d8b-46eb-898e-a612e4aaf597" providerId="ADAL" clId="{FE1DC0C1-E868-477E-858F-023882C115E2}" dt="2022-10-06T14:30:58.052" v="1084" actId="478"/>
          <ac:spMkLst>
            <pc:docMk/>
            <pc:sldMk cId="3215999352" sldId="2813"/>
            <ac:spMk id="3" creationId="{E8743E5A-1C53-8A03-4F7A-BFFA142D545C}"/>
          </ac:spMkLst>
        </pc:spChg>
        <pc:spChg chg="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4" creationId="{65893218-3DFD-202D-85E8-50A8FA80B00B}"/>
          </ac:spMkLst>
        </pc:spChg>
        <pc:spChg chg="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5" creationId="{13A5D15C-4151-C8C8-8972-70FC0B0645A8}"/>
          </ac:spMkLst>
        </pc:spChg>
        <pc:spChg chg="add del mod">
          <ac:chgData name="Markella Nikolopoulou-Themeli" userId="da9cb5e2-4d8b-46eb-898e-a612e4aaf597" providerId="ADAL" clId="{FE1DC0C1-E868-477E-858F-023882C115E2}" dt="2022-10-06T10:09:57.519" v="827" actId="767"/>
          <ac:spMkLst>
            <pc:docMk/>
            <pc:sldMk cId="3215999352" sldId="2813"/>
            <ac:spMk id="6" creationId="{FAD000B3-4E14-2489-6DB4-8BBB8C31EBBD}"/>
          </ac:spMkLst>
        </pc:spChg>
        <pc:spChg chg="add del mod ord">
          <ac:chgData name="Markella Nikolopoulou-Themeli" userId="da9cb5e2-4d8b-46eb-898e-a612e4aaf597" providerId="ADAL" clId="{FE1DC0C1-E868-477E-858F-023882C115E2}" dt="2022-10-06T14:28:58.457" v="1043" actId="478"/>
          <ac:spMkLst>
            <pc:docMk/>
            <pc:sldMk cId="3215999352" sldId="2813"/>
            <ac:spMk id="7" creationId="{E9CE9DBE-4C98-431C-311C-6515B6551E2A}"/>
          </ac:spMkLst>
        </pc:spChg>
        <pc:spChg chg="add del mod ord">
          <ac:chgData name="Markella Nikolopoulou-Themeli" userId="da9cb5e2-4d8b-46eb-898e-a612e4aaf597" providerId="ADAL" clId="{FE1DC0C1-E868-477E-858F-023882C115E2}" dt="2022-10-06T14:29:09.948" v="1047" actId="478"/>
          <ac:spMkLst>
            <pc:docMk/>
            <pc:sldMk cId="3215999352" sldId="2813"/>
            <ac:spMk id="8" creationId="{1CB28A93-5711-80A7-3DAB-60A471E1E34C}"/>
          </ac:spMkLst>
        </pc:spChg>
        <pc:spChg chg="add del mod ord">
          <ac:chgData name="Markella Nikolopoulou-Themeli" userId="da9cb5e2-4d8b-46eb-898e-a612e4aaf597" providerId="ADAL" clId="{FE1DC0C1-E868-477E-858F-023882C115E2}" dt="2022-10-06T14:31:15.606" v="1087" actId="478"/>
          <ac:spMkLst>
            <pc:docMk/>
            <pc:sldMk cId="3215999352" sldId="2813"/>
            <ac:spMk id="9" creationId="{D4A1BE91-7F59-7282-6802-B80A000E4FDE}"/>
          </ac:spMkLst>
        </pc:spChg>
        <pc:spChg chg="add mod">
          <ac:chgData name="Markella Nikolopoulou-Themeli" userId="da9cb5e2-4d8b-46eb-898e-a612e4aaf597" providerId="ADAL" clId="{FE1DC0C1-E868-477E-858F-023882C115E2}" dt="2022-10-06T14:49:24.703" v="1103" actId="14100"/>
          <ac:spMkLst>
            <pc:docMk/>
            <pc:sldMk cId="3215999352" sldId="2813"/>
            <ac:spMk id="10" creationId="{9A5E9706-92A2-E3D9-842B-AC494CCD74D3}"/>
          </ac:spMkLst>
        </pc:spChg>
        <pc:spChg chg="add del mod">
          <ac:chgData name="Markella Nikolopoulou-Themeli" userId="da9cb5e2-4d8b-46eb-898e-a612e4aaf597" providerId="ADAL" clId="{FE1DC0C1-E868-477E-858F-023882C115E2}" dt="2022-10-06T14:31:02.653" v="1085" actId="478"/>
          <ac:spMkLst>
            <pc:docMk/>
            <pc:sldMk cId="3215999352" sldId="2813"/>
            <ac:spMk id="12" creationId="{19FD3E77-F531-030D-E14A-260AFED86BEB}"/>
          </ac:spMkLst>
        </pc:spChg>
        <pc:spChg chg="add mod">
          <ac:chgData name="Markella Nikolopoulou-Themeli" userId="da9cb5e2-4d8b-46eb-898e-a612e4aaf597" providerId="ADAL" clId="{FE1DC0C1-E868-477E-858F-023882C115E2}" dt="2022-10-06T14:32:35.234" v="1097" actId="20577"/>
          <ac:spMkLst>
            <pc:docMk/>
            <pc:sldMk cId="3215999352" sldId="2813"/>
            <ac:spMk id="13" creationId="{29601180-66AC-7CF7-E478-F9475605FD5C}"/>
          </ac:spMkLst>
        </pc:spChg>
        <pc:spChg chg="add del mod">
          <ac:chgData name="Markella Nikolopoulou-Themeli" userId="da9cb5e2-4d8b-46eb-898e-a612e4aaf597" providerId="ADAL" clId="{FE1DC0C1-E868-477E-858F-023882C115E2}" dt="2022-10-06T14:48:43.811" v="1099"/>
          <ac:spMkLst>
            <pc:docMk/>
            <pc:sldMk cId="3215999352" sldId="2813"/>
            <ac:spMk id="14" creationId="{9E1DC2E7-DF69-273C-BAB1-6F0920B3D6D5}"/>
          </ac:spMkLst>
        </pc:spChg>
        <pc:spChg chg="add del mod ord">
          <ac:chgData name="Markella Nikolopoulou-Themeli" userId="da9cb5e2-4d8b-46eb-898e-a612e4aaf597" providerId="ADAL" clId="{FE1DC0C1-E868-477E-858F-023882C115E2}" dt="2022-10-06T14:49:32.231" v="1105" actId="478"/>
          <ac:spMkLst>
            <pc:docMk/>
            <pc:sldMk cId="3215999352" sldId="2813"/>
            <ac:spMk id="15" creationId="{31ABA6CC-9D06-84AF-C5D0-585724697C2F}"/>
          </ac:spMkLst>
        </pc:spChg>
        <pc:spChg chg="add del mod ord">
          <ac:chgData name="Markella Nikolopoulou-Themeli" userId="da9cb5e2-4d8b-46eb-898e-a612e4aaf597" providerId="ADAL" clId="{FE1DC0C1-E868-477E-858F-023882C115E2}" dt="2022-10-06T14:49:18.157" v="1102" actId="478"/>
          <ac:spMkLst>
            <pc:docMk/>
            <pc:sldMk cId="3215999352" sldId="2813"/>
            <ac:spMk id="16" creationId="{AC7A9799-D8D7-C462-3F1C-80BDB3719E30}"/>
          </ac:spMkLst>
        </pc:spChg>
        <pc:spChg chg="add 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17" creationId="{7F006E52-04D7-2541-CDB4-E2A5BF2D867C}"/>
          </ac:spMkLst>
        </pc:spChg>
        <pc:spChg chg="add mod ord">
          <ac:chgData name="Markella Nikolopoulou-Themeli" userId="da9cb5e2-4d8b-46eb-898e-a612e4aaf597" providerId="ADAL" clId="{FE1DC0C1-E868-477E-858F-023882C115E2}" dt="2022-10-06T14:48:52.140" v="1101" actId="700"/>
          <ac:spMkLst>
            <pc:docMk/>
            <pc:sldMk cId="3215999352" sldId="2813"/>
            <ac:spMk id="18" creationId="{4C86453A-B88B-1B28-EC65-31489EBC6B1C}"/>
          </ac:spMkLst>
        </pc:spChg>
        <pc:spChg chg="add mod">
          <ac:chgData name="Markella Nikolopoulou-Themeli" userId="da9cb5e2-4d8b-46eb-898e-a612e4aaf597" providerId="ADAL" clId="{FE1DC0C1-E868-477E-858F-023882C115E2}" dt="2022-10-06T14:49:47.681" v="1107" actId="14100"/>
          <ac:spMkLst>
            <pc:docMk/>
            <pc:sldMk cId="3215999352" sldId="2813"/>
            <ac:spMk id="19" creationId="{11481B15-0228-BE56-3A92-E164525DA574}"/>
          </ac:spMkLst>
        </pc:spChg>
      </pc:sldChg>
      <pc:sldChg chg="modSp new mod">
        <pc:chgData name="Markella Nikolopoulou-Themeli" userId="da9cb5e2-4d8b-46eb-898e-a612e4aaf597" providerId="ADAL" clId="{FE1DC0C1-E868-477E-858F-023882C115E2}" dt="2022-10-06T14:52:24.476" v="1121" actId="790"/>
        <pc:sldMkLst>
          <pc:docMk/>
          <pc:sldMk cId="3552366256" sldId="2814"/>
        </pc:sldMkLst>
        <pc:spChg chg="mod">
          <ac:chgData name="Markella Nikolopoulou-Themeli" userId="da9cb5e2-4d8b-46eb-898e-a612e4aaf597" providerId="ADAL" clId="{FE1DC0C1-E868-477E-858F-023882C115E2}" dt="2022-10-06T14:52:24.476" v="1121" actId="790"/>
          <ac:spMkLst>
            <pc:docMk/>
            <pc:sldMk cId="3552366256" sldId="2814"/>
            <ac:spMk id="2" creationId="{6635291D-12A8-B759-3728-4198F9880E14}"/>
          </ac:spMkLst>
        </pc:spChg>
        <pc:spChg chg="mod">
          <ac:chgData name="Markella Nikolopoulou-Themeli" userId="da9cb5e2-4d8b-46eb-898e-a612e4aaf597" providerId="ADAL" clId="{FE1DC0C1-E868-477E-858F-023882C115E2}" dt="2022-10-06T14:52:24.476" v="1121" actId="790"/>
          <ac:spMkLst>
            <pc:docMk/>
            <pc:sldMk cId="3552366256" sldId="2814"/>
            <ac:spMk id="3" creationId="{ED65D0AC-5AB4-D3A1-ECD7-D99AF7C497D1}"/>
          </ac:spMkLst>
        </pc:spChg>
        <pc:spChg chg="mod">
          <ac:chgData name="Markella Nikolopoulou-Themeli" userId="da9cb5e2-4d8b-46eb-898e-a612e4aaf597" providerId="ADAL" clId="{FE1DC0C1-E868-477E-858F-023882C115E2}" dt="2022-10-06T14:52:24.476" v="1121" actId="790"/>
          <ac:spMkLst>
            <pc:docMk/>
            <pc:sldMk cId="3552366256" sldId="2814"/>
            <ac:spMk id="4" creationId="{87B5812A-E39B-2FC7-9C53-F2474D050B78}"/>
          </ac:spMkLst>
        </pc:spChg>
        <pc:spChg chg="mod">
          <ac:chgData name="Markella Nikolopoulou-Themeli" userId="da9cb5e2-4d8b-46eb-898e-a612e4aaf597" providerId="ADAL" clId="{FE1DC0C1-E868-477E-858F-023882C115E2}" dt="2022-10-06T14:52:24.476" v="1121" actId="790"/>
          <ac:spMkLst>
            <pc:docMk/>
            <pc:sldMk cId="3552366256" sldId="2814"/>
            <ac:spMk id="5" creationId="{805BFFCE-A89E-58AD-ACE6-2B9356BA694F}"/>
          </ac:spMkLst>
        </pc:spChg>
      </pc:sldChg>
      <pc:sldChg chg="modSp new mod">
        <pc:chgData name="Markella Nikolopoulou-Themeli" userId="da9cb5e2-4d8b-46eb-898e-a612e4aaf597" providerId="ADAL" clId="{FE1DC0C1-E868-477E-858F-023882C115E2}" dt="2022-10-06T08:44:39.043" v="652" actId="20577"/>
        <pc:sldMkLst>
          <pc:docMk/>
          <pc:sldMk cId="2712573431" sldId="2815"/>
        </pc:sldMkLst>
        <pc:spChg chg="mod">
          <ac:chgData name="Markella Nikolopoulou-Themeli" userId="da9cb5e2-4d8b-46eb-898e-a612e4aaf597" providerId="ADAL" clId="{FE1DC0C1-E868-477E-858F-023882C115E2}" dt="2022-10-05T14:29:08.516" v="266" actId="20577"/>
          <ac:spMkLst>
            <pc:docMk/>
            <pc:sldMk cId="2712573431" sldId="2815"/>
            <ac:spMk id="2" creationId="{1BDCDB4C-E8E2-C69D-F6BA-101484162D44}"/>
          </ac:spMkLst>
        </pc:spChg>
        <pc:spChg chg="mod">
          <ac:chgData name="Markella Nikolopoulou-Themeli" userId="da9cb5e2-4d8b-46eb-898e-a612e4aaf597" providerId="ADAL" clId="{FE1DC0C1-E868-477E-858F-023882C115E2}" dt="2022-10-06T08:44:39.043" v="652" actId="20577"/>
          <ac:spMkLst>
            <pc:docMk/>
            <pc:sldMk cId="2712573431" sldId="2815"/>
            <ac:spMk id="3" creationId="{7A7795BA-A12B-5548-2BF5-F2D12968C219}"/>
          </ac:spMkLst>
        </pc:spChg>
      </pc:sldChg>
      <pc:sldChg chg="modSp add mod modNotesTx">
        <pc:chgData name="Markella Nikolopoulou-Themeli" userId="da9cb5e2-4d8b-46eb-898e-a612e4aaf597" providerId="ADAL" clId="{FE1DC0C1-E868-477E-858F-023882C115E2}" dt="2022-10-06T15:47:56.406" v="1437" actId="14100"/>
        <pc:sldMkLst>
          <pc:docMk/>
          <pc:sldMk cId="773525787" sldId="2816"/>
        </pc:sldMkLst>
        <pc:spChg chg="mod">
          <ac:chgData name="Markella Nikolopoulou-Themeli" userId="da9cb5e2-4d8b-46eb-898e-a612e4aaf597" providerId="ADAL" clId="{FE1DC0C1-E868-477E-858F-023882C115E2}" dt="2022-10-06T15:16:28.896" v="1124" actId="108"/>
          <ac:spMkLst>
            <pc:docMk/>
            <pc:sldMk cId="773525787" sldId="2816"/>
            <ac:spMk id="2" creationId="{1D6D23A3-3DA2-807B-C209-6DF8B356C43C}"/>
          </ac:spMkLst>
        </pc:spChg>
        <pc:spChg chg="mod">
          <ac:chgData name="Markella Nikolopoulou-Themeli" userId="da9cb5e2-4d8b-46eb-898e-a612e4aaf597" providerId="ADAL" clId="{FE1DC0C1-E868-477E-858F-023882C115E2}" dt="2022-10-06T15:47:52.006" v="1436" actId="14100"/>
          <ac:spMkLst>
            <pc:docMk/>
            <pc:sldMk cId="773525787" sldId="2816"/>
            <ac:spMk id="10" creationId="{9A5E9706-92A2-E3D9-842B-AC494CCD74D3}"/>
          </ac:spMkLst>
        </pc:spChg>
        <pc:spChg chg="mod">
          <ac:chgData name="Markella Nikolopoulou-Themeli" userId="da9cb5e2-4d8b-46eb-898e-a612e4aaf597" providerId="ADAL" clId="{FE1DC0C1-E868-477E-858F-023882C115E2}" dt="2022-10-06T15:47:56.406" v="1437" actId="14100"/>
          <ac:spMkLst>
            <pc:docMk/>
            <pc:sldMk cId="773525787" sldId="2816"/>
            <ac:spMk id="13" creationId="{29601180-66AC-7CF7-E478-F9475605FD5C}"/>
          </ac:spMkLst>
        </pc:spChg>
      </pc:sldChg>
      <pc:sldChg chg="add modNotesTx">
        <pc:chgData name="Markella Nikolopoulou-Themeli" userId="da9cb5e2-4d8b-46eb-898e-a612e4aaf597" providerId="ADAL" clId="{FE1DC0C1-E868-477E-858F-023882C115E2}" dt="2022-10-06T15:54:49.192" v="1552" actId="20577"/>
        <pc:sldMkLst>
          <pc:docMk/>
          <pc:sldMk cId="2512161021" sldId="2817"/>
        </pc:sldMkLst>
      </pc:sldChg>
      <pc:sldChg chg="add">
        <pc:chgData name="Markella Nikolopoulou-Themeli" userId="da9cb5e2-4d8b-46eb-898e-a612e4aaf597" providerId="ADAL" clId="{FE1DC0C1-E868-477E-858F-023882C115E2}" dt="2022-10-06T14:54:11.648" v="1122"/>
        <pc:sldMkLst>
          <pc:docMk/>
          <pc:sldMk cId="1253883287" sldId="28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996D-EBEF-473B-8179-A2F19BBC740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9D35-DDD6-4A50-856E-577E9C7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now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campaigns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running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frequently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gahtering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data from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them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Each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campaign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same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way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Towards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all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clients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same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aproach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towards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all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them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in the </a:t>
            </a:r>
            <a:r>
              <a:rPr lang="sv-SE" dirty="0" err="1"/>
              <a:t>past</a:t>
            </a:r>
            <a:r>
              <a:rPr lang="sv-SE" dirty="0"/>
              <a:t> for </a:t>
            </a:r>
            <a:r>
              <a:rPr lang="sv-SE" dirty="0" err="1"/>
              <a:t>clients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 err="1"/>
              <a:t>Cecking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projects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successfull</a:t>
            </a:r>
            <a:endParaRPr lang="sv-SE" dirty="0"/>
          </a:p>
          <a:p>
            <a:pPr marL="171450" indent="-171450">
              <a:buFontTx/>
              <a:buChar char="-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ame, sitting, table, ball&#10;&#10;Description automatically generated">
            <a:extLst>
              <a:ext uri="{FF2B5EF4-FFF2-40B4-BE49-F238E27FC236}">
                <a16:creationId xmlns:a16="http://schemas.microsoft.com/office/drawing/2014/main" id="{4D752078-E79A-4DF2-84B1-50B2C6182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97"/>
            <a:ext cx="12319686" cy="730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040C-EDF0-4886-A7F4-CC7275106759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01677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C04857B1-5F8D-4F02-A52C-57BB74593C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75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284A-F62E-4A83-81C8-4C322C263973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3D1CAFC7-747F-4B4F-97E4-4AE6A679AB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BD9B799-66FB-4799-ABFB-BC1B2D695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74F3-63A6-48A5-B72F-A86B4D2B89AA}" type="datetime1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Bildobjekt 7">
            <a:extLst>
              <a:ext uri="{FF2B5EF4-FFF2-40B4-BE49-F238E27FC236}">
                <a16:creationId xmlns:a16="http://schemas.microsoft.com/office/drawing/2014/main" id="{77A9BEE0-40EC-49D4-B697-90EEE7161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74D844D-51D0-48C5-BE4F-E50D15CA60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3201-05BC-4EEC-8B46-67989DE22D36}" type="datetime1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2DCBA88-1671-42D3-9686-8895CAE7DE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Bildobjekt 7">
            <a:extLst>
              <a:ext uri="{FF2B5EF4-FFF2-40B4-BE49-F238E27FC236}">
                <a16:creationId xmlns:a16="http://schemas.microsoft.com/office/drawing/2014/main" id="{5986F050-A3EC-487D-91D3-3E30980A4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3950149A-BDDF-4769-AFE3-A32AB420FC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CB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B3EF3904-1938-4994-8337-C47907AE0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73" y="2275058"/>
            <a:ext cx="1907854" cy="23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3D6B-2270-4601-95A2-214F7D62C768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80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Adage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CC14DDE5-36E4-4FD2-A054-90725ABB755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85261-8130-43E3-84F5-7EC25DACD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94" y="5901630"/>
            <a:ext cx="6483457" cy="526636"/>
          </a:xfrm>
        </p:spPr>
        <p:txBody>
          <a:bodyPr>
            <a:noAutofit/>
          </a:bodyPr>
          <a:lstStyle/>
          <a:p>
            <a:pPr algn="r"/>
            <a:br>
              <a:rPr lang="en-US" sz="4800" cap="all">
                <a:latin typeface="+mj-lt"/>
              </a:rPr>
            </a:br>
            <a:endParaRPr lang="en-US" sz="2800" cap="all">
              <a:latin typeface="+mj-lt"/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E2177E-01AC-4674-8EF1-CB0262C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8E76C2CD-B2CF-47EC-8005-D002E7D396B8}"/>
              </a:ext>
            </a:extLst>
          </p:cNvPr>
          <p:cNvSpPr txBox="1"/>
          <p:nvPr/>
        </p:nvSpPr>
        <p:spPr>
          <a:xfrm>
            <a:off x="485674" y="5901630"/>
            <a:ext cx="5698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Initial Workshop for Bank of Portugal</a:t>
            </a:r>
          </a:p>
        </p:txBody>
      </p:sp>
    </p:spTree>
    <p:extLst>
      <p:ext uri="{BB962C8B-B14F-4D97-AF65-F5344CB8AC3E}">
        <p14:creationId xmlns:p14="http://schemas.microsoft.com/office/powerpoint/2010/main" val="178077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71E-7930-4A03-8496-D33812EF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7A13-0139-4DD6-A824-267DF02F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 situation </a:t>
            </a:r>
          </a:p>
          <a:p>
            <a:pPr lvl="1"/>
            <a:r>
              <a:rPr lang="en-US"/>
              <a:t>Problem definition</a:t>
            </a:r>
          </a:p>
          <a:p>
            <a:r>
              <a:rPr lang="en-US"/>
              <a:t>Proposed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8D908-EEF2-45C2-AE4E-78D1281A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3A7B-B284-4532-AB26-D78D31EE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Current Situation and Gap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E9706-92A2-E3D9-842B-AC494CCD74D3}"/>
              </a:ext>
            </a:extLst>
          </p:cNvPr>
          <p:cNvSpPr/>
          <p:nvPr/>
        </p:nvSpPr>
        <p:spPr>
          <a:xfrm>
            <a:off x="836612" y="1690688"/>
            <a:ext cx="4999109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Campaigns are running frequently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is gathered from those campaigns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 of the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Duration &amp; frequency of calls with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 of campaign on customers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601180-66AC-7CF7-E478-F9475605FD5C}"/>
              </a:ext>
            </a:extLst>
          </p:cNvPr>
          <p:cNvSpPr/>
          <p:nvPr/>
        </p:nvSpPr>
        <p:spPr>
          <a:xfrm>
            <a:off x="6356281" y="1690688"/>
            <a:ext cx="5002282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Campaigning for products is done the same way for all clients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Outcome is not ensured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2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499A-79F2-4458-87ED-6C14E18F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Value examples from advanced analysis</a:t>
            </a:r>
          </a:p>
        </p:txBody>
      </p:sp>
      <p:sp>
        <p:nvSpPr>
          <p:cNvPr id="6" name="Rektangel: rundade hörn 2">
            <a:extLst>
              <a:ext uri="{FF2B5EF4-FFF2-40B4-BE49-F238E27FC236}">
                <a16:creationId xmlns:a16="http://schemas.microsoft.com/office/drawing/2014/main" id="{24398B0A-DC79-4A26-89F3-7BA8ABB75767}"/>
              </a:ext>
            </a:extLst>
          </p:cNvPr>
          <p:cNvSpPr/>
          <p:nvPr/>
        </p:nvSpPr>
        <p:spPr>
          <a:xfrm>
            <a:off x="1029323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5">
            <a:extLst>
              <a:ext uri="{FF2B5EF4-FFF2-40B4-BE49-F238E27FC236}">
                <a16:creationId xmlns:a16="http://schemas.microsoft.com/office/drawing/2014/main" id="{946852C9-7DBF-4694-B1ED-B8A3E1F3A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80" y="2662552"/>
            <a:ext cx="1760220" cy="1103393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74EE5F2-D286-48AF-BA9B-30D1073D64C6}"/>
              </a:ext>
            </a:extLst>
          </p:cNvPr>
          <p:cNvSpPr txBox="1">
            <a:spLocks/>
          </p:cNvSpPr>
          <p:nvPr/>
        </p:nvSpPr>
        <p:spPr>
          <a:xfrm>
            <a:off x="1267865" y="1864630"/>
            <a:ext cx="229505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Project Profitability 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 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591273-52AF-4F59-97D5-431068C48CC9}"/>
              </a:ext>
            </a:extLst>
          </p:cNvPr>
          <p:cNvSpPr txBox="1">
            <a:spLocks/>
          </p:cNvSpPr>
          <p:nvPr/>
        </p:nvSpPr>
        <p:spPr>
          <a:xfrm>
            <a:off x="1223405" y="5287592"/>
            <a:ext cx="2383971" cy="85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b="1" dirty="0" err="1">
                <a:solidFill>
                  <a:srgbClr val="3F7593"/>
                </a:solidFill>
              </a:rPr>
              <a:t>successful</a:t>
            </a:r>
            <a:r>
              <a:rPr lang="sv-SE" sz="1100" b="1" dirty="0">
                <a:solidFill>
                  <a:srgbClr val="3F7593"/>
                </a:solidFill>
              </a:rPr>
              <a:t> and non-</a:t>
            </a:r>
            <a:r>
              <a:rPr lang="sv-SE" sz="1100" b="1" dirty="0" err="1">
                <a:solidFill>
                  <a:srgbClr val="3F7593"/>
                </a:solidFill>
              </a:rPr>
              <a:t>successful</a:t>
            </a:r>
            <a:r>
              <a:rPr lang="sv-SE" sz="1100" b="1" dirty="0">
                <a:solidFill>
                  <a:srgbClr val="3F7593"/>
                </a:solidFill>
              </a:rPr>
              <a:t> </a:t>
            </a:r>
            <a:r>
              <a:rPr lang="sv-SE" sz="1100" b="1" dirty="0" err="1">
                <a:solidFill>
                  <a:srgbClr val="3F7593"/>
                </a:solidFill>
              </a:rPr>
              <a:t>projects</a:t>
            </a:r>
            <a:r>
              <a:rPr lang="sv-SE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modeling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purposes. </a:t>
            </a:r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9A2F554A-3437-4AF9-8879-5A183856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280" y="3983328"/>
            <a:ext cx="1760220" cy="1086881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pic>
        <p:nvPicPr>
          <p:cNvPr id="9" name="Bildobjekt 7">
            <a:extLst>
              <a:ext uri="{FF2B5EF4-FFF2-40B4-BE49-F238E27FC236}">
                <a16:creationId xmlns:a16="http://schemas.microsoft.com/office/drawing/2014/main" id="{48E90112-B021-4EC3-833F-494FE86FB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074" y="3983329"/>
            <a:ext cx="1957124" cy="1086880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C80C2E7-26CE-479C-95BC-2B76B477BC9F}"/>
              </a:ext>
            </a:extLst>
          </p:cNvPr>
          <p:cNvSpPr txBox="1">
            <a:spLocks/>
          </p:cNvSpPr>
          <p:nvPr/>
        </p:nvSpPr>
        <p:spPr>
          <a:xfrm>
            <a:off x="4768336" y="1867106"/>
            <a:ext cx="265060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Predictive Maintenance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</a:t>
            </a:r>
          </a:p>
        </p:txBody>
      </p:sp>
      <p:pic>
        <p:nvPicPr>
          <p:cNvPr id="11" name="Bildobjekt 9">
            <a:extLst>
              <a:ext uri="{FF2B5EF4-FFF2-40B4-BE49-F238E27FC236}">
                <a16:creationId xmlns:a16="http://schemas.microsoft.com/office/drawing/2014/main" id="{1A7311E5-5AA1-46EB-9AC3-EC0501E26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075" y="2662552"/>
            <a:ext cx="1957123" cy="1103394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2FEB8A0-070C-4E38-A72D-8E847135A22E}"/>
              </a:ext>
            </a:extLst>
          </p:cNvPr>
          <p:cNvSpPr txBox="1">
            <a:spLocks/>
          </p:cNvSpPr>
          <p:nvPr/>
        </p:nvSpPr>
        <p:spPr>
          <a:xfrm>
            <a:off x="4901651" y="5287592"/>
            <a:ext cx="2383971" cy="104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Features like combinations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alarms and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usage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behavior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predict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which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vehicles</a:t>
            </a:r>
            <a:r>
              <a:rPr lang="sv-SE" sz="1100" b="1">
                <a:solidFill>
                  <a:srgbClr val="3F7593"/>
                </a:solidFill>
              </a:rPr>
              <a:t> to </a:t>
            </a:r>
            <a:r>
              <a:rPr lang="sv-SE" sz="1100" b="1" err="1">
                <a:solidFill>
                  <a:srgbClr val="3F7593"/>
                </a:solidFill>
              </a:rPr>
              <a:t>prioritize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for service. </a:t>
            </a:r>
          </a:p>
        </p:txBody>
      </p:sp>
      <p:sp>
        <p:nvSpPr>
          <p:cNvPr id="19" name="Rektangel: rundade hörn 2">
            <a:extLst>
              <a:ext uri="{FF2B5EF4-FFF2-40B4-BE49-F238E27FC236}">
                <a16:creationId xmlns:a16="http://schemas.microsoft.com/office/drawing/2014/main" id="{940F4060-435A-4CB0-A87A-D31CC5C52396}"/>
              </a:ext>
            </a:extLst>
          </p:cNvPr>
          <p:cNvSpPr/>
          <p:nvPr/>
        </p:nvSpPr>
        <p:spPr>
          <a:xfrm>
            <a:off x="4707569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0BD12A-BA9F-49F4-A0B5-FA75B73B777B}"/>
              </a:ext>
            </a:extLst>
          </p:cNvPr>
          <p:cNvSpPr txBox="1">
            <a:spLocks/>
          </p:cNvSpPr>
          <p:nvPr/>
        </p:nvSpPr>
        <p:spPr>
          <a:xfrm>
            <a:off x="8705381" y="1864044"/>
            <a:ext cx="213300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Churn Prevention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</a:t>
            </a:r>
          </a:p>
        </p:txBody>
      </p:sp>
      <p:pic>
        <p:nvPicPr>
          <p:cNvPr id="13" name="Bildobjekt 11">
            <a:extLst>
              <a:ext uri="{FF2B5EF4-FFF2-40B4-BE49-F238E27FC236}">
                <a16:creationId xmlns:a16="http://schemas.microsoft.com/office/drawing/2014/main" id="{C3E3A078-286D-46DD-BF16-016CC7FE2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514" y="2661966"/>
            <a:ext cx="1732735" cy="1103394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pic>
        <p:nvPicPr>
          <p:cNvPr id="14" name="Bildobjekt 12">
            <a:extLst>
              <a:ext uri="{FF2B5EF4-FFF2-40B4-BE49-F238E27FC236}">
                <a16:creationId xmlns:a16="http://schemas.microsoft.com/office/drawing/2014/main" id="{8A401184-7C09-4F4C-AA1C-8894E913FD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4629" y="3983329"/>
            <a:ext cx="1754505" cy="1086880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3B18FC-3083-44DD-9BEF-4E9F67D08769}"/>
              </a:ext>
            </a:extLst>
          </p:cNvPr>
          <p:cNvSpPr txBox="1">
            <a:spLocks/>
          </p:cNvSpPr>
          <p:nvPr/>
        </p:nvSpPr>
        <p:spPr>
          <a:xfrm>
            <a:off x="8579896" y="5287592"/>
            <a:ext cx="2383971" cy="95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Machine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Learning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algorithms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predict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B2B </a:t>
            </a:r>
            <a:r>
              <a:rPr lang="sv-SE" sz="1100" b="1" err="1">
                <a:solidFill>
                  <a:srgbClr val="3F7593"/>
                </a:solidFill>
              </a:rPr>
              <a:t>churn</a:t>
            </a:r>
            <a:r>
              <a:rPr lang="sv-SE" sz="1100" b="1">
                <a:solidFill>
                  <a:srgbClr val="3F7593"/>
                </a:solidFill>
              </a:rPr>
              <a:t> risk </a:t>
            </a:r>
            <a:r>
              <a:rPr lang="sv-SE" sz="1100" b="1" err="1">
                <a:solidFill>
                  <a:srgbClr val="3F7593"/>
                </a:solidFill>
              </a:rPr>
              <a:t>behavior</a:t>
            </a:r>
            <a:r>
              <a:rPr lang="sv-SE" sz="1100" b="1">
                <a:solidFill>
                  <a:srgbClr val="3F7593"/>
                </a:solidFill>
              </a:rPr>
              <a:t> and </a:t>
            </a:r>
            <a:r>
              <a:rPr lang="sv-SE" sz="1100" b="1" err="1">
                <a:solidFill>
                  <a:srgbClr val="3F7593"/>
                </a:solidFill>
              </a:rPr>
              <a:t>create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targeted</a:t>
            </a:r>
            <a:r>
              <a:rPr lang="sv-SE" sz="1100" b="1">
                <a:solidFill>
                  <a:srgbClr val="3F7593"/>
                </a:solidFill>
              </a:rPr>
              <a:t> marketing</a:t>
            </a:r>
            <a:r>
              <a:rPr lang="sv-SE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activities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0" name="Rektangel: rundade hörn 2">
            <a:extLst>
              <a:ext uri="{FF2B5EF4-FFF2-40B4-BE49-F238E27FC236}">
                <a16:creationId xmlns:a16="http://schemas.microsoft.com/office/drawing/2014/main" id="{D883C779-5F44-49BF-A1C1-D8E6DB7261C1}"/>
              </a:ext>
            </a:extLst>
          </p:cNvPr>
          <p:cNvSpPr/>
          <p:nvPr/>
        </p:nvSpPr>
        <p:spPr>
          <a:xfrm>
            <a:off x="8385814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atshållare för sidfot 3">
            <a:extLst>
              <a:ext uri="{FF2B5EF4-FFF2-40B4-BE49-F238E27FC236}">
                <a16:creationId xmlns:a16="http://schemas.microsoft.com/office/drawing/2014/main" id="{DE9F9288-1CF1-419C-8D5F-C5008CDD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9625" y="6489582"/>
            <a:ext cx="4114800" cy="365125"/>
          </a:xfrm>
        </p:spPr>
        <p:txBody>
          <a:bodyPr/>
          <a:lstStyle/>
          <a:p>
            <a:r>
              <a:rPr lang="en-US"/>
              <a:t>Copyright Adage AB</a:t>
            </a:r>
          </a:p>
        </p:txBody>
      </p:sp>
    </p:spTree>
    <p:extLst>
      <p:ext uri="{BB962C8B-B14F-4D97-AF65-F5344CB8AC3E}">
        <p14:creationId xmlns:p14="http://schemas.microsoft.com/office/powerpoint/2010/main" val="25121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5CF7-C45F-4D58-8821-ED64B243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Getting started with Advanced Analytics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E0FF89E-79EC-4838-89D9-EA0754DF270E}"/>
              </a:ext>
            </a:extLst>
          </p:cNvPr>
          <p:cNvGraphicFramePr>
            <a:graphicFrameLocks noGrp="1"/>
          </p:cNvGraphicFramePr>
          <p:nvPr/>
        </p:nvGraphicFramePr>
        <p:xfrm>
          <a:off x="971548" y="1572427"/>
          <a:ext cx="10382249" cy="455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13">
                  <a:extLst>
                    <a:ext uri="{9D8B030D-6E8A-4147-A177-3AD203B41FA5}">
                      <a16:colId xmlns:a16="http://schemas.microsoft.com/office/drawing/2014/main" val="3012749262"/>
                    </a:ext>
                  </a:extLst>
                </a:gridCol>
                <a:gridCol w="33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797">
                <a:tc>
                  <a:txBody>
                    <a:bodyPr/>
                    <a:lstStyle/>
                    <a:p>
                      <a:pPr algn="ctr"/>
                      <a:endParaRPr lang="en-CA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Phase 1 – week 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>
                        <a:solidFill>
                          <a:srgbClr val="3F759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Phase 2 - week 2-3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Phase 3  - week 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813">
                <a:tc>
                  <a:txBody>
                    <a:bodyPr/>
                    <a:lstStyle/>
                    <a:p>
                      <a:pPr marL="215900" indent="-457200" algn="ctr">
                        <a:spcAft>
                          <a:spcPts val="500"/>
                        </a:spcAft>
                      </a:pPr>
                      <a:r>
                        <a:rPr lang="en-CA" sz="1200" b="1" baseline="0">
                          <a:solidFill>
                            <a:srgbClr val="3F7593"/>
                          </a:solidFill>
                        </a:rPr>
                        <a:t>Activities</a:t>
                      </a:r>
                    </a:p>
                  </a:txBody>
                  <a:tcPr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CA" sz="10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Secure business use case and data</a:t>
                      </a:r>
                      <a:endParaRPr lang="en-CA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Agile analytics workshop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 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case definition and prioritization with stakeholders.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1.2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Define the minimum viable product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1.3 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</a:t>
                      </a:r>
                      <a:r>
                        <a:rPr lang="en-CA" sz="10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relevant KPIs/Metrics/Outcome for use case.</a:t>
                      </a:r>
                      <a:endParaRPr lang="en-CA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1.4 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Define </a:t>
                      </a:r>
                      <a:r>
                        <a:rPr lang="en-CA" sz="10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cross-functional team structure.</a:t>
                      </a:r>
                    </a:p>
                    <a:p>
                      <a:pPr marL="2159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1.5</a:t>
                      </a:r>
                      <a:r>
                        <a:rPr lang="en-CA" sz="10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Define roles and</a:t>
                      </a:r>
                      <a:r>
                        <a:rPr lang="en-CA" sz="10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responsibilities in team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&amp; deliver data 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1.6 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Define technology to be used for MVP.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1.7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Secure access to analytics platform 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1.8</a:t>
                      </a:r>
                      <a:r>
                        <a:rPr lang="en-CA" sz="10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Select data sets required for MVP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1.9</a:t>
                      </a:r>
                      <a:r>
                        <a:rPr lang="en-CA" sz="10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Deliver data for MVP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0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Analytics</a:t>
                      </a:r>
                      <a:endParaRPr lang="en-CA" sz="1000" b="1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 Data &amp; Analytics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2.1 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Prepare data for analytics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2.2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 exploration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2.3 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feature analysis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2.4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First iteration: Pattern recognition and model development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2.5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Workshop to review analytics findings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2.6 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Second iteration: Pattern refinement based </a:t>
                      </a:r>
                      <a:br>
                        <a:rPr lang="en-CA" sz="1000" b="0">
                          <a:solidFill>
                            <a:srgbClr val="404040"/>
                          </a:solidFill>
                        </a:rPr>
                      </a:b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 workshop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 the MVP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Deliver Analytics Insights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 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Documentation of findings. 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 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Stakeholder presentation of MVP.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</a:t>
                      </a:r>
                      <a:r>
                        <a:rPr lang="en-CA" sz="10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CA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 next steps</a:t>
                      </a:r>
                      <a:r>
                        <a:rPr lang="en-CA" sz="1000" b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CA" sz="10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538">
                <a:tc>
                  <a:txBody>
                    <a:bodyPr/>
                    <a:lstStyle/>
                    <a:p>
                      <a:pPr marL="215900" marR="0" indent="-457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Deliverables</a:t>
                      </a:r>
                    </a:p>
                  </a:txBody>
                  <a:tcPr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Multidisciplinary team</a:t>
                      </a:r>
                      <a:r>
                        <a:rPr lang="en-US" sz="10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structure</a:t>
                      </a:r>
                      <a:r>
                        <a:rPr lang="en-US" sz="10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</a:t>
                      </a: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roles and responsibilities.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Relevant KPIs/Metrics/Outcome for the use case.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to be used in MVP.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CA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profiling findings 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Analytics feature data set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Initial ideas based on data analysis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endParaRPr lang="en-US" sz="1000" b="0" i="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b="0" i="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MVP package </a:t>
                      </a:r>
                    </a:p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r>
                        <a:rPr lang="en-US" sz="1000" b="0" i="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Science methodology used in MVP</a:t>
                      </a:r>
                    </a:p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r>
                        <a:rPr lang="en-US" sz="1000" b="0" i="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Presentation with outcome and recommended next steps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Tx/>
                        <a:buFont typeface="+mj-lt"/>
                        <a:buNone/>
                      </a:pPr>
                      <a:endParaRPr lang="en-US" sz="1000" b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5251675-FCF9-4806-A896-5A557EB6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Copyright Adage AB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02E6A-1399-455F-8645-0AED27CB35EC}"/>
              </a:ext>
            </a:extLst>
          </p:cNvPr>
          <p:cNvCxnSpPr>
            <a:cxnSpLocks/>
          </p:cNvCxnSpPr>
          <p:nvPr/>
        </p:nvCxnSpPr>
        <p:spPr>
          <a:xfrm>
            <a:off x="5116829" y="2154555"/>
            <a:ext cx="6149340" cy="0"/>
          </a:xfrm>
          <a:prstGeom prst="straightConnector1">
            <a:avLst/>
          </a:prstGeom>
          <a:ln w="9525">
            <a:solidFill>
              <a:srgbClr val="4884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2F3FAB-433C-4335-B11C-40B27A5A6A3C}"/>
              </a:ext>
            </a:extLst>
          </p:cNvPr>
          <p:cNvCxnSpPr>
            <a:cxnSpLocks/>
          </p:cNvCxnSpPr>
          <p:nvPr/>
        </p:nvCxnSpPr>
        <p:spPr>
          <a:xfrm flipH="1">
            <a:off x="971548" y="2155032"/>
            <a:ext cx="3543302" cy="0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ruta 2">
            <a:extLst>
              <a:ext uri="{FF2B5EF4-FFF2-40B4-BE49-F238E27FC236}">
                <a16:creationId xmlns:a16="http://schemas.microsoft.com/office/drawing/2014/main" id="{E21563C5-68BC-458E-9E62-B603CD43760C}"/>
              </a:ext>
            </a:extLst>
          </p:cNvPr>
          <p:cNvSpPr txBox="1"/>
          <p:nvPr/>
        </p:nvSpPr>
        <p:spPr>
          <a:xfrm rot="16200000">
            <a:off x="3538297" y="3333714"/>
            <a:ext cx="25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>
                <a:solidFill>
                  <a:schemeClr val="tx1">
                    <a:lumMod val="65000"/>
                    <a:lumOff val="35000"/>
                  </a:schemeClr>
                </a:solidFill>
              </a:rPr>
              <a:t>Setup </a:t>
            </a:r>
            <a:r>
              <a:rPr lang="sv-SE" sz="1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</a:t>
            </a:r>
            <a:r>
              <a:rPr lang="sv-SE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for MVP</a:t>
            </a:r>
          </a:p>
          <a:p>
            <a:pPr algn="ctr"/>
            <a:r>
              <a:rPr lang="sv-SE" sz="1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Wait</a:t>
            </a:r>
            <a:r>
              <a:rPr lang="sv-SE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for data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32EA1F-B74E-4FF0-AA27-FA9437DC8C2E}"/>
              </a:ext>
            </a:extLst>
          </p:cNvPr>
          <p:cNvCxnSpPr>
            <a:cxnSpLocks/>
          </p:cNvCxnSpPr>
          <p:nvPr/>
        </p:nvCxnSpPr>
        <p:spPr>
          <a:xfrm flipH="1">
            <a:off x="4514849" y="2071688"/>
            <a:ext cx="240506" cy="82868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9A0EF0-AC5A-44FF-BEA2-1C8D3364169E}"/>
              </a:ext>
            </a:extLst>
          </p:cNvPr>
          <p:cNvCxnSpPr>
            <a:cxnSpLocks/>
          </p:cNvCxnSpPr>
          <p:nvPr/>
        </p:nvCxnSpPr>
        <p:spPr>
          <a:xfrm>
            <a:off x="4755355" y="2071212"/>
            <a:ext cx="157163" cy="190976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C7C4CF-2378-4FD4-B88E-BB5393254933}"/>
              </a:ext>
            </a:extLst>
          </p:cNvPr>
          <p:cNvCxnSpPr>
            <a:cxnSpLocks/>
          </p:cNvCxnSpPr>
          <p:nvPr/>
        </p:nvCxnSpPr>
        <p:spPr>
          <a:xfrm flipV="1">
            <a:off x="4912518" y="2154556"/>
            <a:ext cx="204311" cy="107632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: rundade hörn 2">
            <a:extLst>
              <a:ext uri="{FF2B5EF4-FFF2-40B4-BE49-F238E27FC236}">
                <a16:creationId xmlns:a16="http://schemas.microsoft.com/office/drawing/2014/main" id="{140DE549-EB2F-47EB-8C0D-3A9A0E2D7771}"/>
              </a:ext>
            </a:extLst>
          </p:cNvPr>
          <p:cNvSpPr/>
          <p:nvPr/>
        </p:nvSpPr>
        <p:spPr>
          <a:xfrm>
            <a:off x="885825" y="1572426"/>
            <a:ext cx="10515600" cy="4552149"/>
          </a:xfrm>
          <a:prstGeom prst="roundRect">
            <a:avLst>
              <a:gd name="adj" fmla="val 2098"/>
            </a:avLst>
          </a:prstGeom>
          <a:noFill/>
          <a:ln w="6350">
            <a:solidFill>
              <a:srgbClr val="6CA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291D-12A8-B759-3728-4198F988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have these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D0AC-5AB4-D3A1-ECD7-D99AF7C4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5812A-E39B-2FC7-9C53-F2474D05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BFFCE-A89E-58AD-ACE6-2B9356BA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6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DB4C-E8E2-C69D-F6BA-10148416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for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starting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case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95BA-A12B-5548-2BF5-F2D12968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Next</a:t>
            </a:r>
            <a:r>
              <a:rPr lang="sv-SE" dirty="0"/>
              <a:t> Best Offer solution for all marketing </a:t>
            </a:r>
            <a:r>
              <a:rPr lang="sv-SE" dirty="0" err="1"/>
              <a:t>campaigns</a:t>
            </a:r>
            <a:r>
              <a:rPr lang="sv-SE" dirty="0"/>
              <a:t> going forward</a:t>
            </a:r>
          </a:p>
          <a:p>
            <a:pPr lvl="1"/>
            <a:r>
              <a:rPr lang="sv-SE" dirty="0"/>
              <a:t>Case: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currect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produce</a:t>
            </a:r>
            <a:r>
              <a:rPr lang="sv-SE" dirty="0"/>
              <a:t> the </a:t>
            </a:r>
            <a:r>
              <a:rPr lang="sv-SE" dirty="0" err="1"/>
              <a:t>model</a:t>
            </a:r>
            <a:r>
              <a:rPr lang="sv-SE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CB45C-6C39-6058-8110-ED0F2B78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3240A-730F-99D1-2BDF-E5123DD2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7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E535E-D717-4B22-842B-FF4F0A86E65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9700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2FCB5-6A58-42D9-A31F-5C36D28397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passa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759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ge PPT template.pptx" id="{C8DB6988-6480-4897-A74B-F46DB616A3FA}" vid="{BC308DBA-1362-4D9A-9E65-637DB92052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F920B9069F704196EFC43825794A2B" ma:contentTypeVersion="11" ma:contentTypeDescription="Skapa ett nytt dokument." ma:contentTypeScope="" ma:versionID="f7cfefbb7ab48f18c0f5844d9cdc11e5">
  <xsd:schema xmlns:xsd="http://www.w3.org/2001/XMLSchema" xmlns:xs="http://www.w3.org/2001/XMLSchema" xmlns:p="http://schemas.microsoft.com/office/2006/metadata/properties" xmlns:ns2="0f14873d-2e7c-4c89-9c52-6b127b1bbd38" xmlns:ns3="1aab9562-9fbc-4cac-a1dd-e511dcd87f26" targetNamespace="http://schemas.microsoft.com/office/2006/metadata/properties" ma:root="true" ma:fieldsID="d1ad9e5fc228265a37d563997d055050" ns2:_="" ns3:_="">
    <xsd:import namespace="0f14873d-2e7c-4c89-9c52-6b127b1bbd38"/>
    <xsd:import namespace="1aab9562-9fbc-4cac-a1dd-e511dcd87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4873d-2e7c-4c89-9c52-6b127b1bb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b9562-9fbc-4cac-a1dd-e511dcd87f2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5553C2-8CAE-4724-9C9C-C665B72C89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0C315B-BB39-48DB-AE40-BF7C9B3245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8912DB-5721-4605-9ECD-2FCB0BEB1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4873d-2e7c-4c89-9c52-6b127b1bbd38"/>
    <ds:schemaRef ds:uri="1aab9562-9fbc-4cac-a1dd-e511dcd87f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Adage PPT template</Template>
  <TotalTime>1743</TotalTime>
  <Words>464</Words>
  <Application>Microsoft Office PowerPoint</Application>
  <PresentationFormat>Widescreen</PresentationFormat>
  <Paragraphs>100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Office Theme</vt:lpstr>
      <vt:lpstr>PowerPoint Presentation</vt:lpstr>
      <vt:lpstr>Agenda</vt:lpstr>
      <vt:lpstr>Current Situation and Gap</vt:lpstr>
      <vt:lpstr>Value examples from advanced analysis</vt:lpstr>
      <vt:lpstr>Getting started with Advanced Analytics</vt:lpstr>
      <vt:lpstr>We have these capabilities</vt:lpstr>
      <vt:lpstr>This is what we can do for them starting with this case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Markella Nikolopoulou-Themeli</dc:creator>
  <cp:lastModifiedBy>Markella Nikolopoulou-Themeli</cp:lastModifiedBy>
  <cp:revision>1</cp:revision>
  <dcterms:created xsi:type="dcterms:W3CDTF">2022-10-05T13:44:38Z</dcterms:created>
  <dcterms:modified xsi:type="dcterms:W3CDTF">2022-10-06T18:47:39Z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0x010100F2F920B9069F704196EFC43825794A2B</vt:lpwstr>
  </property>
  <property fmtid="{D5CDD505-2E9C-101B-9397-08002B2CF9AE}" pid="4" name="Tfs.LastKnownPath">
    <vt:lpwstr>https://influenceab-my.sharepoint.com/personal/jimmy_renstrom_adageinsights_com/Documents/1. Adage/Customers/Samhall/ADAGE @ Samhall_v1.pptx</vt:lpwstr>
  </property>
</Properties>
</file>