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36" r:id="rId5"/>
    <p:sldId id="2813" r:id="rId6"/>
    <p:sldId id="2820" r:id="rId7"/>
    <p:sldId id="2816" r:id="rId8"/>
    <p:sldId id="2817" r:id="rId9"/>
    <p:sldId id="2819" r:id="rId10"/>
    <p:sldId id="2818" r:id="rId11"/>
    <p:sldId id="2821" r:id="rId12"/>
    <p:sldId id="2812" r:id="rId13"/>
    <p:sldId id="28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DD"/>
    <a:srgbClr val="3F7593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7C1FB-EFBC-4EEC-9326-0952F857DDFC}" v="1" dt="2022-10-25T18:00:45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5799" autoAdjust="0"/>
  </p:normalViewPr>
  <p:slideViewPr>
    <p:cSldViewPr snapToGrid="0">
      <p:cViewPr varScale="1">
        <p:scale>
          <a:sx n="93" d="100"/>
          <a:sy n="93" d="100"/>
        </p:scale>
        <p:origin x="78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addSld modSld">
      <pc:chgData name="Markella Nikolopoulou-Themeli" userId="da9cb5e2-4d8b-46eb-898e-a612e4aaf597" providerId="ADAL" clId="{86B7C1FB-EFBC-4EEC-9326-0952F857DDFC}" dt="2022-10-25T18:00:45.809" v="24"/>
      <pc:docMkLst>
        <pc:docMk/>
      </pc:docMkLst>
      <pc:sldChg chg="modSp mod">
        <pc:chgData name="Markella Nikolopoulou-Themeli" userId="da9cb5e2-4d8b-46eb-898e-a612e4aaf597" providerId="ADAL" clId="{86B7C1FB-EFBC-4EEC-9326-0952F857DDFC}" dt="2022-10-25T18:00:02.269" v="23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0-25T18:00:02.269" v="23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615597824" sldId="2813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773525787" sldId="2816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2512161021" sldId="2817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1253883287" sldId="2818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2564057374" sldId="2819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1573814561" sldId="2820"/>
        </pc:sldMkLst>
      </pc:sldChg>
      <pc:sldChg chg="add">
        <pc:chgData name="Markella Nikolopoulou-Themeli" userId="da9cb5e2-4d8b-46eb-898e-a612e4aaf597" providerId="ADAL" clId="{86B7C1FB-EFBC-4EEC-9326-0952F857DDFC}" dt="2022-10-25T18:00:45.809" v="24"/>
        <pc:sldMkLst>
          <pc:docMk/>
          <pc:sldMk cId="1408099738" sldId="28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well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gathered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data,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stored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labeled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a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easy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format.</a:t>
            </a:r>
          </a:p>
          <a:p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running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frequently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They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gahtering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 from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campaign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way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clients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same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aproach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towards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all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sv-S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sv-SE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them</a:t>
            </a:r>
            <a:endParaRPr lang="sv-S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in the </a:t>
            </a:r>
            <a:r>
              <a:rPr lang="sv-SE" dirty="0" err="1"/>
              <a:t>past</a:t>
            </a:r>
            <a:r>
              <a:rPr lang="sv-SE" dirty="0"/>
              <a:t> for </a:t>
            </a:r>
            <a:r>
              <a:rPr lang="sv-SE" dirty="0" err="1"/>
              <a:t>clients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Cecking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projects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successfull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Maintenance</a:t>
            </a:r>
            <a:r>
              <a:rPr lang="sv-SE" dirty="0"/>
              <a:t> </a:t>
            </a:r>
            <a:r>
              <a:rPr lang="sv-SE" dirty="0" err="1"/>
              <a:t>prioritisation</a:t>
            </a:r>
            <a:r>
              <a:rPr lang="sv-SE" dirty="0"/>
              <a:t> for </a:t>
            </a:r>
            <a:r>
              <a:rPr lang="sv-SE" dirty="0" err="1"/>
              <a:t>vehicles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Targeted</a:t>
            </a:r>
            <a:r>
              <a:rPr lang="sv-SE" dirty="0"/>
              <a:t> marketing </a:t>
            </a:r>
            <a:r>
              <a:rPr lang="sv-SE" dirty="0" err="1"/>
              <a:t>algos</a:t>
            </a:r>
            <a:endParaRPr lang="sv-SE" dirty="0"/>
          </a:p>
          <a:p>
            <a:pPr marL="171450" lvl="0" indent="-171450">
              <a:buFontTx/>
              <a:buChar char="-"/>
            </a:pPr>
            <a:r>
              <a:rPr lang="sv-SE" dirty="0" err="1"/>
              <a:t>Comination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 1 and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standard methodology and process we are proposing to be followed in this project.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halfway</a:t>
            </a:r>
            <a:r>
              <a:rPr lang="sv-SE" dirty="0"/>
              <a:t> down </a:t>
            </a:r>
            <a:r>
              <a:rPr lang="sv-SE" dirty="0" err="1"/>
              <a:t>phase</a:t>
            </a:r>
            <a:r>
              <a:rPr lang="sv-SE" dirty="0"/>
              <a:t> 1 and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steps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 2 </a:t>
            </a:r>
            <a:r>
              <a:rPr lang="sv-SE" dirty="0" err="1"/>
              <a:t>initiated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question</a:t>
            </a:r>
            <a:r>
              <a:rPr lang="sv-SE" dirty="0"/>
              <a:t> is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age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? (18-95)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141414"/>
                </a:solidFill>
                <a:effectLst/>
                <a:latin typeface="Akkurat"/>
              </a:rPr>
              <a:t>18 and 34; 35 - 50; 51 – 69; 70 – 87; 88 - 95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business </a:t>
            </a:r>
            <a:r>
              <a:rPr lang="sv-SE" dirty="0" err="1"/>
              <a:t>rule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is for </a:t>
            </a:r>
            <a:r>
              <a:rPr lang="sv-SE" dirty="0" err="1"/>
              <a:t>this</a:t>
            </a:r>
            <a:r>
              <a:rPr lang="sv-SE" dirty="0"/>
              <a:t> data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 in the </a:t>
            </a:r>
            <a:r>
              <a:rPr lang="sv-SE" dirty="0" err="1"/>
              <a:t>poutcome</a:t>
            </a: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/>
              <a:t>50 </a:t>
            </a:r>
            <a:r>
              <a:rPr lang="sv-SE" dirty="0" err="1"/>
              <a:t>low</a:t>
            </a:r>
            <a:r>
              <a:rPr lang="sv-SE" dirty="0"/>
              <a:t>, 30 mid, 20 </a:t>
            </a:r>
            <a:r>
              <a:rPr lang="sv-SE" dirty="0" err="1"/>
              <a:t>high</a:t>
            </a: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endParaRPr lang="sv-SE" dirty="0"/>
          </a:p>
          <a:p>
            <a:pPr marL="628650" lvl="1" indent="-171450">
              <a:buFontTx/>
              <a:buChar char="-"/>
            </a:pPr>
            <a:r>
              <a:rPr lang="sv-SE" dirty="0" err="1"/>
              <a:t>Timeline</a:t>
            </a:r>
            <a:r>
              <a:rPr lang="sv-SE" dirty="0"/>
              <a:t> for </a:t>
            </a:r>
            <a:r>
              <a:rPr lang="sv-SE" dirty="0" err="1"/>
              <a:t>meetigs</a:t>
            </a:r>
            <a:r>
              <a:rPr lang="sv-SE" dirty="0"/>
              <a:t> and stuff, in </a:t>
            </a:r>
            <a:r>
              <a:rPr lang="sv-SE" dirty="0" err="1"/>
              <a:t>slide</a:t>
            </a:r>
            <a:r>
              <a:rPr lang="sv-SE" dirty="0"/>
              <a:t> (</a:t>
            </a:r>
            <a:r>
              <a:rPr lang="sv-SE" dirty="0" err="1"/>
              <a:t>contracts</a:t>
            </a:r>
            <a:r>
              <a:rPr lang="sv-SE" dirty="0"/>
              <a:t>, meetings, deadlines…)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Best Offer for 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situation </a:t>
            </a:r>
          </a:p>
          <a:p>
            <a:pPr lvl="1"/>
            <a:r>
              <a:rPr lang="en-US"/>
              <a:t>Problem definition</a:t>
            </a:r>
          </a:p>
          <a:p>
            <a:r>
              <a:rPr lang="en-US"/>
              <a:t>Proposed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Next Best Offer (NBO)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NBO is a form of predictive analytics that helps marketers and their organizations better judge customer spending habits and guide marketing efforts toward connecting with customers to close a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increase the success rate of the campaigns</a:t>
            </a:r>
          </a:p>
        </p:txBody>
      </p:sp>
    </p:spTree>
    <p:extLst>
      <p:ext uri="{BB962C8B-B14F-4D97-AF65-F5344CB8AC3E}">
        <p14:creationId xmlns:p14="http://schemas.microsoft.com/office/powerpoint/2010/main" val="157381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Gap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81452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Campaigns are running frequently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is gathered from those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 of the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Duration &amp; frequency of calls with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Usage of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of campaign on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examples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Campaigning for products is done the same way for all clients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is not ensured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 is very low 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9B8784-37B1-B1E4-CACB-8B2F3EFA62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225" y="2894744"/>
            <a:ext cx="4135846" cy="3155737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D2A7B0FE-7D47-E535-C749-ADF9683D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0" y="3768693"/>
            <a:ext cx="2180448" cy="1680762"/>
          </a:xfrm>
          <a:prstGeom prst="rect">
            <a:avLst/>
          </a:prstGeom>
        </p:spPr>
      </p:pic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155FC079-FD17-8237-8976-5E630F348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4" y="3486550"/>
            <a:ext cx="2408256" cy="1680762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2379FA4A-40B8-6F64-43E0-5326722C9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3" y="4980636"/>
            <a:ext cx="2196701" cy="15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499A-79F2-4458-87ED-6C14E18F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Value examples from advanced analysis</a:t>
            </a:r>
          </a:p>
        </p:txBody>
      </p:sp>
      <p:sp>
        <p:nvSpPr>
          <p:cNvPr id="6" name="Rektangel: rundade hörn 2">
            <a:extLst>
              <a:ext uri="{FF2B5EF4-FFF2-40B4-BE49-F238E27FC236}">
                <a16:creationId xmlns:a16="http://schemas.microsoft.com/office/drawing/2014/main" id="{24398B0A-DC79-4A26-89F3-7BA8ABB75767}"/>
              </a:ext>
            </a:extLst>
          </p:cNvPr>
          <p:cNvSpPr/>
          <p:nvPr/>
        </p:nvSpPr>
        <p:spPr>
          <a:xfrm>
            <a:off x="1029323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5">
            <a:extLst>
              <a:ext uri="{FF2B5EF4-FFF2-40B4-BE49-F238E27FC236}">
                <a16:creationId xmlns:a16="http://schemas.microsoft.com/office/drawing/2014/main" id="{946852C9-7DBF-4694-B1ED-B8A3E1F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0" y="2662552"/>
            <a:ext cx="1760220" cy="1103393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EE5F2-D286-48AF-BA9B-30D1073D64C6}"/>
              </a:ext>
            </a:extLst>
          </p:cNvPr>
          <p:cNvSpPr txBox="1">
            <a:spLocks/>
          </p:cNvSpPr>
          <p:nvPr/>
        </p:nvSpPr>
        <p:spPr>
          <a:xfrm>
            <a:off x="1267865" y="1864630"/>
            <a:ext cx="229505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Project Profitability 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 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591273-52AF-4F59-97D5-431068C48CC9}"/>
              </a:ext>
            </a:extLst>
          </p:cNvPr>
          <p:cNvSpPr txBox="1">
            <a:spLocks/>
          </p:cNvSpPr>
          <p:nvPr/>
        </p:nvSpPr>
        <p:spPr>
          <a:xfrm>
            <a:off x="1223405" y="5287592"/>
            <a:ext cx="2383971" cy="85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and non-</a:t>
            </a:r>
            <a:r>
              <a:rPr lang="sv-SE" sz="1100" b="1" dirty="0" err="1">
                <a:solidFill>
                  <a:srgbClr val="3F7593"/>
                </a:solidFill>
              </a:rPr>
              <a:t>successful</a:t>
            </a:r>
            <a:r>
              <a:rPr lang="sv-SE" sz="1100" b="1" dirty="0">
                <a:solidFill>
                  <a:srgbClr val="3F7593"/>
                </a:solidFill>
              </a:rPr>
              <a:t> </a:t>
            </a:r>
            <a:r>
              <a:rPr lang="sv-SE" sz="1100" b="1" dirty="0" err="1">
                <a:solidFill>
                  <a:srgbClr val="3F7593"/>
                </a:solidFill>
              </a:rPr>
              <a:t>projects</a:t>
            </a:r>
            <a:r>
              <a:rPr lang="sv-SE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sv-SE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modeling</a:t>
            </a:r>
            <a:r>
              <a:rPr lang="sv-S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purposes. </a:t>
            </a: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9A2F554A-3437-4AF9-8879-5A18385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80" y="3983328"/>
            <a:ext cx="1760220" cy="1086881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9" name="Bildobjekt 7">
            <a:extLst>
              <a:ext uri="{FF2B5EF4-FFF2-40B4-BE49-F238E27FC236}">
                <a16:creationId xmlns:a16="http://schemas.microsoft.com/office/drawing/2014/main" id="{48E90112-B021-4EC3-833F-494FE86FB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074" y="3983329"/>
            <a:ext cx="1957124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C80C2E7-26CE-479C-95BC-2B76B477BC9F}"/>
              </a:ext>
            </a:extLst>
          </p:cNvPr>
          <p:cNvSpPr txBox="1">
            <a:spLocks/>
          </p:cNvSpPr>
          <p:nvPr/>
        </p:nvSpPr>
        <p:spPr>
          <a:xfrm>
            <a:off x="4768336" y="1867106"/>
            <a:ext cx="26506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Predictive Maintenance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1" name="Bildobjekt 9">
            <a:extLst>
              <a:ext uri="{FF2B5EF4-FFF2-40B4-BE49-F238E27FC236}">
                <a16:creationId xmlns:a16="http://schemas.microsoft.com/office/drawing/2014/main" id="{1A7311E5-5AA1-46EB-9AC3-EC0501E26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75" y="2662552"/>
            <a:ext cx="1957123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2FEB8A0-070C-4E38-A72D-8E847135A22E}"/>
              </a:ext>
            </a:extLst>
          </p:cNvPr>
          <p:cNvSpPr txBox="1">
            <a:spLocks/>
          </p:cNvSpPr>
          <p:nvPr/>
        </p:nvSpPr>
        <p:spPr>
          <a:xfrm>
            <a:off x="4901651" y="5287592"/>
            <a:ext cx="2383971" cy="104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Features like combinations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alarms and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usage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which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vehicles</a:t>
            </a:r>
            <a:r>
              <a:rPr lang="sv-SE" sz="1100" b="1">
                <a:solidFill>
                  <a:srgbClr val="3F7593"/>
                </a:solidFill>
              </a:rPr>
              <a:t> to </a:t>
            </a:r>
            <a:r>
              <a:rPr lang="sv-SE" sz="1100" b="1" err="1">
                <a:solidFill>
                  <a:srgbClr val="3F7593"/>
                </a:solidFill>
              </a:rPr>
              <a:t>prioritize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for service. </a:t>
            </a:r>
          </a:p>
        </p:txBody>
      </p:sp>
      <p:sp>
        <p:nvSpPr>
          <p:cNvPr id="19" name="Rektangel: rundade hörn 2">
            <a:extLst>
              <a:ext uri="{FF2B5EF4-FFF2-40B4-BE49-F238E27FC236}">
                <a16:creationId xmlns:a16="http://schemas.microsoft.com/office/drawing/2014/main" id="{940F4060-435A-4CB0-A87A-D31CC5C52396}"/>
              </a:ext>
            </a:extLst>
          </p:cNvPr>
          <p:cNvSpPr/>
          <p:nvPr/>
        </p:nvSpPr>
        <p:spPr>
          <a:xfrm>
            <a:off x="4707569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0BD12A-BA9F-49F4-A0B5-FA75B73B777B}"/>
              </a:ext>
            </a:extLst>
          </p:cNvPr>
          <p:cNvSpPr txBox="1">
            <a:spLocks/>
          </p:cNvSpPr>
          <p:nvPr/>
        </p:nvSpPr>
        <p:spPr>
          <a:xfrm>
            <a:off x="8705381" y="1864044"/>
            <a:ext cx="2133001" cy="580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>
                <a:solidFill>
                  <a:srgbClr val="3F7593"/>
                </a:solidFill>
              </a:rPr>
              <a:t>Churn Prevention</a:t>
            </a:r>
          </a:p>
          <a:p>
            <a:pPr algn="ctr"/>
            <a:r>
              <a:rPr lang="en-US" sz="1200" b="1">
                <a:solidFill>
                  <a:srgbClr val="3F7593"/>
                </a:solidFill>
              </a:rPr>
              <a:t>Analysis</a:t>
            </a:r>
          </a:p>
        </p:txBody>
      </p:sp>
      <p:pic>
        <p:nvPicPr>
          <p:cNvPr id="13" name="Bildobjekt 11">
            <a:extLst>
              <a:ext uri="{FF2B5EF4-FFF2-40B4-BE49-F238E27FC236}">
                <a16:creationId xmlns:a16="http://schemas.microsoft.com/office/drawing/2014/main" id="{C3E3A078-286D-46DD-BF16-016CC7FE2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514" y="2661966"/>
            <a:ext cx="1732735" cy="1103394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pic>
        <p:nvPicPr>
          <p:cNvPr id="14" name="Bildobjekt 12">
            <a:extLst>
              <a:ext uri="{FF2B5EF4-FFF2-40B4-BE49-F238E27FC236}">
                <a16:creationId xmlns:a16="http://schemas.microsoft.com/office/drawing/2014/main" id="{8A401184-7C09-4F4C-AA1C-8894E913F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4629" y="3983329"/>
            <a:ext cx="1754505" cy="1086880"/>
          </a:xfrm>
          <a:prstGeom prst="rect">
            <a:avLst/>
          </a:prstGeom>
          <a:ln w="6350">
            <a:solidFill>
              <a:srgbClr val="6CA2C0"/>
            </a:solidFill>
          </a:ln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3B18FC-3083-44DD-9BEF-4E9F67D08769}"/>
              </a:ext>
            </a:extLst>
          </p:cNvPr>
          <p:cNvSpPr txBox="1">
            <a:spLocks/>
          </p:cNvSpPr>
          <p:nvPr/>
        </p:nvSpPr>
        <p:spPr>
          <a:xfrm>
            <a:off x="8579896" y="5287592"/>
            <a:ext cx="2383971" cy="95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Machine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Learning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used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predict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B2B </a:t>
            </a:r>
            <a:r>
              <a:rPr lang="sv-SE" sz="1100" b="1" err="1">
                <a:solidFill>
                  <a:srgbClr val="3F7593"/>
                </a:solidFill>
              </a:rPr>
              <a:t>churn</a:t>
            </a:r>
            <a:r>
              <a:rPr lang="sv-SE" sz="1100" b="1">
                <a:solidFill>
                  <a:srgbClr val="3F7593"/>
                </a:solidFill>
              </a:rPr>
              <a:t> risk </a:t>
            </a:r>
            <a:r>
              <a:rPr lang="sv-SE" sz="1100" b="1" err="1">
                <a:solidFill>
                  <a:srgbClr val="3F7593"/>
                </a:solidFill>
              </a:rPr>
              <a:t>behavior</a:t>
            </a:r>
            <a:r>
              <a:rPr lang="sv-SE" sz="1100" b="1">
                <a:solidFill>
                  <a:srgbClr val="3F7593"/>
                </a:solidFill>
              </a:rPr>
              <a:t> and </a:t>
            </a:r>
            <a:r>
              <a:rPr lang="sv-SE" sz="1100" b="1" err="1">
                <a:solidFill>
                  <a:srgbClr val="3F7593"/>
                </a:solidFill>
              </a:rPr>
              <a:t>create</a:t>
            </a:r>
            <a:r>
              <a:rPr lang="sv-SE" sz="1100" b="1">
                <a:solidFill>
                  <a:srgbClr val="3F7593"/>
                </a:solidFill>
              </a:rPr>
              <a:t> </a:t>
            </a:r>
            <a:r>
              <a:rPr lang="sv-SE" sz="1100" b="1" err="1">
                <a:solidFill>
                  <a:srgbClr val="3F7593"/>
                </a:solidFill>
              </a:rPr>
              <a:t>targeted</a:t>
            </a:r>
            <a:r>
              <a:rPr lang="sv-SE" sz="1100" b="1">
                <a:solidFill>
                  <a:srgbClr val="3F7593"/>
                </a:solidFill>
              </a:rPr>
              <a:t> marketing</a:t>
            </a:r>
            <a:r>
              <a:rPr lang="sv-SE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10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sv-SE" sz="11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ktangel: rundade hörn 2">
            <a:extLst>
              <a:ext uri="{FF2B5EF4-FFF2-40B4-BE49-F238E27FC236}">
                <a16:creationId xmlns:a16="http://schemas.microsoft.com/office/drawing/2014/main" id="{D883C779-5F44-49BF-A1C1-D8E6DB7261C1}"/>
              </a:ext>
            </a:extLst>
          </p:cNvPr>
          <p:cNvSpPr/>
          <p:nvPr/>
        </p:nvSpPr>
        <p:spPr>
          <a:xfrm>
            <a:off x="8385814" y="1782501"/>
            <a:ext cx="2772135" cy="4358536"/>
          </a:xfrm>
          <a:prstGeom prst="roundRect">
            <a:avLst>
              <a:gd name="adj" fmla="val 4203"/>
            </a:avLst>
          </a:prstGeom>
          <a:noFill/>
          <a:ln w="9525">
            <a:solidFill>
              <a:srgbClr val="4884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atshållare för sidfot 3">
            <a:extLst>
              <a:ext uri="{FF2B5EF4-FFF2-40B4-BE49-F238E27FC236}">
                <a16:creationId xmlns:a16="http://schemas.microsoft.com/office/drawing/2014/main" id="{DE9F9288-1CF1-419C-8D5F-C5008CDD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9625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</p:spTree>
    <p:extLst>
      <p:ext uri="{BB962C8B-B14F-4D97-AF65-F5344CB8AC3E}">
        <p14:creationId xmlns:p14="http://schemas.microsoft.com/office/powerpoint/2010/main" val="251216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3594"/>
            <a:ext cx="10515600" cy="1325563"/>
          </a:xfrm>
        </p:spPr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Case &amp; MVP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01180-66AC-7CF7-E478-F9475605FD5C}"/>
              </a:ext>
            </a:extLst>
          </p:cNvPr>
          <p:cNvSpPr/>
          <p:nvPr/>
        </p:nvSpPr>
        <p:spPr>
          <a:xfrm>
            <a:off x="6356281" y="1690688"/>
            <a:ext cx="5002282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MVP: use the current campaign to produce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give a baseline of how much an NBO will increase the success rate, compared to not having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having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1%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increase in the success for a campaign the revenue will increase by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1MSEK</a:t>
            </a:r>
          </a:p>
        </p:txBody>
      </p:sp>
    </p:spTree>
    <p:extLst>
      <p:ext uri="{BB962C8B-B14F-4D97-AF65-F5344CB8AC3E}">
        <p14:creationId xmlns:p14="http://schemas.microsoft.com/office/powerpoint/2010/main" val="25640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 dirty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410658"/>
            <a:ext cx="254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725B-B8AF-8A3E-B098-A0C3B843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1</TotalTime>
  <Words>829</Words>
  <Application>Microsoft Office PowerPoint</Application>
  <PresentationFormat>Widescreen</PresentationFormat>
  <Paragraphs>138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Akkurat</vt:lpstr>
      <vt:lpstr>Arial</vt:lpstr>
      <vt:lpstr>Calibri</vt:lpstr>
      <vt:lpstr>Century Gothic</vt:lpstr>
      <vt:lpstr>Times New Roman</vt:lpstr>
      <vt:lpstr>Office Theme</vt:lpstr>
      <vt:lpstr>PowerPoint Presentation</vt:lpstr>
      <vt:lpstr>Agenda</vt:lpstr>
      <vt:lpstr>Situation</vt:lpstr>
      <vt:lpstr>Gap</vt:lpstr>
      <vt:lpstr>Value examples from advanced analysis</vt:lpstr>
      <vt:lpstr>Case &amp; MVP</vt:lpstr>
      <vt:lpstr>Getting started with Advanced Analytics</vt:lpstr>
      <vt:lpstr>Timeline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2022-10-25T18:00:50Z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