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36" r:id="rId5"/>
    <p:sldId id="2813" r:id="rId6"/>
    <p:sldId id="2821" r:id="rId7"/>
    <p:sldId id="2820" r:id="rId8"/>
    <p:sldId id="2816" r:id="rId9"/>
    <p:sldId id="2817" r:id="rId10"/>
    <p:sldId id="2819" r:id="rId11"/>
    <p:sldId id="2818" r:id="rId12"/>
    <p:sldId id="28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s Priebe" initials="MP" lastIdx="1" clrIdx="0"/>
  <p:cmAuthor id="2" name="Per Appelgren" initials="PA" lastIdx="18" clrIdx="1">
    <p:extLst>
      <p:ext uri="{19B8F6BF-5375-455C-9EA6-DF929625EA0E}">
        <p15:presenceInfo xmlns:p15="http://schemas.microsoft.com/office/powerpoint/2012/main" userId="S::per.appelgren@influence.se::681eaff4-f760-40f5-b835-67135f2cb8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FDD"/>
    <a:srgbClr val="3F7593"/>
    <a:srgbClr val="73B149"/>
    <a:srgbClr val="C5DAE5"/>
    <a:srgbClr val="572B3D"/>
    <a:srgbClr val="000000"/>
    <a:srgbClr val="522839"/>
    <a:srgbClr val="FFFFFF"/>
    <a:srgbClr val="8B4561"/>
    <a:srgbClr val="589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7C1FB-EFBC-4EEC-9326-0952F857DDFC}" v="102" dt="2022-10-27T15:07:08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5799" autoAdjust="0"/>
  </p:normalViewPr>
  <p:slideViewPr>
    <p:cSldViewPr snapToGrid="0">
      <p:cViewPr varScale="1">
        <p:scale>
          <a:sx n="75" d="100"/>
          <a:sy n="75" d="100"/>
        </p:scale>
        <p:origin x="78" y="19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ella Nikolopoulou-Themeli" userId="da9cb5e2-4d8b-46eb-898e-a612e4aaf597" providerId="ADAL" clId="{86B7C1FB-EFBC-4EEC-9326-0952F857DDFC}"/>
    <pc:docChg chg="addSld delSld modSld sldOrd">
      <pc:chgData name="Markella Nikolopoulou-Themeli" userId="da9cb5e2-4d8b-46eb-898e-a612e4aaf597" providerId="ADAL" clId="{86B7C1FB-EFBC-4EEC-9326-0952F857DDFC}" dt="2022-10-27T15:11:24.643" v="163" actId="20577"/>
      <pc:docMkLst>
        <pc:docMk/>
      </pc:docMkLst>
      <pc:sldChg chg="modSp mod">
        <pc:chgData name="Markella Nikolopoulou-Themeli" userId="da9cb5e2-4d8b-46eb-898e-a612e4aaf597" providerId="ADAL" clId="{86B7C1FB-EFBC-4EEC-9326-0952F857DDFC}" dt="2022-10-25T18:00:02.269" v="23" actId="20577"/>
        <pc:sldMkLst>
          <pc:docMk/>
          <pc:sldMk cId="1780776563" sldId="736"/>
        </pc:sldMkLst>
        <pc:spChg chg="mod">
          <ac:chgData name="Markella Nikolopoulou-Themeli" userId="da9cb5e2-4d8b-46eb-898e-a612e4aaf597" providerId="ADAL" clId="{86B7C1FB-EFBC-4EEC-9326-0952F857DDFC}" dt="2022-10-25T18:00:02.269" v="23" actId="20577"/>
          <ac:spMkLst>
            <pc:docMk/>
            <pc:sldMk cId="1780776563" sldId="736"/>
            <ac:spMk id="2" creationId="{8E76C2CD-B2CF-47EC-8005-D002E7D396B8}"/>
          </ac:spMkLst>
        </pc:spChg>
      </pc:sldChg>
      <pc:sldChg chg="del">
        <pc:chgData name="Markella Nikolopoulou-Themeli" userId="da9cb5e2-4d8b-46eb-898e-a612e4aaf597" providerId="ADAL" clId="{86B7C1FB-EFBC-4EEC-9326-0952F857DDFC}" dt="2022-10-27T15:00:25.027" v="26" actId="47"/>
        <pc:sldMkLst>
          <pc:docMk/>
          <pc:sldMk cId="146527113" sldId="2812"/>
        </pc:sldMkLst>
      </pc:sldChg>
      <pc:sldChg chg="modSp add mod">
        <pc:chgData name="Markella Nikolopoulou-Themeli" userId="da9cb5e2-4d8b-46eb-898e-a612e4aaf597" providerId="ADAL" clId="{86B7C1FB-EFBC-4EEC-9326-0952F857DDFC}" dt="2022-10-27T15:10:56.091" v="162" actId="20577"/>
        <pc:sldMkLst>
          <pc:docMk/>
          <pc:sldMk cId="615597824" sldId="2813"/>
        </pc:sldMkLst>
        <pc:spChg chg="mod">
          <ac:chgData name="Markella Nikolopoulou-Themeli" userId="da9cb5e2-4d8b-46eb-898e-a612e4aaf597" providerId="ADAL" clId="{86B7C1FB-EFBC-4EEC-9326-0952F857DDFC}" dt="2022-10-27T15:10:56.091" v="162" actId="20577"/>
          <ac:spMkLst>
            <pc:docMk/>
            <pc:sldMk cId="615597824" sldId="2813"/>
            <ac:spMk id="3" creationId="{01957A13-0139-4DD6-A824-267DF02F6C6C}"/>
          </ac:spMkLst>
        </pc:spChg>
      </pc:sldChg>
      <pc:sldChg chg="add">
        <pc:chgData name="Markella Nikolopoulou-Themeli" userId="da9cb5e2-4d8b-46eb-898e-a612e4aaf597" providerId="ADAL" clId="{86B7C1FB-EFBC-4EEC-9326-0952F857DDFC}" dt="2022-10-25T18:00:45.809" v="24"/>
        <pc:sldMkLst>
          <pc:docMk/>
          <pc:sldMk cId="773525787" sldId="2816"/>
        </pc:sldMkLst>
      </pc:sldChg>
      <pc:sldChg chg="add">
        <pc:chgData name="Markella Nikolopoulou-Themeli" userId="da9cb5e2-4d8b-46eb-898e-a612e4aaf597" providerId="ADAL" clId="{86B7C1FB-EFBC-4EEC-9326-0952F857DDFC}" dt="2022-10-25T18:00:45.809" v="24"/>
        <pc:sldMkLst>
          <pc:docMk/>
          <pc:sldMk cId="2512161021" sldId="2817"/>
        </pc:sldMkLst>
      </pc:sldChg>
      <pc:sldChg chg="add">
        <pc:chgData name="Markella Nikolopoulou-Themeli" userId="da9cb5e2-4d8b-46eb-898e-a612e4aaf597" providerId="ADAL" clId="{86B7C1FB-EFBC-4EEC-9326-0952F857DDFC}" dt="2022-10-25T18:00:45.809" v="24"/>
        <pc:sldMkLst>
          <pc:docMk/>
          <pc:sldMk cId="1253883287" sldId="2818"/>
        </pc:sldMkLst>
      </pc:sldChg>
      <pc:sldChg chg="add">
        <pc:chgData name="Markella Nikolopoulou-Themeli" userId="da9cb5e2-4d8b-46eb-898e-a612e4aaf597" providerId="ADAL" clId="{86B7C1FB-EFBC-4EEC-9326-0952F857DDFC}" dt="2022-10-25T18:00:45.809" v="24"/>
        <pc:sldMkLst>
          <pc:docMk/>
          <pc:sldMk cId="2564057374" sldId="2819"/>
        </pc:sldMkLst>
      </pc:sldChg>
      <pc:sldChg chg="addSp modSp add mod">
        <pc:chgData name="Markella Nikolopoulou-Themeli" userId="da9cb5e2-4d8b-46eb-898e-a612e4aaf597" providerId="ADAL" clId="{86B7C1FB-EFBC-4EEC-9326-0952F857DDFC}" dt="2022-10-27T15:11:24.643" v="163" actId="20577"/>
        <pc:sldMkLst>
          <pc:docMk/>
          <pc:sldMk cId="1573814561" sldId="2820"/>
        </pc:sldMkLst>
        <pc:spChg chg="add mod">
          <ac:chgData name="Markella Nikolopoulou-Themeli" userId="da9cb5e2-4d8b-46eb-898e-a612e4aaf597" providerId="ADAL" clId="{86B7C1FB-EFBC-4EEC-9326-0952F857DDFC}" dt="2022-10-27T15:11:24.643" v="163" actId="20577"/>
          <ac:spMkLst>
            <pc:docMk/>
            <pc:sldMk cId="1573814561" sldId="2820"/>
            <ac:spMk id="3" creationId="{F1F1E671-91C5-51A8-98B9-C714849EB9C0}"/>
          </ac:spMkLst>
        </pc:spChg>
      </pc:sldChg>
      <pc:sldChg chg="addSp modSp add del mod ord">
        <pc:chgData name="Markella Nikolopoulou-Themeli" userId="da9cb5e2-4d8b-46eb-898e-a612e4aaf597" providerId="ADAL" clId="{86B7C1FB-EFBC-4EEC-9326-0952F857DDFC}" dt="2022-10-27T15:07:21.471" v="161" actId="1037"/>
        <pc:sldMkLst>
          <pc:docMk/>
          <pc:sldMk cId="1408099738" sldId="2821"/>
        </pc:sldMkLst>
        <pc:graphicFrameChg chg="mod">
          <ac:chgData name="Markella Nikolopoulou-Themeli" userId="da9cb5e2-4d8b-46eb-898e-a612e4aaf597" providerId="ADAL" clId="{86B7C1FB-EFBC-4EEC-9326-0952F857DDFC}" dt="2022-10-27T15:07:08.048" v="138" actId="20577"/>
          <ac:graphicFrameMkLst>
            <pc:docMk/>
            <pc:sldMk cId="1408099738" sldId="2821"/>
            <ac:graphicFrameMk id="6" creationId="{213266F8-52AB-D765-A233-C16EA1C01772}"/>
          </ac:graphicFrameMkLst>
        </pc:graphicFrameChg>
        <pc:cxnChg chg="add mod">
          <ac:chgData name="Markella Nikolopoulou-Themeli" userId="da9cb5e2-4d8b-46eb-898e-a612e4aaf597" providerId="ADAL" clId="{86B7C1FB-EFBC-4EEC-9326-0952F857DDFC}" dt="2022-10-27T15:07:21.471" v="161" actId="1037"/>
          <ac:cxnSpMkLst>
            <pc:docMk/>
            <pc:sldMk cId="1408099738" sldId="2821"/>
            <ac:cxnSpMk id="7" creationId="{523F3968-FC0C-E7A4-3EE7-97FCFD726200}"/>
          </ac:cxnSpMkLst>
        </pc:cxnChg>
      </pc:sldChg>
      <pc:sldChg chg="add del">
        <pc:chgData name="Markella Nikolopoulou-Themeli" userId="da9cb5e2-4d8b-46eb-898e-a612e4aaf597" providerId="ADAL" clId="{86B7C1FB-EFBC-4EEC-9326-0952F857DDFC}" dt="2022-10-27T15:03:06.800" v="29"/>
        <pc:sldMkLst>
          <pc:docMk/>
          <pc:sldMk cId="3001420876" sldId="282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01ACA-A44C-4C6B-B33C-005DCA79116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4893E28C-D6DB-40AF-A463-14B81006C444}">
      <dgm:prSet phldrT="[Text]"/>
      <dgm:spPr/>
      <dgm:t>
        <a:bodyPr/>
        <a:lstStyle/>
        <a:p>
          <a:r>
            <a:rPr lang="sv-SE" dirty="0"/>
            <a:t>2022/10/03 Project initiation</a:t>
          </a:r>
        </a:p>
      </dgm:t>
    </dgm:pt>
    <dgm:pt modelId="{DAB4A41D-3C9A-45E1-B589-DAE34B1A8DF4}" type="parTrans" cxnId="{600EFAAE-5B8F-43C1-8ADB-780E16AC7EE6}">
      <dgm:prSet/>
      <dgm:spPr/>
      <dgm:t>
        <a:bodyPr/>
        <a:lstStyle/>
        <a:p>
          <a:endParaRPr lang="sv-SE"/>
        </a:p>
      </dgm:t>
    </dgm:pt>
    <dgm:pt modelId="{5A09470E-B913-4A67-8FE0-FDEF130E0D43}" type="sibTrans" cxnId="{600EFAAE-5B8F-43C1-8ADB-780E16AC7EE6}">
      <dgm:prSet/>
      <dgm:spPr/>
      <dgm:t>
        <a:bodyPr/>
        <a:lstStyle/>
        <a:p>
          <a:endParaRPr lang="sv-SE"/>
        </a:p>
      </dgm:t>
    </dgm:pt>
    <dgm:pt modelId="{8393DEA7-656F-405C-9272-567D8B4474AC}">
      <dgm:prSet phldrT="[Text]"/>
      <dgm:spPr/>
      <dgm:t>
        <a:bodyPr/>
        <a:lstStyle/>
        <a:p>
          <a:r>
            <a:rPr lang="sv-SE" dirty="0"/>
            <a:t>2022/10/26 End </a:t>
          </a:r>
          <a:r>
            <a:rPr lang="sv-SE" dirty="0" err="1"/>
            <a:t>of</a:t>
          </a:r>
          <a:r>
            <a:rPr lang="sv-SE" dirty="0"/>
            <a:t> </a:t>
          </a:r>
          <a:r>
            <a:rPr lang="sv-SE" dirty="0" err="1"/>
            <a:t>development</a:t>
          </a:r>
          <a:r>
            <a:rPr lang="sv-SE" dirty="0"/>
            <a:t> </a:t>
          </a:r>
          <a:r>
            <a:rPr lang="sv-SE" dirty="0" err="1"/>
            <a:t>proccess</a:t>
          </a:r>
          <a:endParaRPr lang="sv-SE" dirty="0"/>
        </a:p>
      </dgm:t>
    </dgm:pt>
    <dgm:pt modelId="{6BD855F7-476A-4BC2-BFCF-98C1C565B8FE}" type="parTrans" cxnId="{FB0FB737-F073-4E05-829F-12B8A753F6B4}">
      <dgm:prSet/>
      <dgm:spPr/>
      <dgm:t>
        <a:bodyPr/>
        <a:lstStyle/>
        <a:p>
          <a:endParaRPr lang="sv-SE"/>
        </a:p>
      </dgm:t>
    </dgm:pt>
    <dgm:pt modelId="{AE6C7A5D-A785-4922-86F6-DD7E968B644F}" type="sibTrans" cxnId="{FB0FB737-F073-4E05-829F-12B8A753F6B4}">
      <dgm:prSet/>
      <dgm:spPr/>
      <dgm:t>
        <a:bodyPr/>
        <a:lstStyle/>
        <a:p>
          <a:endParaRPr lang="sv-SE"/>
        </a:p>
      </dgm:t>
    </dgm:pt>
    <dgm:pt modelId="{CBEEA164-2386-4A24-876B-8C54B8B261C9}">
      <dgm:prSet phldrT="[Text]"/>
      <dgm:spPr/>
      <dgm:t>
        <a:bodyPr/>
        <a:lstStyle/>
        <a:p>
          <a:r>
            <a:rPr lang="sv-SE" dirty="0"/>
            <a:t>2022/11/02 Project end </a:t>
          </a:r>
        </a:p>
      </dgm:t>
    </dgm:pt>
    <dgm:pt modelId="{5B2D1C67-7B0F-470B-9DDF-E156AD1693A2}" type="parTrans" cxnId="{35D892F6-8FEA-4F77-BEB4-47EA0D73D066}">
      <dgm:prSet/>
      <dgm:spPr/>
      <dgm:t>
        <a:bodyPr/>
        <a:lstStyle/>
        <a:p>
          <a:endParaRPr lang="sv-SE"/>
        </a:p>
      </dgm:t>
    </dgm:pt>
    <dgm:pt modelId="{BCF2B513-3EEC-4E38-9FD0-C657EEEA382C}" type="sibTrans" cxnId="{35D892F6-8FEA-4F77-BEB4-47EA0D73D066}">
      <dgm:prSet/>
      <dgm:spPr/>
      <dgm:t>
        <a:bodyPr/>
        <a:lstStyle/>
        <a:p>
          <a:endParaRPr lang="sv-SE"/>
        </a:p>
      </dgm:t>
    </dgm:pt>
    <dgm:pt modelId="{55242AA8-4B41-43B1-B3B3-516798A5A03C}">
      <dgm:prSet phldrT="[Text]"/>
      <dgm:spPr/>
      <dgm:t>
        <a:bodyPr/>
        <a:lstStyle/>
        <a:p>
          <a:r>
            <a:rPr lang="sv-SE" dirty="0"/>
            <a:t>10/18 </a:t>
          </a:r>
          <a:r>
            <a:rPr lang="sv-SE" dirty="0" err="1"/>
            <a:t>Descisions</a:t>
          </a:r>
          <a:r>
            <a:rPr lang="sv-SE" dirty="0"/>
            <a:t> </a:t>
          </a:r>
          <a:r>
            <a:rPr lang="sv-SE" dirty="0" err="1"/>
            <a:t>about</a:t>
          </a:r>
          <a:r>
            <a:rPr lang="sv-SE" dirty="0"/>
            <a:t> </a:t>
          </a:r>
          <a:r>
            <a:rPr lang="sv-SE" dirty="0" err="1"/>
            <a:t>model</a:t>
          </a:r>
          <a:endParaRPr lang="sv-SE" dirty="0"/>
        </a:p>
      </dgm:t>
    </dgm:pt>
    <dgm:pt modelId="{CA1C67EB-7F32-42A3-A9C5-327AFC4B05B8}" type="parTrans" cxnId="{257EAF73-E4E9-4B65-B4E8-97D4F23AFB9E}">
      <dgm:prSet/>
      <dgm:spPr/>
      <dgm:t>
        <a:bodyPr/>
        <a:lstStyle/>
        <a:p>
          <a:endParaRPr lang="sv-SE"/>
        </a:p>
      </dgm:t>
    </dgm:pt>
    <dgm:pt modelId="{6CE2426A-EDA3-4492-9B6D-BFE0ED66D02F}" type="sibTrans" cxnId="{257EAF73-E4E9-4B65-B4E8-97D4F23AFB9E}">
      <dgm:prSet/>
      <dgm:spPr/>
      <dgm:t>
        <a:bodyPr/>
        <a:lstStyle/>
        <a:p>
          <a:endParaRPr lang="sv-SE"/>
        </a:p>
      </dgm:t>
    </dgm:pt>
    <dgm:pt modelId="{364F8CC9-5313-4319-85AF-09B0D3B2B211}">
      <dgm:prSet phldrT="[Text]"/>
      <dgm:spPr/>
      <dgm:t>
        <a:bodyPr/>
        <a:lstStyle/>
        <a:p>
          <a:r>
            <a:rPr lang="sv-SE" dirty="0"/>
            <a:t>10/13 Initial/</a:t>
          </a:r>
          <a:r>
            <a:rPr lang="sv-SE" dirty="0" err="1"/>
            <a:t>descriptive</a:t>
          </a:r>
          <a:r>
            <a:rPr lang="sv-SE" dirty="0"/>
            <a:t> </a:t>
          </a:r>
          <a:r>
            <a:rPr lang="sv-SE" dirty="0" err="1"/>
            <a:t>investigation</a:t>
          </a:r>
          <a:r>
            <a:rPr lang="sv-SE" dirty="0"/>
            <a:t> </a:t>
          </a:r>
          <a:r>
            <a:rPr lang="sv-SE" dirty="0" err="1"/>
            <a:t>completed</a:t>
          </a:r>
          <a:endParaRPr lang="sv-SE" dirty="0"/>
        </a:p>
      </dgm:t>
    </dgm:pt>
    <dgm:pt modelId="{46B3E7C5-362E-4901-9183-3A1F2A7CDDDE}" type="parTrans" cxnId="{CA8A873A-CEB6-4FE9-8634-287DAC444937}">
      <dgm:prSet/>
      <dgm:spPr/>
      <dgm:t>
        <a:bodyPr/>
        <a:lstStyle/>
        <a:p>
          <a:endParaRPr lang="sv-SE"/>
        </a:p>
      </dgm:t>
    </dgm:pt>
    <dgm:pt modelId="{5B998AF1-9F6D-4A3E-83BD-DB3C7A65B8CA}" type="sibTrans" cxnId="{CA8A873A-CEB6-4FE9-8634-287DAC444937}">
      <dgm:prSet/>
      <dgm:spPr/>
      <dgm:t>
        <a:bodyPr/>
        <a:lstStyle/>
        <a:p>
          <a:endParaRPr lang="sv-SE"/>
        </a:p>
      </dgm:t>
    </dgm:pt>
    <dgm:pt modelId="{3D8FA3B2-9DA4-441C-B30E-B8D3C5F5F176}" type="pres">
      <dgm:prSet presAssocID="{19501ACA-A44C-4C6B-B33C-005DCA791162}" presName="Name0" presStyleCnt="0">
        <dgm:presLayoutVars>
          <dgm:dir/>
          <dgm:resizeHandles val="exact"/>
        </dgm:presLayoutVars>
      </dgm:prSet>
      <dgm:spPr/>
    </dgm:pt>
    <dgm:pt modelId="{E37C0332-0853-4970-AA00-50D65FDFDEB0}" type="pres">
      <dgm:prSet presAssocID="{19501ACA-A44C-4C6B-B33C-005DCA791162}" presName="arrow" presStyleLbl="bgShp" presStyleIdx="0" presStyleCnt="1"/>
      <dgm:spPr/>
    </dgm:pt>
    <dgm:pt modelId="{643E4497-022D-43CD-8816-749E9F99F861}" type="pres">
      <dgm:prSet presAssocID="{19501ACA-A44C-4C6B-B33C-005DCA791162}" presName="points" presStyleCnt="0"/>
      <dgm:spPr/>
    </dgm:pt>
    <dgm:pt modelId="{784883F6-BA45-46EA-B610-B4E5CC614161}" type="pres">
      <dgm:prSet presAssocID="{4893E28C-D6DB-40AF-A463-14B81006C444}" presName="compositeA" presStyleCnt="0"/>
      <dgm:spPr/>
    </dgm:pt>
    <dgm:pt modelId="{23EC4FCD-A5C8-49DE-80B2-39C3B61554B3}" type="pres">
      <dgm:prSet presAssocID="{4893E28C-D6DB-40AF-A463-14B81006C444}" presName="textA" presStyleLbl="revTx" presStyleIdx="0" presStyleCnt="5">
        <dgm:presLayoutVars>
          <dgm:bulletEnabled val="1"/>
        </dgm:presLayoutVars>
      </dgm:prSet>
      <dgm:spPr/>
    </dgm:pt>
    <dgm:pt modelId="{87420346-E72F-4DEA-A6F7-8F898120FA8A}" type="pres">
      <dgm:prSet presAssocID="{4893E28C-D6DB-40AF-A463-14B81006C444}" presName="circleA" presStyleLbl="node1" presStyleIdx="0" presStyleCnt="5"/>
      <dgm:spPr/>
    </dgm:pt>
    <dgm:pt modelId="{1E646304-6FDB-4258-A76A-7070C8624324}" type="pres">
      <dgm:prSet presAssocID="{4893E28C-D6DB-40AF-A463-14B81006C444}" presName="spaceA" presStyleCnt="0"/>
      <dgm:spPr/>
    </dgm:pt>
    <dgm:pt modelId="{4EBBFCF3-F4F7-499C-8CF8-5AA71383B973}" type="pres">
      <dgm:prSet presAssocID="{5A09470E-B913-4A67-8FE0-FDEF130E0D43}" presName="space" presStyleCnt="0"/>
      <dgm:spPr/>
    </dgm:pt>
    <dgm:pt modelId="{705501AC-76EF-4DEA-86FF-E2D3B1B61BE8}" type="pres">
      <dgm:prSet presAssocID="{364F8CC9-5313-4319-85AF-09B0D3B2B211}" presName="compositeB" presStyleCnt="0"/>
      <dgm:spPr/>
    </dgm:pt>
    <dgm:pt modelId="{291E2201-E8DB-4125-B3D1-7350619590E1}" type="pres">
      <dgm:prSet presAssocID="{364F8CC9-5313-4319-85AF-09B0D3B2B211}" presName="textB" presStyleLbl="revTx" presStyleIdx="1" presStyleCnt="5">
        <dgm:presLayoutVars>
          <dgm:bulletEnabled val="1"/>
        </dgm:presLayoutVars>
      </dgm:prSet>
      <dgm:spPr/>
    </dgm:pt>
    <dgm:pt modelId="{8685F0B2-E17D-4315-B640-57FC181ED8D1}" type="pres">
      <dgm:prSet presAssocID="{364F8CC9-5313-4319-85AF-09B0D3B2B211}" presName="circleB" presStyleLbl="node1" presStyleIdx="1" presStyleCnt="5"/>
      <dgm:spPr/>
    </dgm:pt>
    <dgm:pt modelId="{B1F077EF-33B4-49BA-A77B-2C76E97B2260}" type="pres">
      <dgm:prSet presAssocID="{364F8CC9-5313-4319-85AF-09B0D3B2B211}" presName="spaceB" presStyleCnt="0"/>
      <dgm:spPr/>
    </dgm:pt>
    <dgm:pt modelId="{2CDF9EB2-2785-4460-860B-2B2536B97DF3}" type="pres">
      <dgm:prSet presAssocID="{5B998AF1-9F6D-4A3E-83BD-DB3C7A65B8CA}" presName="space" presStyleCnt="0"/>
      <dgm:spPr/>
    </dgm:pt>
    <dgm:pt modelId="{FB2F9BA5-BA1B-4AD1-B8CD-2A1AAEF59688}" type="pres">
      <dgm:prSet presAssocID="{55242AA8-4B41-43B1-B3B3-516798A5A03C}" presName="compositeA" presStyleCnt="0"/>
      <dgm:spPr/>
    </dgm:pt>
    <dgm:pt modelId="{A29A93C8-ED9D-4EBE-83AA-28742C9F3F46}" type="pres">
      <dgm:prSet presAssocID="{55242AA8-4B41-43B1-B3B3-516798A5A03C}" presName="textA" presStyleLbl="revTx" presStyleIdx="2" presStyleCnt="5">
        <dgm:presLayoutVars>
          <dgm:bulletEnabled val="1"/>
        </dgm:presLayoutVars>
      </dgm:prSet>
      <dgm:spPr/>
    </dgm:pt>
    <dgm:pt modelId="{18E448F5-6A01-4CC4-AB7C-E4A9DE80409F}" type="pres">
      <dgm:prSet presAssocID="{55242AA8-4B41-43B1-B3B3-516798A5A03C}" presName="circleA" presStyleLbl="node1" presStyleIdx="2" presStyleCnt="5"/>
      <dgm:spPr/>
    </dgm:pt>
    <dgm:pt modelId="{25782299-3716-4F8B-8775-FCE2922C2064}" type="pres">
      <dgm:prSet presAssocID="{55242AA8-4B41-43B1-B3B3-516798A5A03C}" presName="spaceA" presStyleCnt="0"/>
      <dgm:spPr/>
    </dgm:pt>
    <dgm:pt modelId="{2E4DB0DE-17DE-4DDE-AF0F-CAEA01D60F87}" type="pres">
      <dgm:prSet presAssocID="{6CE2426A-EDA3-4492-9B6D-BFE0ED66D02F}" presName="space" presStyleCnt="0"/>
      <dgm:spPr/>
    </dgm:pt>
    <dgm:pt modelId="{F0C5F6FD-27D3-43FC-8AAB-EFC56508427C}" type="pres">
      <dgm:prSet presAssocID="{8393DEA7-656F-405C-9272-567D8B4474AC}" presName="compositeB" presStyleCnt="0"/>
      <dgm:spPr/>
    </dgm:pt>
    <dgm:pt modelId="{5F54DC58-0854-485B-93CB-215257B436C1}" type="pres">
      <dgm:prSet presAssocID="{8393DEA7-656F-405C-9272-567D8B4474AC}" presName="textB" presStyleLbl="revTx" presStyleIdx="3" presStyleCnt="5">
        <dgm:presLayoutVars>
          <dgm:bulletEnabled val="1"/>
        </dgm:presLayoutVars>
      </dgm:prSet>
      <dgm:spPr/>
    </dgm:pt>
    <dgm:pt modelId="{6C0C96DD-45F6-47D1-BD30-1B685090ED81}" type="pres">
      <dgm:prSet presAssocID="{8393DEA7-656F-405C-9272-567D8B4474AC}" presName="circleB" presStyleLbl="node1" presStyleIdx="3" presStyleCnt="5"/>
      <dgm:spPr/>
    </dgm:pt>
    <dgm:pt modelId="{47D0514F-DE20-48A5-B08F-203F818CC51A}" type="pres">
      <dgm:prSet presAssocID="{8393DEA7-656F-405C-9272-567D8B4474AC}" presName="spaceB" presStyleCnt="0"/>
      <dgm:spPr/>
    </dgm:pt>
    <dgm:pt modelId="{C38D7FBC-E5FC-4DCD-AC3B-D29220369296}" type="pres">
      <dgm:prSet presAssocID="{AE6C7A5D-A785-4922-86F6-DD7E968B644F}" presName="space" presStyleCnt="0"/>
      <dgm:spPr/>
    </dgm:pt>
    <dgm:pt modelId="{6D07E0C1-1B9D-422C-BA7D-6F4495189E61}" type="pres">
      <dgm:prSet presAssocID="{CBEEA164-2386-4A24-876B-8C54B8B261C9}" presName="compositeA" presStyleCnt="0"/>
      <dgm:spPr/>
    </dgm:pt>
    <dgm:pt modelId="{C0BDED33-D1EA-4100-AB25-51F2D32003B0}" type="pres">
      <dgm:prSet presAssocID="{CBEEA164-2386-4A24-876B-8C54B8B261C9}" presName="textA" presStyleLbl="revTx" presStyleIdx="4" presStyleCnt="5">
        <dgm:presLayoutVars>
          <dgm:bulletEnabled val="1"/>
        </dgm:presLayoutVars>
      </dgm:prSet>
      <dgm:spPr/>
    </dgm:pt>
    <dgm:pt modelId="{DF56AC61-DC75-462C-9487-F45AEAFA1B78}" type="pres">
      <dgm:prSet presAssocID="{CBEEA164-2386-4A24-876B-8C54B8B261C9}" presName="circleA" presStyleLbl="node1" presStyleIdx="4" presStyleCnt="5"/>
      <dgm:spPr/>
    </dgm:pt>
    <dgm:pt modelId="{7BF54BC3-E385-40F9-9260-0BBD7BEAB583}" type="pres">
      <dgm:prSet presAssocID="{CBEEA164-2386-4A24-876B-8C54B8B261C9}" presName="spaceA" presStyleCnt="0"/>
      <dgm:spPr/>
    </dgm:pt>
  </dgm:ptLst>
  <dgm:cxnLst>
    <dgm:cxn modelId="{BDE9740A-D129-4686-966E-A12AE2500B90}" type="presOf" srcId="{4893E28C-D6DB-40AF-A463-14B81006C444}" destId="{23EC4FCD-A5C8-49DE-80B2-39C3B61554B3}" srcOrd="0" destOrd="0" presId="urn:microsoft.com/office/officeart/2005/8/layout/hProcess11"/>
    <dgm:cxn modelId="{B3CF8A13-50B1-40C2-B470-6FE481EFAD7F}" type="presOf" srcId="{8393DEA7-656F-405C-9272-567D8B4474AC}" destId="{5F54DC58-0854-485B-93CB-215257B436C1}" srcOrd="0" destOrd="0" presId="urn:microsoft.com/office/officeart/2005/8/layout/hProcess11"/>
    <dgm:cxn modelId="{FB0FB737-F073-4E05-829F-12B8A753F6B4}" srcId="{19501ACA-A44C-4C6B-B33C-005DCA791162}" destId="{8393DEA7-656F-405C-9272-567D8B4474AC}" srcOrd="3" destOrd="0" parTransId="{6BD855F7-476A-4BC2-BFCF-98C1C565B8FE}" sibTransId="{AE6C7A5D-A785-4922-86F6-DD7E968B644F}"/>
    <dgm:cxn modelId="{CA8A873A-CEB6-4FE9-8634-287DAC444937}" srcId="{19501ACA-A44C-4C6B-B33C-005DCA791162}" destId="{364F8CC9-5313-4319-85AF-09B0D3B2B211}" srcOrd="1" destOrd="0" parTransId="{46B3E7C5-362E-4901-9183-3A1F2A7CDDDE}" sibTransId="{5B998AF1-9F6D-4A3E-83BD-DB3C7A65B8CA}"/>
    <dgm:cxn modelId="{70A6E263-C16E-48B2-A568-5EE1E2866BC4}" type="presOf" srcId="{CBEEA164-2386-4A24-876B-8C54B8B261C9}" destId="{C0BDED33-D1EA-4100-AB25-51F2D32003B0}" srcOrd="0" destOrd="0" presId="urn:microsoft.com/office/officeart/2005/8/layout/hProcess11"/>
    <dgm:cxn modelId="{257EAF73-E4E9-4B65-B4E8-97D4F23AFB9E}" srcId="{19501ACA-A44C-4C6B-B33C-005DCA791162}" destId="{55242AA8-4B41-43B1-B3B3-516798A5A03C}" srcOrd="2" destOrd="0" parTransId="{CA1C67EB-7F32-42A3-A9C5-327AFC4B05B8}" sibTransId="{6CE2426A-EDA3-4492-9B6D-BFE0ED66D02F}"/>
    <dgm:cxn modelId="{1CA98255-A255-4235-91B3-F6C550FE0C3D}" type="presOf" srcId="{364F8CC9-5313-4319-85AF-09B0D3B2B211}" destId="{291E2201-E8DB-4125-B3D1-7350619590E1}" srcOrd="0" destOrd="0" presId="urn:microsoft.com/office/officeart/2005/8/layout/hProcess11"/>
    <dgm:cxn modelId="{600EFAAE-5B8F-43C1-8ADB-780E16AC7EE6}" srcId="{19501ACA-A44C-4C6B-B33C-005DCA791162}" destId="{4893E28C-D6DB-40AF-A463-14B81006C444}" srcOrd="0" destOrd="0" parTransId="{DAB4A41D-3C9A-45E1-B589-DAE34B1A8DF4}" sibTransId="{5A09470E-B913-4A67-8FE0-FDEF130E0D43}"/>
    <dgm:cxn modelId="{122DC1B3-8C6A-45C3-8624-C3D52C67D020}" type="presOf" srcId="{19501ACA-A44C-4C6B-B33C-005DCA791162}" destId="{3D8FA3B2-9DA4-441C-B30E-B8D3C5F5F176}" srcOrd="0" destOrd="0" presId="urn:microsoft.com/office/officeart/2005/8/layout/hProcess11"/>
    <dgm:cxn modelId="{E61DD8E7-EC0A-4B95-B169-CF3E490AF687}" type="presOf" srcId="{55242AA8-4B41-43B1-B3B3-516798A5A03C}" destId="{A29A93C8-ED9D-4EBE-83AA-28742C9F3F46}" srcOrd="0" destOrd="0" presId="urn:microsoft.com/office/officeart/2005/8/layout/hProcess11"/>
    <dgm:cxn modelId="{35D892F6-8FEA-4F77-BEB4-47EA0D73D066}" srcId="{19501ACA-A44C-4C6B-B33C-005DCA791162}" destId="{CBEEA164-2386-4A24-876B-8C54B8B261C9}" srcOrd="4" destOrd="0" parTransId="{5B2D1C67-7B0F-470B-9DDF-E156AD1693A2}" sibTransId="{BCF2B513-3EEC-4E38-9FD0-C657EEEA382C}"/>
    <dgm:cxn modelId="{53B952AD-CAB6-4751-9F48-B5E5E1956AD7}" type="presParOf" srcId="{3D8FA3B2-9DA4-441C-B30E-B8D3C5F5F176}" destId="{E37C0332-0853-4970-AA00-50D65FDFDEB0}" srcOrd="0" destOrd="0" presId="urn:microsoft.com/office/officeart/2005/8/layout/hProcess11"/>
    <dgm:cxn modelId="{28098D37-0AB8-4FA8-A237-FCD627A10FEE}" type="presParOf" srcId="{3D8FA3B2-9DA4-441C-B30E-B8D3C5F5F176}" destId="{643E4497-022D-43CD-8816-749E9F99F861}" srcOrd="1" destOrd="0" presId="urn:microsoft.com/office/officeart/2005/8/layout/hProcess11"/>
    <dgm:cxn modelId="{F7EF8CCF-8400-4E32-AF1E-ABB3E847345E}" type="presParOf" srcId="{643E4497-022D-43CD-8816-749E9F99F861}" destId="{784883F6-BA45-46EA-B610-B4E5CC614161}" srcOrd="0" destOrd="0" presId="urn:microsoft.com/office/officeart/2005/8/layout/hProcess11"/>
    <dgm:cxn modelId="{288479AD-84EB-4EB1-8569-75BAB7AFB48B}" type="presParOf" srcId="{784883F6-BA45-46EA-B610-B4E5CC614161}" destId="{23EC4FCD-A5C8-49DE-80B2-39C3B61554B3}" srcOrd="0" destOrd="0" presId="urn:microsoft.com/office/officeart/2005/8/layout/hProcess11"/>
    <dgm:cxn modelId="{A3CA0A8C-312C-461D-B570-2B25FC555BCD}" type="presParOf" srcId="{784883F6-BA45-46EA-B610-B4E5CC614161}" destId="{87420346-E72F-4DEA-A6F7-8F898120FA8A}" srcOrd="1" destOrd="0" presId="urn:microsoft.com/office/officeart/2005/8/layout/hProcess11"/>
    <dgm:cxn modelId="{F9366119-1C9C-4F87-A3CA-152E5AD41121}" type="presParOf" srcId="{784883F6-BA45-46EA-B610-B4E5CC614161}" destId="{1E646304-6FDB-4258-A76A-7070C8624324}" srcOrd="2" destOrd="0" presId="urn:microsoft.com/office/officeart/2005/8/layout/hProcess11"/>
    <dgm:cxn modelId="{E5DA1A90-C63C-454C-B75E-C8222053FFBA}" type="presParOf" srcId="{643E4497-022D-43CD-8816-749E9F99F861}" destId="{4EBBFCF3-F4F7-499C-8CF8-5AA71383B973}" srcOrd="1" destOrd="0" presId="urn:microsoft.com/office/officeart/2005/8/layout/hProcess11"/>
    <dgm:cxn modelId="{D008085F-68B4-4349-BF3A-D4B354314608}" type="presParOf" srcId="{643E4497-022D-43CD-8816-749E9F99F861}" destId="{705501AC-76EF-4DEA-86FF-E2D3B1B61BE8}" srcOrd="2" destOrd="0" presId="urn:microsoft.com/office/officeart/2005/8/layout/hProcess11"/>
    <dgm:cxn modelId="{D7E6E6F3-A45C-4C4C-9E2F-E76D043CF9AF}" type="presParOf" srcId="{705501AC-76EF-4DEA-86FF-E2D3B1B61BE8}" destId="{291E2201-E8DB-4125-B3D1-7350619590E1}" srcOrd="0" destOrd="0" presId="urn:microsoft.com/office/officeart/2005/8/layout/hProcess11"/>
    <dgm:cxn modelId="{177904BE-755F-47FA-AB5E-400CC5CA88F3}" type="presParOf" srcId="{705501AC-76EF-4DEA-86FF-E2D3B1B61BE8}" destId="{8685F0B2-E17D-4315-B640-57FC181ED8D1}" srcOrd="1" destOrd="0" presId="urn:microsoft.com/office/officeart/2005/8/layout/hProcess11"/>
    <dgm:cxn modelId="{81CBE226-9F6E-41D0-AF47-4F147A7C04E3}" type="presParOf" srcId="{705501AC-76EF-4DEA-86FF-E2D3B1B61BE8}" destId="{B1F077EF-33B4-49BA-A77B-2C76E97B2260}" srcOrd="2" destOrd="0" presId="urn:microsoft.com/office/officeart/2005/8/layout/hProcess11"/>
    <dgm:cxn modelId="{0DD4862C-1ECB-45B0-8C2F-CC607EF5D102}" type="presParOf" srcId="{643E4497-022D-43CD-8816-749E9F99F861}" destId="{2CDF9EB2-2785-4460-860B-2B2536B97DF3}" srcOrd="3" destOrd="0" presId="urn:microsoft.com/office/officeart/2005/8/layout/hProcess11"/>
    <dgm:cxn modelId="{CA07B04D-2995-460F-A27A-C39A3F481EA0}" type="presParOf" srcId="{643E4497-022D-43CD-8816-749E9F99F861}" destId="{FB2F9BA5-BA1B-4AD1-B8CD-2A1AAEF59688}" srcOrd="4" destOrd="0" presId="urn:microsoft.com/office/officeart/2005/8/layout/hProcess11"/>
    <dgm:cxn modelId="{95528D0F-6F42-4908-A577-6400F7B74349}" type="presParOf" srcId="{FB2F9BA5-BA1B-4AD1-B8CD-2A1AAEF59688}" destId="{A29A93C8-ED9D-4EBE-83AA-28742C9F3F46}" srcOrd="0" destOrd="0" presId="urn:microsoft.com/office/officeart/2005/8/layout/hProcess11"/>
    <dgm:cxn modelId="{5341ED3E-2106-4676-B524-A59287807D5D}" type="presParOf" srcId="{FB2F9BA5-BA1B-4AD1-B8CD-2A1AAEF59688}" destId="{18E448F5-6A01-4CC4-AB7C-E4A9DE80409F}" srcOrd="1" destOrd="0" presId="urn:microsoft.com/office/officeart/2005/8/layout/hProcess11"/>
    <dgm:cxn modelId="{94079B7A-85F7-432C-859A-BECFC2FA8DA0}" type="presParOf" srcId="{FB2F9BA5-BA1B-4AD1-B8CD-2A1AAEF59688}" destId="{25782299-3716-4F8B-8775-FCE2922C2064}" srcOrd="2" destOrd="0" presId="urn:microsoft.com/office/officeart/2005/8/layout/hProcess11"/>
    <dgm:cxn modelId="{E8A055DC-B2E3-456F-84F1-B93DE0D45EB1}" type="presParOf" srcId="{643E4497-022D-43CD-8816-749E9F99F861}" destId="{2E4DB0DE-17DE-4DDE-AF0F-CAEA01D60F87}" srcOrd="5" destOrd="0" presId="urn:microsoft.com/office/officeart/2005/8/layout/hProcess11"/>
    <dgm:cxn modelId="{B656E2FD-95C9-4A72-BB2D-7D470AA6D7AA}" type="presParOf" srcId="{643E4497-022D-43CD-8816-749E9F99F861}" destId="{F0C5F6FD-27D3-43FC-8AAB-EFC56508427C}" srcOrd="6" destOrd="0" presId="urn:microsoft.com/office/officeart/2005/8/layout/hProcess11"/>
    <dgm:cxn modelId="{5C4C11AD-21B0-403F-9069-BDE8A657F938}" type="presParOf" srcId="{F0C5F6FD-27D3-43FC-8AAB-EFC56508427C}" destId="{5F54DC58-0854-485B-93CB-215257B436C1}" srcOrd="0" destOrd="0" presId="urn:microsoft.com/office/officeart/2005/8/layout/hProcess11"/>
    <dgm:cxn modelId="{EFE8B792-ABBC-4704-97F4-A8B7BF243C8B}" type="presParOf" srcId="{F0C5F6FD-27D3-43FC-8AAB-EFC56508427C}" destId="{6C0C96DD-45F6-47D1-BD30-1B685090ED81}" srcOrd="1" destOrd="0" presId="urn:microsoft.com/office/officeart/2005/8/layout/hProcess11"/>
    <dgm:cxn modelId="{764CCEC7-DB14-42A6-9DD6-086E308CE5CA}" type="presParOf" srcId="{F0C5F6FD-27D3-43FC-8AAB-EFC56508427C}" destId="{47D0514F-DE20-48A5-B08F-203F818CC51A}" srcOrd="2" destOrd="0" presId="urn:microsoft.com/office/officeart/2005/8/layout/hProcess11"/>
    <dgm:cxn modelId="{68F9D841-ADB5-4BFF-9BB1-77E87B24F2AC}" type="presParOf" srcId="{643E4497-022D-43CD-8816-749E9F99F861}" destId="{C38D7FBC-E5FC-4DCD-AC3B-D29220369296}" srcOrd="7" destOrd="0" presId="urn:microsoft.com/office/officeart/2005/8/layout/hProcess11"/>
    <dgm:cxn modelId="{8C60C0C2-E377-4108-BE3B-A51F9A910ACE}" type="presParOf" srcId="{643E4497-022D-43CD-8816-749E9F99F861}" destId="{6D07E0C1-1B9D-422C-BA7D-6F4495189E61}" srcOrd="8" destOrd="0" presId="urn:microsoft.com/office/officeart/2005/8/layout/hProcess11"/>
    <dgm:cxn modelId="{0F6748FF-802D-4FD7-AA6C-60952ADB80F4}" type="presParOf" srcId="{6D07E0C1-1B9D-422C-BA7D-6F4495189E61}" destId="{C0BDED33-D1EA-4100-AB25-51F2D32003B0}" srcOrd="0" destOrd="0" presId="urn:microsoft.com/office/officeart/2005/8/layout/hProcess11"/>
    <dgm:cxn modelId="{043F2B79-A893-4F5D-984E-05A175E4486D}" type="presParOf" srcId="{6D07E0C1-1B9D-422C-BA7D-6F4495189E61}" destId="{DF56AC61-DC75-462C-9487-F45AEAFA1B78}" srcOrd="1" destOrd="0" presId="urn:microsoft.com/office/officeart/2005/8/layout/hProcess11"/>
    <dgm:cxn modelId="{23F665B3-845B-4B87-9FDA-2AC122AB33F5}" type="presParOf" srcId="{6D07E0C1-1B9D-422C-BA7D-6F4495189E61}" destId="{7BF54BC3-E385-40F9-9260-0BBD7BEAB58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C0332-0853-4970-AA00-50D65FDFDEB0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C4FCD-A5C8-49DE-80B2-39C3B61554B3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2022/10/03 Project initiation</a:t>
          </a:r>
        </a:p>
      </dsp:txBody>
      <dsp:txXfrm>
        <a:off x="4159" y="0"/>
        <a:ext cx="1818408" cy="1740535"/>
      </dsp:txXfrm>
    </dsp:sp>
    <dsp:sp modelId="{87420346-E72F-4DEA-A6F7-8F898120FA8A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E2201-E8DB-4125-B3D1-7350619590E1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10/13 Initial/</a:t>
          </a:r>
          <a:r>
            <a:rPr lang="sv-SE" sz="1500" kern="1200" dirty="0" err="1"/>
            <a:t>descriptive</a:t>
          </a:r>
          <a:r>
            <a:rPr lang="sv-SE" sz="1500" kern="1200" dirty="0"/>
            <a:t> </a:t>
          </a:r>
          <a:r>
            <a:rPr lang="sv-SE" sz="1500" kern="1200" dirty="0" err="1"/>
            <a:t>investigation</a:t>
          </a:r>
          <a:r>
            <a:rPr lang="sv-SE" sz="1500" kern="1200" dirty="0"/>
            <a:t> </a:t>
          </a:r>
          <a:r>
            <a:rPr lang="sv-SE" sz="1500" kern="1200" dirty="0" err="1"/>
            <a:t>completed</a:t>
          </a:r>
          <a:endParaRPr lang="sv-SE" sz="1500" kern="1200" dirty="0"/>
        </a:p>
      </dsp:txBody>
      <dsp:txXfrm>
        <a:off x="1913487" y="2610802"/>
        <a:ext cx="1818408" cy="1740535"/>
      </dsp:txXfrm>
    </dsp:sp>
    <dsp:sp modelId="{8685F0B2-E17D-4315-B640-57FC181ED8D1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A93C8-ED9D-4EBE-83AA-28742C9F3F46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10/18 </a:t>
          </a:r>
          <a:r>
            <a:rPr lang="sv-SE" sz="1500" kern="1200" dirty="0" err="1"/>
            <a:t>Descisions</a:t>
          </a:r>
          <a:r>
            <a:rPr lang="sv-SE" sz="1500" kern="1200" dirty="0"/>
            <a:t> </a:t>
          </a:r>
          <a:r>
            <a:rPr lang="sv-SE" sz="1500" kern="1200" dirty="0" err="1"/>
            <a:t>about</a:t>
          </a:r>
          <a:r>
            <a:rPr lang="sv-SE" sz="1500" kern="1200" dirty="0"/>
            <a:t> </a:t>
          </a:r>
          <a:r>
            <a:rPr lang="sv-SE" sz="1500" kern="1200" dirty="0" err="1"/>
            <a:t>model</a:t>
          </a:r>
          <a:endParaRPr lang="sv-SE" sz="1500" kern="1200" dirty="0"/>
        </a:p>
      </dsp:txBody>
      <dsp:txXfrm>
        <a:off x="3822815" y="0"/>
        <a:ext cx="1818408" cy="1740535"/>
      </dsp:txXfrm>
    </dsp:sp>
    <dsp:sp modelId="{18E448F5-6A01-4CC4-AB7C-E4A9DE80409F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4DC58-0854-485B-93CB-215257B436C1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2022/10/26 End </a:t>
          </a:r>
          <a:r>
            <a:rPr lang="sv-SE" sz="1500" kern="1200" dirty="0" err="1"/>
            <a:t>of</a:t>
          </a:r>
          <a:r>
            <a:rPr lang="sv-SE" sz="1500" kern="1200" dirty="0"/>
            <a:t> </a:t>
          </a:r>
          <a:r>
            <a:rPr lang="sv-SE" sz="1500" kern="1200" dirty="0" err="1"/>
            <a:t>development</a:t>
          </a:r>
          <a:r>
            <a:rPr lang="sv-SE" sz="1500" kern="1200" dirty="0"/>
            <a:t> </a:t>
          </a:r>
          <a:r>
            <a:rPr lang="sv-SE" sz="1500" kern="1200" dirty="0" err="1"/>
            <a:t>proccess</a:t>
          </a:r>
          <a:endParaRPr lang="sv-SE" sz="1500" kern="1200" dirty="0"/>
        </a:p>
      </dsp:txBody>
      <dsp:txXfrm>
        <a:off x="5732144" y="2610802"/>
        <a:ext cx="1818408" cy="1740535"/>
      </dsp:txXfrm>
    </dsp:sp>
    <dsp:sp modelId="{6C0C96DD-45F6-47D1-BD30-1B685090ED81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DED33-D1EA-4100-AB25-51F2D32003B0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2022/11/02 Project end </a:t>
          </a:r>
        </a:p>
      </dsp:txBody>
      <dsp:txXfrm>
        <a:off x="7641472" y="0"/>
        <a:ext cx="1818408" cy="1740535"/>
      </dsp:txXfrm>
    </dsp:sp>
    <dsp:sp modelId="{DF56AC61-DC75-462C-9487-F45AEAFA1B78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996D-EBEF-473B-8179-A2F19BBC740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19D35-DDD6-4A50-856E-577E9C7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Today</a:t>
            </a:r>
            <a:r>
              <a:rPr lang="sv-SE" dirty="0"/>
              <a:t> </a:t>
            </a:r>
            <a:r>
              <a:rPr lang="sv-SE" dirty="0" err="1"/>
              <a:t>we’ll</a:t>
            </a:r>
            <a:r>
              <a:rPr lang="sv-SE" dirty="0"/>
              <a:t> go </a:t>
            </a:r>
            <a:r>
              <a:rPr lang="sv-SE" dirty="0" err="1"/>
              <a:t>thought</a:t>
            </a:r>
            <a:r>
              <a:rPr lang="sv-SE" dirty="0"/>
              <a:t> the ... &lt;agenda </a:t>
            </a:r>
            <a:r>
              <a:rPr lang="sv-SE" dirty="0" err="1"/>
              <a:t>topics</a:t>
            </a:r>
            <a:r>
              <a:rPr lang="sv-SE" dirty="0"/>
              <a:t>&gt; and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discussion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do going forward and </a:t>
            </a:r>
            <a:r>
              <a:rPr lang="sv-SE" dirty="0" err="1"/>
              <a:t>clarify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 </a:t>
            </a:r>
            <a:r>
              <a:rPr lang="sv-SE" dirty="0" err="1"/>
              <a:t>around</a:t>
            </a:r>
            <a:r>
              <a:rPr lang="sv-SE" dirty="0"/>
              <a:t> the </a:t>
            </a:r>
            <a:r>
              <a:rPr lang="sv-SE" dirty="0" err="1"/>
              <a:t>next</a:t>
            </a:r>
            <a:r>
              <a:rPr lang="sv-SE" dirty="0"/>
              <a:t>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5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to </a:t>
            </a:r>
            <a:r>
              <a:rPr lang="sv-SE" dirty="0" err="1"/>
              <a:t>treat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individually</a:t>
            </a:r>
            <a:r>
              <a:rPr lang="sv-SE" dirty="0"/>
              <a:t>, </a:t>
            </a:r>
            <a:r>
              <a:rPr lang="sv-SE" dirty="0" err="1"/>
              <a:t>tailoring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experience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thre</a:t>
            </a:r>
            <a:r>
              <a:rPr lang="sv-SE" dirty="0"/>
              <a:t> is a </a:t>
            </a:r>
            <a:r>
              <a:rPr lang="sv-SE" dirty="0" err="1"/>
              <a:t>campaign</a:t>
            </a:r>
            <a:r>
              <a:rPr lang="sv-SE" dirty="0"/>
              <a:t> going on right </a:t>
            </a:r>
            <a:r>
              <a:rPr lang="sv-SE" dirty="0" err="1"/>
              <a:t>now</a:t>
            </a:r>
            <a:r>
              <a:rPr lang="sv-SE" dirty="0"/>
              <a:t> it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beneficial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existing</a:t>
            </a:r>
            <a:r>
              <a:rPr lang="sv-SE" dirty="0"/>
              <a:t> data and try to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for the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 to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it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performed</a:t>
            </a:r>
            <a:r>
              <a:rPr lang="sv-SE" dirty="0"/>
              <a:t>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baseline</a:t>
            </a:r>
            <a:r>
              <a:rPr lang="sv-SE" dirty="0"/>
              <a:t> for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the 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3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have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really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well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gathered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data,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stored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labeled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a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easy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format.</a:t>
            </a:r>
          </a:p>
          <a:p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now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campaigns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are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running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frequently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are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gahtering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data from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them</a:t>
            </a:r>
            <a:endParaRPr lang="sv-S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Each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campaign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run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same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way</a:t>
            </a:r>
            <a:endParaRPr lang="sv-S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Towards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all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clients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same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aproach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towards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all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them</a:t>
            </a:r>
            <a:endParaRPr lang="sv-S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 in the </a:t>
            </a:r>
            <a:r>
              <a:rPr lang="sv-SE" dirty="0" err="1"/>
              <a:t>past</a:t>
            </a:r>
            <a:r>
              <a:rPr lang="sv-SE" dirty="0"/>
              <a:t> for </a:t>
            </a:r>
            <a:r>
              <a:rPr lang="sv-SE" dirty="0" err="1"/>
              <a:t>clients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 err="1"/>
              <a:t>Cecking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projects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successfull</a:t>
            </a:r>
            <a:r>
              <a:rPr lang="sv-SE" dirty="0"/>
              <a:t> 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Maintenance</a:t>
            </a:r>
            <a:r>
              <a:rPr lang="sv-SE" dirty="0"/>
              <a:t> </a:t>
            </a:r>
            <a:r>
              <a:rPr lang="sv-SE" dirty="0" err="1"/>
              <a:t>prioritisation</a:t>
            </a:r>
            <a:r>
              <a:rPr lang="sv-SE" dirty="0"/>
              <a:t> for </a:t>
            </a:r>
            <a:r>
              <a:rPr lang="sv-SE" dirty="0" err="1"/>
              <a:t>vehicles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 err="1"/>
              <a:t>Targeted</a:t>
            </a:r>
            <a:r>
              <a:rPr lang="sv-SE" dirty="0"/>
              <a:t> marketing </a:t>
            </a:r>
            <a:r>
              <a:rPr lang="sv-SE" dirty="0" err="1"/>
              <a:t>algos</a:t>
            </a:r>
            <a:endParaRPr lang="sv-SE" dirty="0"/>
          </a:p>
          <a:p>
            <a:pPr marL="171450" lvl="0" indent="-171450">
              <a:buFontTx/>
              <a:buChar char="-"/>
            </a:pPr>
            <a:r>
              <a:rPr lang="sv-SE" dirty="0" err="1"/>
              <a:t>Comination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cases</a:t>
            </a:r>
            <a:r>
              <a:rPr lang="sv-SE" dirty="0"/>
              <a:t> 1 and 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to </a:t>
            </a:r>
            <a:r>
              <a:rPr lang="sv-SE" dirty="0" err="1"/>
              <a:t>treat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individually</a:t>
            </a:r>
            <a:r>
              <a:rPr lang="sv-SE" dirty="0"/>
              <a:t>, </a:t>
            </a:r>
            <a:r>
              <a:rPr lang="sv-SE" dirty="0" err="1"/>
              <a:t>tailoring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experience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thre</a:t>
            </a:r>
            <a:r>
              <a:rPr lang="sv-SE" dirty="0"/>
              <a:t> is a </a:t>
            </a:r>
            <a:r>
              <a:rPr lang="sv-SE" dirty="0" err="1"/>
              <a:t>campaign</a:t>
            </a:r>
            <a:r>
              <a:rPr lang="sv-SE" dirty="0"/>
              <a:t> going on right </a:t>
            </a:r>
            <a:r>
              <a:rPr lang="sv-SE" dirty="0" err="1"/>
              <a:t>now</a:t>
            </a:r>
            <a:r>
              <a:rPr lang="sv-SE" dirty="0"/>
              <a:t> it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beneficial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existing</a:t>
            </a:r>
            <a:r>
              <a:rPr lang="sv-SE" dirty="0"/>
              <a:t> data and try to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for the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 to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it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performed</a:t>
            </a:r>
            <a:r>
              <a:rPr lang="sv-SE" dirty="0"/>
              <a:t>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baseline</a:t>
            </a:r>
            <a:r>
              <a:rPr lang="sv-SE" dirty="0"/>
              <a:t> for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the 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standard methodology and process we are proposing to be followed in this project.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already</a:t>
            </a:r>
            <a:r>
              <a:rPr lang="sv-SE" dirty="0"/>
              <a:t> </a:t>
            </a:r>
            <a:r>
              <a:rPr lang="sv-SE" dirty="0" err="1"/>
              <a:t>halfway</a:t>
            </a:r>
            <a:r>
              <a:rPr lang="sv-SE" dirty="0"/>
              <a:t> down </a:t>
            </a:r>
            <a:r>
              <a:rPr lang="sv-SE" dirty="0" err="1"/>
              <a:t>phase</a:t>
            </a:r>
            <a:r>
              <a:rPr lang="sv-SE" dirty="0"/>
              <a:t> 1 and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steps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phase</a:t>
            </a:r>
            <a:r>
              <a:rPr lang="sv-SE" dirty="0"/>
              <a:t> 2 </a:t>
            </a:r>
            <a:r>
              <a:rPr lang="sv-SE" dirty="0" err="1"/>
              <a:t>initiated</a:t>
            </a:r>
            <a:r>
              <a:rPr lang="sv-SE" dirty="0"/>
              <a:t> 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question</a:t>
            </a:r>
            <a:r>
              <a:rPr lang="sv-SE" dirty="0"/>
              <a:t> is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existing</a:t>
            </a:r>
            <a:r>
              <a:rPr lang="sv-SE" dirty="0"/>
              <a:t> age </a:t>
            </a:r>
            <a:r>
              <a:rPr lang="sv-SE" dirty="0" err="1"/>
              <a:t>groups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like to </a:t>
            </a:r>
            <a:r>
              <a:rPr lang="sv-SE" dirty="0" err="1"/>
              <a:t>use</a:t>
            </a:r>
            <a:r>
              <a:rPr lang="sv-SE" dirty="0"/>
              <a:t>? (18-95)</a:t>
            </a:r>
          </a:p>
          <a:p>
            <a:pPr marL="628650" lvl="1" indent="-171450">
              <a:buFontTx/>
              <a:buChar char="-"/>
            </a:pPr>
            <a:r>
              <a:rPr lang="en-US" b="0" i="0" dirty="0">
                <a:solidFill>
                  <a:srgbClr val="141414"/>
                </a:solidFill>
                <a:effectLst/>
                <a:latin typeface="Akkurat"/>
              </a:rPr>
              <a:t>18 and 34; 35 - 50; 51 – 69; 70 – 87; 88 - 95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/>
              <a:t>Or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business </a:t>
            </a:r>
            <a:r>
              <a:rPr lang="sv-SE" dirty="0" err="1"/>
              <a:t>rule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is for </a:t>
            </a:r>
            <a:r>
              <a:rPr lang="sv-SE" dirty="0" err="1"/>
              <a:t>this</a:t>
            </a:r>
            <a:r>
              <a:rPr lang="sv-SE" dirty="0"/>
              <a:t> data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 in the </a:t>
            </a:r>
            <a:r>
              <a:rPr lang="sv-SE" dirty="0" err="1"/>
              <a:t>poutcome</a:t>
            </a:r>
            <a:endParaRPr lang="sv-SE" dirty="0"/>
          </a:p>
          <a:p>
            <a:pPr marL="628650" lvl="1" indent="-171450">
              <a:buFontTx/>
              <a:buChar char="-"/>
            </a:pPr>
            <a:r>
              <a:rPr lang="sv-SE" dirty="0"/>
              <a:t>50 </a:t>
            </a:r>
            <a:r>
              <a:rPr lang="sv-SE" dirty="0" err="1"/>
              <a:t>low</a:t>
            </a:r>
            <a:r>
              <a:rPr lang="sv-SE" dirty="0"/>
              <a:t>, 30 mid, 20 </a:t>
            </a:r>
            <a:r>
              <a:rPr lang="sv-SE" dirty="0" err="1"/>
              <a:t>high</a:t>
            </a:r>
            <a:endParaRPr lang="sv-SE" dirty="0"/>
          </a:p>
          <a:p>
            <a:pPr marL="628650" lvl="1" indent="-171450">
              <a:buFontTx/>
              <a:buChar char="-"/>
            </a:pPr>
            <a:endParaRPr lang="sv-SE" dirty="0"/>
          </a:p>
          <a:p>
            <a:pPr marL="628650" lvl="1" indent="-171450">
              <a:buFontTx/>
              <a:buChar char="-"/>
            </a:pPr>
            <a:endParaRPr lang="sv-SE" dirty="0"/>
          </a:p>
          <a:p>
            <a:pPr marL="628650" lvl="1" indent="-171450">
              <a:buFontTx/>
              <a:buChar char="-"/>
            </a:pPr>
            <a:endParaRPr lang="sv-SE" dirty="0"/>
          </a:p>
          <a:p>
            <a:pPr marL="628650" lvl="1" indent="-171450">
              <a:buFontTx/>
              <a:buChar char="-"/>
            </a:pPr>
            <a:r>
              <a:rPr lang="sv-SE" dirty="0" err="1"/>
              <a:t>Timeline</a:t>
            </a:r>
            <a:r>
              <a:rPr lang="sv-SE" dirty="0"/>
              <a:t> for </a:t>
            </a:r>
            <a:r>
              <a:rPr lang="sv-SE" dirty="0" err="1"/>
              <a:t>meetigs</a:t>
            </a:r>
            <a:r>
              <a:rPr lang="sv-SE" dirty="0"/>
              <a:t> and stuff, in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contracts</a:t>
            </a:r>
            <a:r>
              <a:rPr lang="sv-SE" dirty="0"/>
              <a:t>, meetings, deadlines…)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ame, sitting, table, ball&#10;&#10;Description automatically generated">
            <a:extLst>
              <a:ext uri="{FF2B5EF4-FFF2-40B4-BE49-F238E27FC236}">
                <a16:creationId xmlns:a16="http://schemas.microsoft.com/office/drawing/2014/main" id="{4D752078-E79A-4DF2-84B1-50B2C6182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097"/>
            <a:ext cx="12319686" cy="7304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040C-EDF0-4886-A7F4-CC7275106759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01677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C04857B1-5F8D-4F02-A52C-57BB74593C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759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284A-F62E-4A83-81C8-4C322C263973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3D1CAFC7-747F-4B4F-97E4-4AE6A679AB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BBD9B799-66FB-4799-ABFB-BC1B2D695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74F3-63A6-48A5-B72F-A86B4D2B89AA}" type="datetime1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Bildobjekt 7">
            <a:extLst>
              <a:ext uri="{FF2B5EF4-FFF2-40B4-BE49-F238E27FC236}">
                <a16:creationId xmlns:a16="http://schemas.microsoft.com/office/drawing/2014/main" id="{77A9BEE0-40EC-49D4-B697-90EEE7161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D74D844D-51D0-48C5-BE4F-E50D15CA60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3201-05BC-4EEC-8B46-67989DE22D36}" type="datetime1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2DCBA88-1671-42D3-9686-8895CAE7DE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Bildobjekt 7">
            <a:extLst>
              <a:ext uri="{FF2B5EF4-FFF2-40B4-BE49-F238E27FC236}">
                <a16:creationId xmlns:a16="http://schemas.microsoft.com/office/drawing/2014/main" id="{5986F050-A3EC-487D-91D3-3E30980A41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3950149A-BDDF-4769-AFE3-A32AB420FC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6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CBD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B3EF3904-1938-4994-8337-C47907AE0E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73" y="2275058"/>
            <a:ext cx="1907854" cy="23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3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3D6B-2270-4601-95A2-214F7D62C768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80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Adage</a:t>
            </a:r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CC14DDE5-36E4-4FD2-A054-90725ABB755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485261-8130-43E3-84F5-7EC25DACD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494" y="5901630"/>
            <a:ext cx="6483457" cy="526636"/>
          </a:xfrm>
        </p:spPr>
        <p:txBody>
          <a:bodyPr>
            <a:noAutofit/>
          </a:bodyPr>
          <a:lstStyle/>
          <a:p>
            <a:pPr algn="r"/>
            <a:br>
              <a:rPr lang="en-US" sz="4800" cap="all">
                <a:latin typeface="+mj-lt"/>
              </a:rPr>
            </a:br>
            <a:endParaRPr lang="en-US" sz="2800" cap="all">
              <a:latin typeface="+mj-lt"/>
            </a:endParaRP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2E2177E-01AC-4674-8EF1-CB0262CD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8E76C2CD-B2CF-47EC-8005-D002E7D396B8}"/>
              </a:ext>
            </a:extLst>
          </p:cNvPr>
          <p:cNvSpPr txBox="1"/>
          <p:nvPr/>
        </p:nvSpPr>
        <p:spPr>
          <a:xfrm>
            <a:off x="485674" y="5901630"/>
            <a:ext cx="569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Next Best Offer for </a:t>
            </a:r>
          </a:p>
        </p:txBody>
      </p:sp>
    </p:spTree>
    <p:extLst>
      <p:ext uri="{BB962C8B-B14F-4D97-AF65-F5344CB8AC3E}">
        <p14:creationId xmlns:p14="http://schemas.microsoft.com/office/powerpoint/2010/main" val="178077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171E-7930-4A03-8496-D33812EF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7A13-0139-4DD6-A824-267DF02F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8D908-EEF2-45C2-AE4E-78D1281A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C3A7B-B284-4532-AB26-D78D31EE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94C0-E5CD-05CA-19DE-2F727653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Timeline</a:t>
            </a:r>
            <a:endParaRPr lang="sv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3266F8-52AB-D765-A233-C16EA1C01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1112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5557F-10A2-DA50-8464-8F9E018C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55A76-7847-E45E-7D05-984E6F0C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3F3968-FC0C-E7A4-3EE7-97FCFD726200}"/>
              </a:ext>
            </a:extLst>
          </p:cNvPr>
          <p:cNvCxnSpPr>
            <a:cxnSpLocks/>
          </p:cNvCxnSpPr>
          <p:nvPr/>
        </p:nvCxnSpPr>
        <p:spPr>
          <a:xfrm>
            <a:off x="9385300" y="3581400"/>
            <a:ext cx="0" cy="11501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9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5E9706-92A2-E3D9-842B-AC494CCD74D3}"/>
              </a:ext>
            </a:extLst>
          </p:cNvPr>
          <p:cNvSpPr/>
          <p:nvPr/>
        </p:nvSpPr>
        <p:spPr>
          <a:xfrm>
            <a:off x="836612" y="1690688"/>
            <a:ext cx="4999109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Next Best Offer (NBO)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NBO is a form of predictive analytics that helps marketers and their organizations better judge customer spending habits and guide marketing efforts toward connecting with customers to close a deal.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Will increase the success rate of the campaigns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F1E671-91C5-51A8-98B9-C714849EB9C0}"/>
              </a:ext>
            </a:extLst>
          </p:cNvPr>
          <p:cNvSpPr/>
          <p:nvPr/>
        </p:nvSpPr>
        <p:spPr>
          <a:xfrm>
            <a:off x="6359455" y="1690688"/>
            <a:ext cx="4999109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1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Gap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5E9706-92A2-E3D9-842B-AC494CCD74D3}"/>
              </a:ext>
            </a:extLst>
          </p:cNvPr>
          <p:cNvSpPr/>
          <p:nvPr/>
        </p:nvSpPr>
        <p:spPr>
          <a:xfrm>
            <a:off x="836612" y="1681452"/>
            <a:ext cx="4999109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Campaigns are running frequently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is gathered from those campaigns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Demographic of the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Duration &amp; frequency of calls with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Usage of existing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 of campaign on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examples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601180-66AC-7CF7-E478-F9475605FD5C}"/>
              </a:ext>
            </a:extLst>
          </p:cNvPr>
          <p:cNvSpPr/>
          <p:nvPr/>
        </p:nvSpPr>
        <p:spPr>
          <a:xfrm>
            <a:off x="6356281" y="1690688"/>
            <a:ext cx="5002282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Campaigning for products is done the same way for all clients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Outcome is not ensured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 is very low 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9B8784-37B1-B1E4-CACB-8B2F3EFA62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9225" y="2894744"/>
            <a:ext cx="4135846" cy="3155737"/>
          </a:xfrm>
          <a:prstGeom prst="rect">
            <a:avLst/>
          </a:prstGeom>
        </p:spPr>
      </p:pic>
      <p:pic>
        <p:nvPicPr>
          <p:cNvPr id="26" name="Picture 25" descr="Chart, bar chart&#10;&#10;Description automatically generated">
            <a:extLst>
              <a:ext uri="{FF2B5EF4-FFF2-40B4-BE49-F238E27FC236}">
                <a16:creationId xmlns:a16="http://schemas.microsoft.com/office/drawing/2014/main" id="{D2A7B0FE-7D47-E535-C749-ADF9683D6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0" y="3768693"/>
            <a:ext cx="2180448" cy="1680762"/>
          </a:xfrm>
          <a:prstGeom prst="rect">
            <a:avLst/>
          </a:prstGeom>
        </p:spPr>
      </p:pic>
      <p:pic>
        <p:nvPicPr>
          <p:cNvPr id="30" name="Picture 29" descr="Chart, bar chart&#10;&#10;Description automatically generated">
            <a:extLst>
              <a:ext uri="{FF2B5EF4-FFF2-40B4-BE49-F238E27FC236}">
                <a16:creationId xmlns:a16="http://schemas.microsoft.com/office/drawing/2014/main" id="{155FC079-FD17-8237-8976-5E630F348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44" y="3486550"/>
            <a:ext cx="2408256" cy="1680762"/>
          </a:xfrm>
          <a:prstGeom prst="rect">
            <a:avLst/>
          </a:prstGeom>
        </p:spPr>
      </p:pic>
      <p:pic>
        <p:nvPicPr>
          <p:cNvPr id="28" name="Picture 27" descr="Chart, bar chart&#10;&#10;Description automatically generated">
            <a:extLst>
              <a:ext uri="{FF2B5EF4-FFF2-40B4-BE49-F238E27FC236}">
                <a16:creationId xmlns:a16="http://schemas.microsoft.com/office/drawing/2014/main" id="{2379FA4A-40B8-6F64-43E0-5326722C91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93" y="4980636"/>
            <a:ext cx="2196701" cy="153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2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499A-79F2-4458-87ED-6C14E18F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Value examples from advanced analysis</a:t>
            </a:r>
          </a:p>
        </p:txBody>
      </p:sp>
      <p:sp>
        <p:nvSpPr>
          <p:cNvPr id="6" name="Rektangel: rundade hörn 2">
            <a:extLst>
              <a:ext uri="{FF2B5EF4-FFF2-40B4-BE49-F238E27FC236}">
                <a16:creationId xmlns:a16="http://schemas.microsoft.com/office/drawing/2014/main" id="{24398B0A-DC79-4A26-89F3-7BA8ABB75767}"/>
              </a:ext>
            </a:extLst>
          </p:cNvPr>
          <p:cNvSpPr/>
          <p:nvPr/>
        </p:nvSpPr>
        <p:spPr>
          <a:xfrm>
            <a:off x="1029323" y="1782501"/>
            <a:ext cx="2772135" cy="4358536"/>
          </a:xfrm>
          <a:prstGeom prst="roundRect">
            <a:avLst>
              <a:gd name="adj" fmla="val 4203"/>
            </a:avLst>
          </a:prstGeom>
          <a:noFill/>
          <a:ln w="9525">
            <a:solidFill>
              <a:srgbClr val="488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objekt 5">
            <a:extLst>
              <a:ext uri="{FF2B5EF4-FFF2-40B4-BE49-F238E27FC236}">
                <a16:creationId xmlns:a16="http://schemas.microsoft.com/office/drawing/2014/main" id="{946852C9-7DBF-4694-B1ED-B8A3E1F3A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280" y="2662552"/>
            <a:ext cx="1760220" cy="1103393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74EE5F2-D286-48AF-BA9B-30D1073D64C6}"/>
              </a:ext>
            </a:extLst>
          </p:cNvPr>
          <p:cNvSpPr txBox="1">
            <a:spLocks/>
          </p:cNvSpPr>
          <p:nvPr/>
        </p:nvSpPr>
        <p:spPr>
          <a:xfrm>
            <a:off x="1267865" y="1864630"/>
            <a:ext cx="2295051" cy="580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>
                <a:solidFill>
                  <a:srgbClr val="3F7593"/>
                </a:solidFill>
              </a:rPr>
              <a:t>Project Profitability </a:t>
            </a:r>
          </a:p>
          <a:p>
            <a:pPr algn="ctr"/>
            <a:r>
              <a:rPr lang="en-US" sz="1200" b="1">
                <a:solidFill>
                  <a:srgbClr val="3F7593"/>
                </a:solidFill>
              </a:rPr>
              <a:t>Analysis 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E591273-52AF-4F59-97D5-431068C48CC9}"/>
              </a:ext>
            </a:extLst>
          </p:cNvPr>
          <p:cNvSpPr txBox="1">
            <a:spLocks/>
          </p:cNvSpPr>
          <p:nvPr/>
        </p:nvSpPr>
        <p:spPr>
          <a:xfrm>
            <a:off x="1223405" y="5287592"/>
            <a:ext cx="2383971" cy="85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between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b="1" dirty="0" err="1">
                <a:solidFill>
                  <a:srgbClr val="3F7593"/>
                </a:solidFill>
              </a:rPr>
              <a:t>successful</a:t>
            </a:r>
            <a:r>
              <a:rPr lang="sv-SE" sz="1100" b="1" dirty="0">
                <a:solidFill>
                  <a:srgbClr val="3F7593"/>
                </a:solidFill>
              </a:rPr>
              <a:t> and non-</a:t>
            </a:r>
            <a:r>
              <a:rPr lang="sv-SE" sz="1100" b="1" dirty="0" err="1">
                <a:solidFill>
                  <a:srgbClr val="3F7593"/>
                </a:solidFill>
              </a:rPr>
              <a:t>successful</a:t>
            </a:r>
            <a:r>
              <a:rPr lang="sv-SE" sz="1100" b="1" dirty="0">
                <a:solidFill>
                  <a:srgbClr val="3F7593"/>
                </a:solidFill>
              </a:rPr>
              <a:t> </a:t>
            </a:r>
            <a:r>
              <a:rPr lang="sv-SE" sz="1100" b="1" dirty="0" err="1">
                <a:solidFill>
                  <a:srgbClr val="3F7593"/>
                </a:solidFill>
              </a:rPr>
              <a:t>projects</a:t>
            </a:r>
            <a:r>
              <a:rPr lang="sv-SE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modeling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purposes. </a:t>
            </a:r>
          </a:p>
        </p:txBody>
      </p:sp>
      <p:pic>
        <p:nvPicPr>
          <p:cNvPr id="18" name="Bildobjekt 17">
            <a:extLst>
              <a:ext uri="{FF2B5EF4-FFF2-40B4-BE49-F238E27FC236}">
                <a16:creationId xmlns:a16="http://schemas.microsoft.com/office/drawing/2014/main" id="{9A2F554A-3437-4AF9-8879-5A1838560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280" y="3983328"/>
            <a:ext cx="1760220" cy="1086881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pic>
        <p:nvPicPr>
          <p:cNvPr id="9" name="Bildobjekt 7">
            <a:extLst>
              <a:ext uri="{FF2B5EF4-FFF2-40B4-BE49-F238E27FC236}">
                <a16:creationId xmlns:a16="http://schemas.microsoft.com/office/drawing/2014/main" id="{48E90112-B021-4EC3-833F-494FE86FB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074" y="3983329"/>
            <a:ext cx="1957124" cy="1086880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C80C2E7-26CE-479C-95BC-2B76B477BC9F}"/>
              </a:ext>
            </a:extLst>
          </p:cNvPr>
          <p:cNvSpPr txBox="1">
            <a:spLocks/>
          </p:cNvSpPr>
          <p:nvPr/>
        </p:nvSpPr>
        <p:spPr>
          <a:xfrm>
            <a:off x="4768336" y="1867106"/>
            <a:ext cx="2650601" cy="580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>
                <a:solidFill>
                  <a:srgbClr val="3F7593"/>
                </a:solidFill>
              </a:rPr>
              <a:t>Predictive Maintenance</a:t>
            </a:r>
          </a:p>
          <a:p>
            <a:pPr algn="ctr"/>
            <a:r>
              <a:rPr lang="en-US" sz="1200" b="1">
                <a:solidFill>
                  <a:srgbClr val="3F7593"/>
                </a:solidFill>
              </a:rPr>
              <a:t>Analysis</a:t>
            </a:r>
          </a:p>
        </p:txBody>
      </p:sp>
      <p:pic>
        <p:nvPicPr>
          <p:cNvPr id="11" name="Bildobjekt 9">
            <a:extLst>
              <a:ext uri="{FF2B5EF4-FFF2-40B4-BE49-F238E27FC236}">
                <a16:creationId xmlns:a16="http://schemas.microsoft.com/office/drawing/2014/main" id="{1A7311E5-5AA1-46EB-9AC3-EC0501E26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075" y="2662552"/>
            <a:ext cx="1957123" cy="1103394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2FEB8A0-070C-4E38-A72D-8E847135A22E}"/>
              </a:ext>
            </a:extLst>
          </p:cNvPr>
          <p:cNvSpPr txBox="1">
            <a:spLocks/>
          </p:cNvSpPr>
          <p:nvPr/>
        </p:nvSpPr>
        <p:spPr>
          <a:xfrm>
            <a:off x="4901651" y="5287592"/>
            <a:ext cx="2383971" cy="104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Features like combinations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alarms and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usage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behavior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predict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b="1" err="1">
                <a:solidFill>
                  <a:srgbClr val="3F7593"/>
                </a:solidFill>
              </a:rPr>
              <a:t>which</a:t>
            </a:r>
            <a:r>
              <a:rPr lang="sv-SE" sz="1100" b="1">
                <a:solidFill>
                  <a:srgbClr val="3F7593"/>
                </a:solidFill>
              </a:rPr>
              <a:t> </a:t>
            </a:r>
            <a:r>
              <a:rPr lang="sv-SE" sz="1100" b="1" err="1">
                <a:solidFill>
                  <a:srgbClr val="3F7593"/>
                </a:solidFill>
              </a:rPr>
              <a:t>vehicles</a:t>
            </a:r>
            <a:r>
              <a:rPr lang="sv-SE" sz="1100" b="1">
                <a:solidFill>
                  <a:srgbClr val="3F7593"/>
                </a:solidFill>
              </a:rPr>
              <a:t> to </a:t>
            </a:r>
            <a:r>
              <a:rPr lang="sv-SE" sz="1100" b="1" err="1">
                <a:solidFill>
                  <a:srgbClr val="3F7593"/>
                </a:solidFill>
              </a:rPr>
              <a:t>prioritize</a:t>
            </a:r>
            <a:r>
              <a:rPr lang="sv-SE" sz="1100" b="1">
                <a:solidFill>
                  <a:srgbClr val="3F7593"/>
                </a:solidFill>
              </a:rPr>
              <a:t> 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for service. </a:t>
            </a:r>
          </a:p>
        </p:txBody>
      </p:sp>
      <p:sp>
        <p:nvSpPr>
          <p:cNvPr id="19" name="Rektangel: rundade hörn 2">
            <a:extLst>
              <a:ext uri="{FF2B5EF4-FFF2-40B4-BE49-F238E27FC236}">
                <a16:creationId xmlns:a16="http://schemas.microsoft.com/office/drawing/2014/main" id="{940F4060-435A-4CB0-A87A-D31CC5C52396}"/>
              </a:ext>
            </a:extLst>
          </p:cNvPr>
          <p:cNvSpPr/>
          <p:nvPr/>
        </p:nvSpPr>
        <p:spPr>
          <a:xfrm>
            <a:off x="4707569" y="1782501"/>
            <a:ext cx="2772135" cy="4358536"/>
          </a:xfrm>
          <a:prstGeom prst="roundRect">
            <a:avLst>
              <a:gd name="adj" fmla="val 4203"/>
            </a:avLst>
          </a:prstGeom>
          <a:noFill/>
          <a:ln w="9525">
            <a:solidFill>
              <a:srgbClr val="488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0BD12A-BA9F-49F4-A0B5-FA75B73B777B}"/>
              </a:ext>
            </a:extLst>
          </p:cNvPr>
          <p:cNvSpPr txBox="1">
            <a:spLocks/>
          </p:cNvSpPr>
          <p:nvPr/>
        </p:nvSpPr>
        <p:spPr>
          <a:xfrm>
            <a:off x="8705381" y="1864044"/>
            <a:ext cx="2133001" cy="580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>
                <a:solidFill>
                  <a:srgbClr val="3F7593"/>
                </a:solidFill>
              </a:rPr>
              <a:t>Churn Prevention</a:t>
            </a:r>
          </a:p>
          <a:p>
            <a:pPr algn="ctr"/>
            <a:r>
              <a:rPr lang="en-US" sz="1200" b="1">
                <a:solidFill>
                  <a:srgbClr val="3F7593"/>
                </a:solidFill>
              </a:rPr>
              <a:t>Analysis</a:t>
            </a:r>
          </a:p>
        </p:txBody>
      </p:sp>
      <p:pic>
        <p:nvPicPr>
          <p:cNvPr id="13" name="Bildobjekt 11">
            <a:extLst>
              <a:ext uri="{FF2B5EF4-FFF2-40B4-BE49-F238E27FC236}">
                <a16:creationId xmlns:a16="http://schemas.microsoft.com/office/drawing/2014/main" id="{C3E3A078-286D-46DD-BF16-016CC7FE2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5514" y="2661966"/>
            <a:ext cx="1732735" cy="1103394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pic>
        <p:nvPicPr>
          <p:cNvPr id="14" name="Bildobjekt 12">
            <a:extLst>
              <a:ext uri="{FF2B5EF4-FFF2-40B4-BE49-F238E27FC236}">
                <a16:creationId xmlns:a16="http://schemas.microsoft.com/office/drawing/2014/main" id="{8A401184-7C09-4F4C-AA1C-8894E913FD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4629" y="3983329"/>
            <a:ext cx="1754505" cy="1086880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F3B18FC-3083-44DD-9BEF-4E9F67D08769}"/>
              </a:ext>
            </a:extLst>
          </p:cNvPr>
          <p:cNvSpPr txBox="1">
            <a:spLocks/>
          </p:cNvSpPr>
          <p:nvPr/>
        </p:nvSpPr>
        <p:spPr>
          <a:xfrm>
            <a:off x="8579896" y="5287592"/>
            <a:ext cx="2383971" cy="951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Machine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Learning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algorithms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predict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B2B </a:t>
            </a:r>
            <a:r>
              <a:rPr lang="sv-SE" sz="1100" b="1" err="1">
                <a:solidFill>
                  <a:srgbClr val="3F7593"/>
                </a:solidFill>
              </a:rPr>
              <a:t>churn</a:t>
            </a:r>
            <a:r>
              <a:rPr lang="sv-SE" sz="1100" b="1">
                <a:solidFill>
                  <a:srgbClr val="3F7593"/>
                </a:solidFill>
              </a:rPr>
              <a:t> risk </a:t>
            </a:r>
            <a:r>
              <a:rPr lang="sv-SE" sz="1100" b="1" err="1">
                <a:solidFill>
                  <a:srgbClr val="3F7593"/>
                </a:solidFill>
              </a:rPr>
              <a:t>behavior</a:t>
            </a:r>
            <a:r>
              <a:rPr lang="sv-SE" sz="1100" b="1">
                <a:solidFill>
                  <a:srgbClr val="3F7593"/>
                </a:solidFill>
              </a:rPr>
              <a:t> and </a:t>
            </a:r>
            <a:r>
              <a:rPr lang="sv-SE" sz="1100" b="1" err="1">
                <a:solidFill>
                  <a:srgbClr val="3F7593"/>
                </a:solidFill>
              </a:rPr>
              <a:t>create</a:t>
            </a:r>
            <a:r>
              <a:rPr lang="sv-SE" sz="1100" b="1">
                <a:solidFill>
                  <a:srgbClr val="3F7593"/>
                </a:solidFill>
              </a:rPr>
              <a:t> </a:t>
            </a:r>
            <a:r>
              <a:rPr lang="sv-SE" sz="1100" b="1" err="1">
                <a:solidFill>
                  <a:srgbClr val="3F7593"/>
                </a:solidFill>
              </a:rPr>
              <a:t>targeted</a:t>
            </a:r>
            <a:r>
              <a:rPr lang="sv-SE" sz="1100" b="1">
                <a:solidFill>
                  <a:srgbClr val="3F7593"/>
                </a:solidFill>
              </a:rPr>
              <a:t> marketing</a:t>
            </a:r>
            <a:r>
              <a:rPr lang="sv-SE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activities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0" name="Rektangel: rundade hörn 2">
            <a:extLst>
              <a:ext uri="{FF2B5EF4-FFF2-40B4-BE49-F238E27FC236}">
                <a16:creationId xmlns:a16="http://schemas.microsoft.com/office/drawing/2014/main" id="{D883C779-5F44-49BF-A1C1-D8E6DB7261C1}"/>
              </a:ext>
            </a:extLst>
          </p:cNvPr>
          <p:cNvSpPr/>
          <p:nvPr/>
        </p:nvSpPr>
        <p:spPr>
          <a:xfrm>
            <a:off x="8385814" y="1782501"/>
            <a:ext cx="2772135" cy="4358536"/>
          </a:xfrm>
          <a:prstGeom prst="roundRect">
            <a:avLst>
              <a:gd name="adj" fmla="val 4203"/>
            </a:avLst>
          </a:prstGeom>
          <a:noFill/>
          <a:ln w="9525">
            <a:solidFill>
              <a:srgbClr val="488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atshållare för sidfot 3">
            <a:extLst>
              <a:ext uri="{FF2B5EF4-FFF2-40B4-BE49-F238E27FC236}">
                <a16:creationId xmlns:a16="http://schemas.microsoft.com/office/drawing/2014/main" id="{DE9F9288-1CF1-419C-8D5F-C5008CDD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9625" y="6489582"/>
            <a:ext cx="4114800" cy="365125"/>
          </a:xfrm>
        </p:spPr>
        <p:txBody>
          <a:bodyPr/>
          <a:lstStyle/>
          <a:p>
            <a:r>
              <a:rPr lang="en-US"/>
              <a:t>Copyright Adage AB</a:t>
            </a:r>
          </a:p>
        </p:txBody>
      </p:sp>
    </p:spTree>
    <p:extLst>
      <p:ext uri="{BB962C8B-B14F-4D97-AF65-F5344CB8AC3E}">
        <p14:creationId xmlns:p14="http://schemas.microsoft.com/office/powerpoint/2010/main" val="251216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3594"/>
            <a:ext cx="10515600" cy="1325563"/>
          </a:xfrm>
        </p:spPr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Case &amp; MVP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7</a:t>
            </a:fld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601180-66AC-7CF7-E478-F9475605FD5C}"/>
              </a:ext>
            </a:extLst>
          </p:cNvPr>
          <p:cNvSpPr/>
          <p:nvPr/>
        </p:nvSpPr>
        <p:spPr>
          <a:xfrm>
            <a:off x="6356281" y="1690688"/>
            <a:ext cx="5002282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MVP: use the current campaign to produce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will give a baseline of how much an NBO will increase the success rate, compared to not having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having a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1%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increase in the success for a campaign the revenue will increase by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1MSEK</a:t>
            </a:r>
          </a:p>
        </p:txBody>
      </p:sp>
    </p:spTree>
    <p:extLst>
      <p:ext uri="{BB962C8B-B14F-4D97-AF65-F5344CB8AC3E}">
        <p14:creationId xmlns:p14="http://schemas.microsoft.com/office/powerpoint/2010/main" val="256405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5CF7-C45F-4D58-8821-ED64B243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Getting started with Advanced Analytics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8E0FF89E-79EC-4838-89D9-EA0754DF270E}"/>
              </a:ext>
            </a:extLst>
          </p:cNvPr>
          <p:cNvGraphicFramePr>
            <a:graphicFrameLocks noGrp="1"/>
          </p:cNvGraphicFramePr>
          <p:nvPr/>
        </p:nvGraphicFramePr>
        <p:xfrm>
          <a:off x="971548" y="1572427"/>
          <a:ext cx="10382249" cy="455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513">
                  <a:extLst>
                    <a:ext uri="{9D8B030D-6E8A-4147-A177-3AD203B41FA5}">
                      <a16:colId xmlns:a16="http://schemas.microsoft.com/office/drawing/2014/main" val="3012749262"/>
                    </a:ext>
                  </a:extLst>
                </a:gridCol>
                <a:gridCol w="3371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797">
                <a:tc>
                  <a:txBody>
                    <a:bodyPr/>
                    <a:lstStyle/>
                    <a:p>
                      <a:pPr algn="ctr"/>
                      <a:endParaRPr lang="en-CA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>
                          <a:solidFill>
                            <a:srgbClr val="3F7593"/>
                          </a:solidFill>
                        </a:rPr>
                        <a:t>Phase 1 – week 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3F7593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3F7593"/>
                          </a:solidFill>
                        </a:rPr>
                        <a:t>Phase 2 - week 2-3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>
                          <a:solidFill>
                            <a:srgbClr val="3F7593"/>
                          </a:solidFill>
                        </a:rPr>
                        <a:t>Phase 3  - week 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813">
                <a:tc>
                  <a:txBody>
                    <a:bodyPr/>
                    <a:lstStyle/>
                    <a:p>
                      <a:pPr marL="215900" indent="-457200" algn="ctr">
                        <a:spcAft>
                          <a:spcPts val="500"/>
                        </a:spcAft>
                      </a:pPr>
                      <a:r>
                        <a:rPr lang="en-CA" sz="1200" b="1" baseline="0">
                          <a:solidFill>
                            <a:srgbClr val="3F7593"/>
                          </a:solidFill>
                        </a:rPr>
                        <a:t>Activities</a:t>
                      </a:r>
                    </a:p>
                  </a:txBody>
                  <a:tcPr vert="vert27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CA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Secure business use case and data</a:t>
                      </a: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Agile analytics workshop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1.1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case definition and prioritization with stakeholders.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1.2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Define the minimum viable product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1.3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relevant KPIs/Metrics/Outcome for use case.</a:t>
                      </a: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1.4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Define 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cross-functional team structure.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&amp; deliver data 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1.5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Define technology to be used for MVP.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1.6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Secure access to analytics platform 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1.7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Select data sets required for MVP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1.8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Deliver data for MVP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Analytics</a:t>
                      </a:r>
                      <a:endParaRPr lang="en-CA" sz="10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Develop Data &amp; Analytics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2.1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Prepare data for analytics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2.2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Data exploration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2.3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feature analysis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2.4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First iteration: Pattern recognition and model development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2.5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Workshop to review analytics findings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2.6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Second iteration: Pattern refinement based </a:t>
                      </a:r>
                      <a:br>
                        <a:rPr lang="en-CA" sz="1000" b="0" dirty="0">
                          <a:solidFill>
                            <a:srgbClr val="404040"/>
                          </a:solidFill>
                        </a:rPr>
                      </a:b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 workshop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Present the MVP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Deliver Analytics Insights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3.1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Documentation of findings. 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3.2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Stakeholder presentation of MVP.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3.3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Present next steps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CA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0538">
                <a:tc>
                  <a:txBody>
                    <a:bodyPr/>
                    <a:lstStyle/>
                    <a:p>
                      <a:pPr marL="215900" marR="0" indent="-457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>
                          <a:solidFill>
                            <a:srgbClr val="3F7593"/>
                          </a:solidFill>
                        </a:rPr>
                        <a:t>Deliverables</a:t>
                      </a:r>
                    </a:p>
                  </a:txBody>
                  <a:tcPr vert="vert27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Relevant KPIs/Metrics/Outcome for the use case.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to be used in MVP.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CA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CA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profiling findings 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CA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Analytics feature data set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CA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Initial ideas based on data analysis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</a:pPr>
                      <a:endParaRPr 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b="0" i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MVP package </a:t>
                      </a:r>
                    </a:p>
                    <a:p>
                      <a:pPr marL="228600" indent="-228600" algn="l" defTabSz="914400" rtl="0" eaLnBrk="1" latinLnBrk="0" hangingPunct="1"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</a:pPr>
                      <a:r>
                        <a:rPr lang="en-US" sz="1000" b="0" i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Science methodology used in MVP</a:t>
                      </a:r>
                    </a:p>
                    <a:p>
                      <a:pPr marL="228600" indent="-228600" algn="l" defTabSz="914400" rtl="0" eaLnBrk="1" latinLnBrk="0" hangingPunct="1"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</a:pPr>
                      <a:r>
                        <a:rPr lang="en-US" sz="1000" b="0" i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Presentation with outcome and recommended next steps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Tx/>
                        <a:buFont typeface="+mj-lt"/>
                        <a:buNone/>
                      </a:pPr>
                      <a:endParaRPr lang="en-US" sz="10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5251675-FCF9-4806-A896-5A557EB6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/>
          <a:lstStyle/>
          <a:p>
            <a:r>
              <a:rPr lang="en-US"/>
              <a:t>Copyright Adage AB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02E6A-1399-455F-8645-0AED27CB35EC}"/>
              </a:ext>
            </a:extLst>
          </p:cNvPr>
          <p:cNvCxnSpPr>
            <a:cxnSpLocks/>
          </p:cNvCxnSpPr>
          <p:nvPr/>
        </p:nvCxnSpPr>
        <p:spPr>
          <a:xfrm>
            <a:off x="5116829" y="2154555"/>
            <a:ext cx="6149340" cy="0"/>
          </a:xfrm>
          <a:prstGeom prst="straightConnector1">
            <a:avLst/>
          </a:prstGeom>
          <a:ln w="9525">
            <a:solidFill>
              <a:srgbClr val="4884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2F3FAB-433C-4335-B11C-40B27A5A6A3C}"/>
              </a:ext>
            </a:extLst>
          </p:cNvPr>
          <p:cNvCxnSpPr>
            <a:cxnSpLocks/>
          </p:cNvCxnSpPr>
          <p:nvPr/>
        </p:nvCxnSpPr>
        <p:spPr>
          <a:xfrm flipH="1">
            <a:off x="971548" y="2155032"/>
            <a:ext cx="3543302" cy="0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ruta 2">
            <a:extLst>
              <a:ext uri="{FF2B5EF4-FFF2-40B4-BE49-F238E27FC236}">
                <a16:creationId xmlns:a16="http://schemas.microsoft.com/office/drawing/2014/main" id="{E21563C5-68BC-458E-9E62-B603CD43760C}"/>
              </a:ext>
            </a:extLst>
          </p:cNvPr>
          <p:cNvSpPr txBox="1"/>
          <p:nvPr/>
        </p:nvSpPr>
        <p:spPr>
          <a:xfrm rot="16200000">
            <a:off x="3538297" y="3410658"/>
            <a:ext cx="2543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Setup </a:t>
            </a:r>
            <a:r>
              <a:rPr lang="sv-SE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environment</a:t>
            </a:r>
            <a:r>
              <a:rPr lang="sv-S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MVP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32EA1F-B74E-4FF0-AA27-FA9437DC8C2E}"/>
              </a:ext>
            </a:extLst>
          </p:cNvPr>
          <p:cNvCxnSpPr>
            <a:cxnSpLocks/>
          </p:cNvCxnSpPr>
          <p:nvPr/>
        </p:nvCxnSpPr>
        <p:spPr>
          <a:xfrm flipH="1">
            <a:off x="4514849" y="2071688"/>
            <a:ext cx="240506" cy="82868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9A0EF0-AC5A-44FF-BEA2-1C8D3364169E}"/>
              </a:ext>
            </a:extLst>
          </p:cNvPr>
          <p:cNvCxnSpPr>
            <a:cxnSpLocks/>
          </p:cNvCxnSpPr>
          <p:nvPr/>
        </p:nvCxnSpPr>
        <p:spPr>
          <a:xfrm>
            <a:off x="4755355" y="2071212"/>
            <a:ext cx="157163" cy="190976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C7C4CF-2378-4FD4-B88E-BB5393254933}"/>
              </a:ext>
            </a:extLst>
          </p:cNvPr>
          <p:cNvCxnSpPr>
            <a:cxnSpLocks/>
          </p:cNvCxnSpPr>
          <p:nvPr/>
        </p:nvCxnSpPr>
        <p:spPr>
          <a:xfrm flipV="1">
            <a:off x="4912518" y="2154556"/>
            <a:ext cx="204311" cy="107632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ktangel: rundade hörn 2">
            <a:extLst>
              <a:ext uri="{FF2B5EF4-FFF2-40B4-BE49-F238E27FC236}">
                <a16:creationId xmlns:a16="http://schemas.microsoft.com/office/drawing/2014/main" id="{140DE549-EB2F-47EB-8C0D-3A9A0E2D7771}"/>
              </a:ext>
            </a:extLst>
          </p:cNvPr>
          <p:cNvSpPr/>
          <p:nvPr/>
        </p:nvSpPr>
        <p:spPr>
          <a:xfrm>
            <a:off x="885825" y="1572426"/>
            <a:ext cx="10515600" cy="4552149"/>
          </a:xfrm>
          <a:prstGeom prst="roundRect">
            <a:avLst>
              <a:gd name="adj" fmla="val 2098"/>
            </a:avLst>
          </a:prstGeom>
          <a:noFill/>
          <a:ln w="6350">
            <a:solidFill>
              <a:srgbClr val="6CA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8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E535E-D717-4B22-842B-FF4F0A86E65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89700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2FCB5-6A58-42D9-A31F-5C36D28397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passa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759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age PPT template.pptx" id="{C8DB6988-6480-4897-A74B-F46DB616A3FA}" vid="{BC308DBA-1362-4D9A-9E65-637DB92052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2F920B9069F704196EFC43825794A2B" ma:contentTypeVersion="11" ma:contentTypeDescription="Skapa ett nytt dokument." ma:contentTypeScope="" ma:versionID="f7cfefbb7ab48f18c0f5844d9cdc11e5">
  <xsd:schema xmlns:xsd="http://www.w3.org/2001/XMLSchema" xmlns:xs="http://www.w3.org/2001/XMLSchema" xmlns:p="http://schemas.microsoft.com/office/2006/metadata/properties" xmlns:ns2="0f14873d-2e7c-4c89-9c52-6b127b1bbd38" xmlns:ns3="1aab9562-9fbc-4cac-a1dd-e511dcd87f26" targetNamespace="http://schemas.microsoft.com/office/2006/metadata/properties" ma:root="true" ma:fieldsID="d1ad9e5fc228265a37d563997d055050" ns2:_="" ns3:_="">
    <xsd:import namespace="0f14873d-2e7c-4c89-9c52-6b127b1bbd38"/>
    <xsd:import namespace="1aab9562-9fbc-4cac-a1dd-e511dcd87f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4873d-2e7c-4c89-9c52-6b127b1bb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b9562-9fbc-4cac-a1dd-e511dcd87f2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0C315B-BB39-48DB-AE40-BF7C9B3245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5553C2-8CAE-4724-9C9C-C665B72C89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8912DB-5721-4605-9ECD-2FCB0BEB1C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14873d-2e7c-4c89-9c52-6b127b1bbd38"/>
    <ds:schemaRef ds:uri="1aab9562-9fbc-4cac-a1dd-e511dcd87f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Adage PPT template</Template>
  <TotalTime>422</TotalTime>
  <Words>842</Words>
  <Application>Microsoft Office PowerPoint</Application>
  <PresentationFormat>Widescreen</PresentationFormat>
  <Paragraphs>138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Akkurat</vt:lpstr>
      <vt:lpstr>Arial</vt:lpstr>
      <vt:lpstr>Calibri</vt:lpstr>
      <vt:lpstr>Century Gothic</vt:lpstr>
      <vt:lpstr>Times New Roman</vt:lpstr>
      <vt:lpstr>Office Theme</vt:lpstr>
      <vt:lpstr>PowerPoint Presentation</vt:lpstr>
      <vt:lpstr>Agenda</vt:lpstr>
      <vt:lpstr>Timeline</vt:lpstr>
      <vt:lpstr>Situation</vt:lpstr>
      <vt:lpstr>Gap</vt:lpstr>
      <vt:lpstr>Value examples from advanced analysis</vt:lpstr>
      <vt:lpstr>Case &amp; MVP</vt:lpstr>
      <vt:lpstr>Getting started with Advanced Analytics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Markella Nikolopoulou-Themeli</dc:creator>
  <cp:lastModifiedBy>Markella Nikolopoulou-Themeli</cp:lastModifiedBy>
  <cp:revision>1</cp:revision>
  <dcterms:created xsi:type="dcterms:W3CDTF">2022-10-25T17:59:06Z</dcterms:created>
  <dcterms:modified xsi:type="dcterms:W3CDTF">2022-10-27T15:11:35Z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0x010100F2F920B9069F704196EFC43825794A2B</vt:lpwstr>
  </property>
  <property fmtid="{D5CDD505-2E9C-101B-9397-08002B2CF9AE}" pid="4" name="Tfs.LastKnownPath">
    <vt:lpwstr>https://influenceab-my.sharepoint.com/personal/jimmy_renstrom_adageinsights_com/Documents/1. Adage/Customers/Samhall/ADAGE @ Samhall_v1.pptx</vt:lpwstr>
  </property>
</Properties>
</file>