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D9866A-304E-4246-A5FD-D6DE8ED51E33}">
  <a:tblStyle styleId="{00D9866A-304E-4246-A5FD-D6DE8ED51E3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4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34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34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34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34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34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34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34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34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9" name="Shape 9"/>
        <p:cNvGrpSpPr/>
        <p:nvPr/>
      </p:nvGrpSpPr>
      <p:grpSpPr>
        <a:xfrm>
          <a:off x="0" y="0"/>
          <a:ext cx="0" cy="0"/>
          <a:chOff x="0" y="0"/>
          <a:chExt cx="0" cy="0"/>
        </a:xfrm>
      </p:grpSpPr>
      <p:sp>
        <p:nvSpPr>
          <p:cNvPr id="10" name="Google Shape;10;p2"/>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11" name="Shape 11"/>
        <p:cNvGrpSpPr/>
        <p:nvPr/>
      </p:nvGrpSpPr>
      <p:grpSpPr>
        <a:xfrm>
          <a:off x="0" y="0"/>
          <a:ext cx="0" cy="0"/>
          <a:chOff x="0" y="0"/>
          <a:chExt cx="0" cy="0"/>
        </a:xfrm>
      </p:grpSpPr>
      <p:sp>
        <p:nvSpPr>
          <p:cNvPr id="12" name="Google Shape;12;p3"/>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45920" y="294640"/>
            <a:ext cx="29626562" cy="4826001"/>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1645920" y="5120640"/>
            <a:ext cx="29626562" cy="16824961"/>
          </a:xfrm>
          <a:prstGeom prst="rect">
            <a:avLst/>
          </a:prstGeom>
          <a:noFill/>
          <a:ln>
            <a:noFill/>
          </a:ln>
        </p:spPr>
        <p:txBody>
          <a:bodyPr anchorCtr="0" anchor="t" bIns="45700" lIns="45700" spcFirstLastPara="1" rIns="45700" wrap="square" tIns="45700">
            <a:noAutofit/>
          </a:bodyPr>
          <a:lstStyle>
            <a:lvl1pPr indent="-793750" lvl="0" marL="457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1pPr>
            <a:lvl2pPr indent="-793750" lvl="1" marL="914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2pPr>
            <a:lvl3pPr indent="-793750" lvl="2" marL="1371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3pPr>
            <a:lvl4pPr indent="-793750" lvl="3" marL="1828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4pPr>
            <a:lvl5pPr indent="-793750" lvl="4" marL="22860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5pPr>
            <a:lvl6pPr indent="-793750" lvl="5" marL="2743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6pPr>
            <a:lvl7pPr indent="-793750" lvl="6" marL="3200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7pPr>
            <a:lvl8pPr indent="-793750" lvl="7" marL="3657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8pPr>
            <a:lvl9pPr indent="-793750" lvl="8" marL="4114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jpg"/><Relationship Id="rId10" Type="http://schemas.openxmlformats.org/officeDocument/2006/relationships/image" Target="../media/image7.jpg"/><Relationship Id="rId13" Type="http://schemas.openxmlformats.org/officeDocument/2006/relationships/image" Target="../media/image2.png"/><Relationship Id="rId12"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nvSpPr>
        <p:spPr>
          <a:xfrm>
            <a:off x="22593650" y="10867975"/>
            <a:ext cx="9193500" cy="2565900"/>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344854"/>
              </a:buClr>
              <a:buSzPts val="2100"/>
              <a:buFont typeface="Arial"/>
              <a:buNone/>
            </a:pPr>
            <a:r>
              <a:rPr lang="en-US" sz="2000">
                <a:solidFill>
                  <a:srgbClr val="344854"/>
                </a:solidFill>
              </a:rPr>
              <a:t>We also studied the disentanglement property of the latent space representation. We perturbed the latent space at particular indices with varying noises, we observed a consistent pattern of variations in reconstruction output of 2 different reconstructions. We observe that the model learns disentangled representations some of which are </a:t>
            </a:r>
            <a:r>
              <a:rPr lang="en-US" sz="2000">
                <a:solidFill>
                  <a:srgbClr val="344854"/>
                </a:solidFill>
              </a:rPr>
              <a:t>modality agnostic as shown in Fig 3</a:t>
            </a:r>
            <a:r>
              <a:rPr lang="en-US" sz="2000">
                <a:solidFill>
                  <a:srgbClr val="344854"/>
                </a:solidFill>
              </a:rPr>
              <a:t>. From the results, we can conclude that the model learns a robust representation that helps in dealing with missing modality scenarios </a:t>
            </a:r>
            <a:endParaRPr sz="1300"/>
          </a:p>
        </p:txBody>
      </p:sp>
      <p:sp>
        <p:nvSpPr>
          <p:cNvPr id="18" name="Google Shape;18;p4"/>
          <p:cNvSpPr txBox="1"/>
          <p:nvPr/>
        </p:nvSpPr>
        <p:spPr>
          <a:xfrm>
            <a:off x="968275" y="784521"/>
            <a:ext cx="14466773" cy="169419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5500">
                <a:solidFill>
                  <a:schemeClr val="dk1"/>
                </a:solidFill>
              </a:rPr>
              <a:t>Generative Multimodal Learning for Reconstructing Missing Modality</a:t>
            </a:r>
            <a:endParaRPr sz="5500"/>
          </a:p>
        </p:txBody>
      </p:sp>
      <p:sp>
        <p:nvSpPr>
          <p:cNvPr id="19" name="Google Shape;19;p4"/>
          <p:cNvSpPr txBox="1"/>
          <p:nvPr/>
        </p:nvSpPr>
        <p:spPr>
          <a:xfrm>
            <a:off x="986250" y="3580554"/>
            <a:ext cx="9064500" cy="572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400"/>
              <a:buFont typeface="Arial"/>
              <a:buNone/>
            </a:pPr>
            <a:r>
              <a:rPr lang="en-US" sz="3400"/>
              <a:t>Motivation and Introduction</a:t>
            </a:r>
            <a:endParaRPr/>
          </a:p>
        </p:txBody>
      </p:sp>
      <p:sp>
        <p:nvSpPr>
          <p:cNvPr id="20" name="Google Shape;20;p4"/>
          <p:cNvSpPr txBox="1"/>
          <p:nvPr/>
        </p:nvSpPr>
        <p:spPr>
          <a:xfrm>
            <a:off x="965550" y="4485125"/>
            <a:ext cx="9064500" cy="2565900"/>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344854"/>
              </a:buClr>
              <a:buSzPts val="2100"/>
              <a:buFont typeface="Arial"/>
              <a:buNone/>
            </a:pPr>
            <a:r>
              <a:rPr b="1" lang="en-US" sz="2000">
                <a:solidFill>
                  <a:srgbClr val="344854"/>
                </a:solidFill>
              </a:rPr>
              <a:t>Hypothesis</a:t>
            </a:r>
            <a:r>
              <a:rPr lang="en-US" sz="2000">
                <a:solidFill>
                  <a:srgbClr val="344854"/>
                </a:solidFill>
              </a:rPr>
              <a:t>: Training a latent variable based variational inference model on multimodal data, and using it to train similar models with a subset of the possible modalities in order to perform inference </a:t>
            </a:r>
            <a:r>
              <a:rPr lang="en-US" sz="2000">
                <a:solidFill>
                  <a:schemeClr val="dk1"/>
                </a:solidFill>
              </a:rPr>
              <a:t>with all possible combinations of missing modalities provided</a:t>
            </a:r>
            <a:r>
              <a:rPr lang="en-US" sz="2000">
                <a:solidFill>
                  <a:srgbClr val="344854"/>
                </a:solidFill>
              </a:rPr>
              <a:t> as well as get a reconstruction of all modalities. </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rPr lang="en-US" sz="2000">
                <a:solidFill>
                  <a:srgbClr val="344854"/>
                </a:solidFill>
              </a:rPr>
              <a:t>Solution inspired by the </a:t>
            </a:r>
            <a:r>
              <a:rPr b="1" i="1" lang="en-US" sz="2000">
                <a:solidFill>
                  <a:srgbClr val="344854"/>
                </a:solidFill>
              </a:rPr>
              <a:t>Multimodal Variational Autoencoder(MVAE)</a:t>
            </a:r>
            <a:r>
              <a:rPr lang="en-US" sz="2000">
                <a:solidFill>
                  <a:srgbClr val="344854"/>
                </a:solidFill>
              </a:rPr>
              <a:t>[</a:t>
            </a:r>
            <a:r>
              <a:rPr b="1" lang="en-US" sz="2000">
                <a:solidFill>
                  <a:srgbClr val="0000FF"/>
                </a:solidFill>
              </a:rPr>
              <a:t>1</a:t>
            </a:r>
            <a:r>
              <a:rPr lang="en-US" sz="2000">
                <a:solidFill>
                  <a:srgbClr val="344854"/>
                </a:solidFill>
              </a:rPr>
              <a:t>] model</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t/>
            </a:r>
            <a:endParaRPr sz="2100">
              <a:solidFill>
                <a:srgbClr val="344854"/>
              </a:solidFill>
            </a:endParaRPr>
          </a:p>
        </p:txBody>
      </p:sp>
      <p:sp>
        <p:nvSpPr>
          <p:cNvPr id="21" name="Google Shape;21;p4"/>
          <p:cNvSpPr txBox="1"/>
          <p:nvPr/>
        </p:nvSpPr>
        <p:spPr>
          <a:xfrm>
            <a:off x="11772188" y="9722600"/>
            <a:ext cx="9546300" cy="3607200"/>
          </a:xfrm>
          <a:prstGeom prst="rect">
            <a:avLst/>
          </a:prstGeom>
          <a:noFill/>
          <a:ln>
            <a:noFill/>
          </a:ln>
        </p:spPr>
        <p:txBody>
          <a:bodyPr anchorCtr="0" anchor="t" bIns="45700" lIns="45700" spcFirstLastPara="1" rIns="45700" wrap="square" tIns="45700">
            <a:noAutofit/>
          </a:bodyPr>
          <a:lstStyle/>
          <a:p>
            <a:pPr indent="-355600" lvl="0" marL="457200" marR="0" rtl="0" algn="l">
              <a:lnSpc>
                <a:spcPct val="120000"/>
              </a:lnSpc>
              <a:spcBef>
                <a:spcPts val="0"/>
              </a:spcBef>
              <a:spcAft>
                <a:spcPts val="0"/>
              </a:spcAft>
              <a:buClr>
                <a:srgbClr val="344854"/>
              </a:buClr>
              <a:buSzPts val="2000"/>
              <a:buChar char="●"/>
            </a:pPr>
            <a:r>
              <a:rPr lang="en-US" sz="2000">
                <a:solidFill>
                  <a:srgbClr val="344854"/>
                </a:solidFill>
              </a:rPr>
              <a:t>We used parallel linear models as the encoders and decoders for each modality respectively</a:t>
            </a:r>
            <a:endParaRPr sz="2000">
              <a:solidFill>
                <a:srgbClr val="344854"/>
              </a:solidFill>
            </a:endParaRPr>
          </a:p>
          <a:p>
            <a:pPr indent="-355600" lvl="0" marL="457200" marR="0" rtl="0" algn="l">
              <a:lnSpc>
                <a:spcPct val="120000"/>
              </a:lnSpc>
              <a:spcBef>
                <a:spcPts val="0"/>
              </a:spcBef>
              <a:spcAft>
                <a:spcPts val="0"/>
              </a:spcAft>
              <a:buClr>
                <a:srgbClr val="344854"/>
              </a:buClr>
              <a:buSzPts val="2000"/>
              <a:buChar char="●"/>
            </a:pPr>
            <a:r>
              <a:rPr lang="en-US" sz="2000">
                <a:solidFill>
                  <a:srgbClr val="344854"/>
                </a:solidFill>
              </a:rPr>
              <a:t>An additional decoder branch was added for label classification</a:t>
            </a:r>
            <a:endParaRPr sz="2000">
              <a:solidFill>
                <a:srgbClr val="344854"/>
              </a:solidFill>
            </a:endParaRPr>
          </a:p>
          <a:p>
            <a:pPr indent="-355600" lvl="0" marL="457200" marR="0" rtl="0" algn="l">
              <a:lnSpc>
                <a:spcPct val="120000"/>
              </a:lnSpc>
              <a:spcBef>
                <a:spcPts val="0"/>
              </a:spcBef>
              <a:spcAft>
                <a:spcPts val="0"/>
              </a:spcAft>
              <a:buClr>
                <a:srgbClr val="344854"/>
              </a:buClr>
              <a:buSzPts val="2000"/>
              <a:buChar char="●"/>
            </a:pPr>
            <a:r>
              <a:rPr lang="en-US" sz="2000">
                <a:solidFill>
                  <a:srgbClr val="344854"/>
                </a:solidFill>
              </a:rPr>
              <a:t>The loss function used were Binary Cross Entropy for the images, Mean squared Error for speech and Cross entropy loss for label classification</a:t>
            </a:r>
            <a:endParaRPr sz="2000">
              <a:solidFill>
                <a:srgbClr val="344854"/>
              </a:solidFill>
            </a:endParaRPr>
          </a:p>
          <a:p>
            <a:pPr indent="-355600" lvl="0" marL="457200" marR="0" rtl="0" algn="l">
              <a:lnSpc>
                <a:spcPct val="120000"/>
              </a:lnSpc>
              <a:spcBef>
                <a:spcPts val="0"/>
              </a:spcBef>
              <a:spcAft>
                <a:spcPts val="0"/>
              </a:spcAft>
              <a:buClr>
                <a:srgbClr val="344854"/>
              </a:buClr>
              <a:buSzPts val="2000"/>
              <a:buChar char="●"/>
            </a:pPr>
            <a:r>
              <a:rPr lang="en-US" sz="2000">
                <a:solidFill>
                  <a:srgbClr val="344854"/>
                </a:solidFill>
              </a:rPr>
              <a:t>These losses when added with KL divergence gave us the ELBO loss.</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rPr lang="en-US" sz="2000">
                <a:solidFill>
                  <a:srgbClr val="344854"/>
                </a:solidFill>
              </a:rPr>
              <a:t>The ELBO losses for all 7 combinations of input modalities were added to get the training loss which was optimized..</a:t>
            </a:r>
            <a:endParaRPr sz="2000">
              <a:solidFill>
                <a:srgbClr val="344854"/>
              </a:solidFill>
            </a:endParaRPr>
          </a:p>
          <a:p>
            <a:pPr indent="0" lvl="0" marL="0" marR="0" rtl="0" algn="l">
              <a:lnSpc>
                <a:spcPct val="120000"/>
              </a:lnSpc>
              <a:spcBef>
                <a:spcPts val="0"/>
              </a:spcBef>
              <a:spcAft>
                <a:spcPts val="0"/>
              </a:spcAft>
              <a:buClr>
                <a:srgbClr val="344854"/>
              </a:buClr>
              <a:buSzPts val="2100"/>
              <a:buFont typeface="Arial"/>
              <a:buNone/>
            </a:pPr>
            <a:r>
              <a:t/>
            </a:r>
            <a:endParaRPr sz="2000">
              <a:solidFill>
                <a:srgbClr val="344854"/>
              </a:solidFill>
            </a:endParaRPr>
          </a:p>
        </p:txBody>
      </p:sp>
      <p:sp>
        <p:nvSpPr>
          <p:cNvPr id="22" name="Google Shape;22;p4"/>
          <p:cNvSpPr txBox="1"/>
          <p:nvPr/>
        </p:nvSpPr>
        <p:spPr>
          <a:xfrm>
            <a:off x="948125" y="7233958"/>
            <a:ext cx="9064500" cy="7293900"/>
          </a:xfrm>
          <a:prstGeom prst="rect">
            <a:avLst/>
          </a:prstGeom>
          <a:noFill/>
          <a:ln>
            <a:noFill/>
          </a:ln>
        </p:spPr>
        <p:txBody>
          <a:bodyPr anchorCtr="0" anchor="t" bIns="45700" lIns="45700" spcFirstLastPara="1" rIns="45700" wrap="square" tIns="45700">
            <a:noAutofit/>
          </a:bodyPr>
          <a:lstStyle/>
          <a:p>
            <a:pPr indent="-425450" lvl="0" marL="457200" rtl="0" algn="l">
              <a:lnSpc>
                <a:spcPct val="115000"/>
              </a:lnSpc>
              <a:spcBef>
                <a:spcPts val="0"/>
              </a:spcBef>
              <a:spcAft>
                <a:spcPts val="0"/>
              </a:spcAft>
              <a:buClr>
                <a:srgbClr val="344854"/>
              </a:buClr>
              <a:buSzPts val="3100"/>
              <a:buChar char="•"/>
            </a:pPr>
            <a:r>
              <a:rPr lang="en-US" sz="2000">
                <a:solidFill>
                  <a:schemeClr val="dk1"/>
                </a:solidFill>
              </a:rPr>
              <a:t>We use an ELBO loss which is the combination of the individual reconstruction losses for each modality, and an additional label classification loss.</a:t>
            </a:r>
            <a:endParaRPr sz="2400"/>
          </a:p>
          <a:p>
            <a:pPr indent="-425450" lvl="0" marL="457200" rtl="0" algn="l">
              <a:lnSpc>
                <a:spcPct val="115000"/>
              </a:lnSpc>
              <a:spcBef>
                <a:spcPts val="0"/>
              </a:spcBef>
              <a:spcAft>
                <a:spcPts val="0"/>
              </a:spcAft>
              <a:buClr>
                <a:srgbClr val="344854"/>
              </a:buClr>
              <a:buSzPts val="3100"/>
              <a:buChar char="•"/>
            </a:pPr>
            <a:r>
              <a:rPr lang="en-US" sz="2000">
                <a:solidFill>
                  <a:schemeClr val="dk1"/>
                </a:solidFill>
              </a:rPr>
              <a:t>The structure of the model follows a tree-structured graph where the different modalities define the observation nodes.</a:t>
            </a:r>
            <a:endParaRPr sz="2400"/>
          </a:p>
          <a:p>
            <a:pPr indent="-425450" lvl="0" marL="457200" rtl="0" algn="l">
              <a:lnSpc>
                <a:spcPct val="115000"/>
              </a:lnSpc>
              <a:spcBef>
                <a:spcPts val="0"/>
              </a:spcBef>
              <a:spcAft>
                <a:spcPts val="0"/>
              </a:spcAft>
              <a:buClr>
                <a:srgbClr val="344854"/>
              </a:buClr>
              <a:buSzPts val="3100"/>
              <a:buChar char="•"/>
            </a:pPr>
            <a:r>
              <a:rPr lang="en-US" sz="2000">
                <a:solidFill>
                  <a:schemeClr val="dk1"/>
                </a:solidFill>
              </a:rPr>
              <a:t>The model follows a late fusion strategy where fusion is done by taking the product of experts as shown in Fig 1.</a:t>
            </a:r>
            <a:endParaRPr sz="2400"/>
          </a:p>
          <a:p>
            <a:pPr indent="-425450" lvl="0" marL="457200" rtl="0" algn="l">
              <a:lnSpc>
                <a:spcPct val="115000"/>
              </a:lnSpc>
              <a:spcBef>
                <a:spcPts val="0"/>
              </a:spcBef>
              <a:spcAft>
                <a:spcPts val="0"/>
              </a:spcAft>
              <a:buClr>
                <a:srgbClr val="344854"/>
              </a:buClr>
              <a:buSzPts val="3100"/>
              <a:buChar char="•"/>
            </a:pPr>
            <a:r>
              <a:rPr lang="en-US" sz="2000">
                <a:solidFill>
                  <a:schemeClr val="dk1"/>
                </a:solidFill>
              </a:rPr>
              <a:t>Each modality has its own expert model as an inference network to contribute to z.</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425450" lvl="0" marL="457200" rtl="0" algn="l">
              <a:lnSpc>
                <a:spcPct val="115000"/>
              </a:lnSpc>
              <a:spcBef>
                <a:spcPts val="0"/>
              </a:spcBef>
              <a:spcAft>
                <a:spcPts val="0"/>
              </a:spcAft>
              <a:buClr>
                <a:srgbClr val="344854"/>
              </a:buClr>
              <a:buSzPts val="3100"/>
              <a:buChar char="•"/>
            </a:pPr>
            <a:r>
              <a:rPr lang="en-US" sz="2000">
                <a:solidFill>
                  <a:schemeClr val="dk1"/>
                </a:solidFill>
              </a:rPr>
              <a:t>We use a subsampled setting for training where all (2</a:t>
            </a:r>
            <a:r>
              <a:rPr baseline="30000" lang="en-US" sz="2000">
                <a:solidFill>
                  <a:schemeClr val="dk1"/>
                </a:solidFill>
              </a:rPr>
              <a:t>N</a:t>
            </a:r>
            <a:r>
              <a:rPr lang="en-US" sz="2000">
                <a:solidFill>
                  <a:schemeClr val="dk1"/>
                </a:solidFill>
              </a:rPr>
              <a:t>-1) powerset combination is used for joint inference to calculate the ELBO loss with the reconstruction of the modalities.</a:t>
            </a:r>
            <a:endParaRPr sz="2400"/>
          </a:p>
          <a:p>
            <a:pPr indent="-425450" lvl="0" marL="457200" rtl="0" algn="l">
              <a:lnSpc>
                <a:spcPct val="115000"/>
              </a:lnSpc>
              <a:spcBef>
                <a:spcPts val="0"/>
              </a:spcBef>
              <a:spcAft>
                <a:spcPts val="0"/>
              </a:spcAft>
              <a:buClr>
                <a:srgbClr val="344854"/>
              </a:buClr>
              <a:buSzPts val="3100"/>
              <a:buChar char="•"/>
            </a:pPr>
            <a:r>
              <a:rPr lang="en-US" sz="2000">
                <a:solidFill>
                  <a:schemeClr val="dk1"/>
                </a:solidFill>
              </a:rPr>
              <a:t>This way the model is generalized to perform well in reconstructing given any combination set of the modalities.</a:t>
            </a:r>
            <a:endParaRPr sz="2400"/>
          </a:p>
        </p:txBody>
      </p:sp>
      <p:sp>
        <p:nvSpPr>
          <p:cNvPr id="23" name="Google Shape;23;p4"/>
          <p:cNvSpPr txBox="1"/>
          <p:nvPr/>
        </p:nvSpPr>
        <p:spPr>
          <a:xfrm>
            <a:off x="11639770" y="3580598"/>
            <a:ext cx="9064500" cy="572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400"/>
              <a:buFont typeface="Arial"/>
              <a:buNone/>
            </a:pPr>
            <a:r>
              <a:rPr lang="en-US" sz="3400"/>
              <a:t>Results and Method</a:t>
            </a:r>
            <a:endParaRPr/>
          </a:p>
        </p:txBody>
      </p:sp>
      <p:sp>
        <p:nvSpPr>
          <p:cNvPr id="24" name="Google Shape;24;p4"/>
          <p:cNvSpPr txBox="1"/>
          <p:nvPr/>
        </p:nvSpPr>
        <p:spPr>
          <a:xfrm>
            <a:off x="948133" y="14142311"/>
            <a:ext cx="9064500" cy="387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100"/>
              <a:t>Dataset</a:t>
            </a:r>
            <a:endParaRPr b="1"/>
          </a:p>
        </p:txBody>
      </p:sp>
      <p:sp>
        <p:nvSpPr>
          <p:cNvPr id="25" name="Google Shape;25;p4"/>
          <p:cNvSpPr txBox="1"/>
          <p:nvPr/>
        </p:nvSpPr>
        <p:spPr>
          <a:xfrm>
            <a:off x="948125" y="14701350"/>
            <a:ext cx="9064500" cy="29487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chemeClr val="dk1"/>
              </a:buClr>
              <a:buSzPts val="2000"/>
              <a:buChar char="●"/>
            </a:pPr>
            <a:r>
              <a:rPr lang="en-US" sz="2000">
                <a:solidFill>
                  <a:schemeClr val="dk1"/>
                </a:solidFill>
              </a:rPr>
              <a:t>We used 3 modalities for our experiment.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The datasets used for representing the 3 modalities are two MNIST datasets of images in different languages (Farsi and Kannada) and a spoken MNIST dataset consisting of a mixture of 6 speakers.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Except for the speech data, the other datasets are sampled to form a triplet without replacement.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The speech data is preprocessed to retrieve 13 dimensional MFCC features.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t/>
            </a:r>
            <a:endParaRPr sz="2000">
              <a:solidFill>
                <a:schemeClr val="dk1"/>
              </a:solidFill>
            </a:endParaRPr>
          </a:p>
          <a:p>
            <a:pPr indent="0" lvl="0" marL="0" marR="0" rtl="0" algn="l">
              <a:lnSpc>
                <a:spcPct val="120000"/>
              </a:lnSpc>
              <a:spcBef>
                <a:spcPts val="0"/>
              </a:spcBef>
              <a:spcAft>
                <a:spcPts val="0"/>
              </a:spcAft>
              <a:buClr>
                <a:srgbClr val="344854"/>
              </a:buClr>
              <a:buSzPts val="2100"/>
              <a:buFont typeface="Arial"/>
              <a:buNone/>
            </a:pPr>
            <a:r>
              <a:t/>
            </a:r>
            <a:endParaRPr sz="3100">
              <a:solidFill>
                <a:srgbClr val="344854"/>
              </a:solidFill>
            </a:endParaRPr>
          </a:p>
        </p:txBody>
      </p:sp>
      <p:sp>
        <p:nvSpPr>
          <p:cNvPr id="26" name="Google Shape;26;p4"/>
          <p:cNvSpPr txBox="1"/>
          <p:nvPr/>
        </p:nvSpPr>
        <p:spPr>
          <a:xfrm>
            <a:off x="22465980" y="9878874"/>
            <a:ext cx="9029700" cy="572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400"/>
              <a:buFont typeface="Arial"/>
              <a:buNone/>
            </a:pPr>
            <a:r>
              <a:rPr lang="en-US" sz="3400"/>
              <a:t>Conclusion</a:t>
            </a:r>
            <a:endParaRPr/>
          </a:p>
        </p:txBody>
      </p:sp>
      <p:sp>
        <p:nvSpPr>
          <p:cNvPr id="27" name="Google Shape;27;p4"/>
          <p:cNvSpPr txBox="1"/>
          <p:nvPr/>
        </p:nvSpPr>
        <p:spPr>
          <a:xfrm>
            <a:off x="22757005" y="10465980"/>
            <a:ext cx="9029700" cy="387600"/>
          </a:xfrm>
          <a:prstGeom prst="rect">
            <a:avLst/>
          </a:prstGeom>
          <a:noFill/>
          <a:ln>
            <a:noFill/>
          </a:ln>
        </p:spPr>
        <p:txBody>
          <a:bodyPr anchorCtr="0" anchor="t" bIns="45700" lIns="45700" spcFirstLastPara="1" rIns="45700" wrap="square" tIns="45700">
            <a:noAutofit/>
          </a:bodyPr>
          <a:lstStyle/>
          <a:p>
            <a:pPr indent="-285750" lvl="0" marL="0" marR="0" rtl="0" algn="l">
              <a:lnSpc>
                <a:spcPct val="100000"/>
              </a:lnSpc>
              <a:spcBef>
                <a:spcPts val="0"/>
              </a:spcBef>
              <a:spcAft>
                <a:spcPts val="0"/>
              </a:spcAft>
              <a:buClr>
                <a:srgbClr val="000000"/>
              </a:buClr>
              <a:buSzPts val="2100"/>
              <a:buFont typeface="Arial"/>
              <a:buNone/>
            </a:pPr>
            <a:r>
              <a:rPr b="1" lang="en-US" sz="2100"/>
              <a:t>Disentanglement of Representation</a:t>
            </a:r>
            <a:endParaRPr b="1"/>
          </a:p>
        </p:txBody>
      </p:sp>
      <p:sp>
        <p:nvSpPr>
          <p:cNvPr id="28" name="Google Shape;28;p4"/>
          <p:cNvSpPr txBox="1"/>
          <p:nvPr/>
        </p:nvSpPr>
        <p:spPr>
          <a:xfrm>
            <a:off x="22813225" y="8876916"/>
            <a:ext cx="9029700" cy="572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44854"/>
              </a:buClr>
              <a:buSzPts val="1300"/>
              <a:buFont typeface="Arial"/>
              <a:buNone/>
            </a:pPr>
            <a:r>
              <a:rPr b="1" lang="en-US" sz="1500">
                <a:solidFill>
                  <a:srgbClr val="344854"/>
                </a:solidFill>
              </a:rPr>
              <a:t>Figure 3</a:t>
            </a:r>
            <a:r>
              <a:rPr lang="en-US" sz="1500">
                <a:solidFill>
                  <a:srgbClr val="344854"/>
                </a:solidFill>
              </a:rPr>
              <a:t>: Output Reconstructions obtained by perturbing index 201 of latent variable by amounts -1500 to 1500 in intervals of 30 shown in 10x10 grid. Output reconstruction transitions as [5,3,7,0], original input label 7. </a:t>
            </a:r>
            <a:r>
              <a:rPr lang="en-US" sz="1500">
                <a:solidFill>
                  <a:srgbClr val="344854"/>
                </a:solidFill>
              </a:rPr>
              <a:t>(left: Farsi), (right :Kannada),</a:t>
            </a:r>
            <a:endParaRPr sz="1500">
              <a:solidFill>
                <a:srgbClr val="344854"/>
              </a:solidFill>
            </a:endParaRPr>
          </a:p>
          <a:p>
            <a:pPr indent="0" lvl="0" marL="0" marR="0" rtl="0" algn="l">
              <a:lnSpc>
                <a:spcPct val="100000"/>
              </a:lnSpc>
              <a:spcBef>
                <a:spcPts val="0"/>
              </a:spcBef>
              <a:spcAft>
                <a:spcPts val="0"/>
              </a:spcAft>
              <a:buClr>
                <a:srgbClr val="344854"/>
              </a:buClr>
              <a:buSzPts val="1300"/>
              <a:buFont typeface="Arial"/>
              <a:buNone/>
            </a:pPr>
            <a:r>
              <a:t/>
            </a:r>
            <a:endParaRPr sz="1500">
              <a:solidFill>
                <a:srgbClr val="344854"/>
              </a:solidFill>
            </a:endParaRPr>
          </a:p>
        </p:txBody>
      </p:sp>
      <p:sp>
        <p:nvSpPr>
          <p:cNvPr id="29" name="Google Shape;29;p4"/>
          <p:cNvSpPr txBox="1"/>
          <p:nvPr/>
        </p:nvSpPr>
        <p:spPr>
          <a:xfrm>
            <a:off x="707225" y="20078875"/>
            <a:ext cx="9546300" cy="7812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44854"/>
              </a:buClr>
              <a:buSzPts val="1300"/>
              <a:buFont typeface="Arial"/>
              <a:buNone/>
            </a:pPr>
            <a:r>
              <a:rPr b="1" lang="en-US" sz="1500">
                <a:solidFill>
                  <a:srgbClr val="344854"/>
                </a:solidFill>
              </a:rPr>
              <a:t>Figure 1</a:t>
            </a:r>
            <a:r>
              <a:rPr lang="en-US" sz="1500">
                <a:solidFill>
                  <a:srgbClr val="344854"/>
                </a:solidFill>
              </a:rPr>
              <a:t> (a) Graphical model of the MVAE. (b) MVAE architecture with N modalities. µi and σi represent the i-th variational parameters; µ0 and σ0 represent the prior parameters. The product-of-experts (PoE) combines all variational parameters (c) If a modality is missing during training, we drop the respective inference network</a:t>
            </a:r>
            <a:endParaRPr sz="1600"/>
          </a:p>
        </p:txBody>
      </p:sp>
      <p:grpSp>
        <p:nvGrpSpPr>
          <p:cNvPr id="30" name="Google Shape;30;p4"/>
          <p:cNvGrpSpPr/>
          <p:nvPr/>
        </p:nvGrpSpPr>
        <p:grpSpPr>
          <a:xfrm>
            <a:off x="22866819" y="19130323"/>
            <a:ext cx="8647156" cy="1896002"/>
            <a:chOff x="22866819" y="19130323"/>
            <a:chExt cx="8647156" cy="1896002"/>
          </a:xfrm>
        </p:grpSpPr>
        <p:sp>
          <p:nvSpPr>
            <p:cNvPr id="31" name="Google Shape;31;p4"/>
            <p:cNvSpPr txBox="1"/>
            <p:nvPr/>
          </p:nvSpPr>
          <p:spPr>
            <a:xfrm>
              <a:off x="22866819" y="19130323"/>
              <a:ext cx="6335100" cy="387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rPr>
                <a:t>References</a:t>
              </a:r>
              <a:endParaRPr b="1"/>
            </a:p>
          </p:txBody>
        </p:sp>
        <p:sp>
          <p:nvSpPr>
            <p:cNvPr id="32" name="Google Shape;32;p4"/>
            <p:cNvSpPr txBox="1"/>
            <p:nvPr/>
          </p:nvSpPr>
          <p:spPr>
            <a:xfrm>
              <a:off x="23142175" y="19517925"/>
              <a:ext cx="8371800" cy="1508400"/>
            </a:xfrm>
            <a:prstGeom prst="rect">
              <a:avLst/>
            </a:prstGeom>
            <a:noFill/>
            <a:ln>
              <a:noFill/>
            </a:ln>
          </p:spPr>
          <p:txBody>
            <a:bodyPr anchorCtr="0" anchor="b" bIns="45700" lIns="45700" spcFirstLastPara="1" rIns="45700" wrap="square" tIns="45700">
              <a:noAutofit/>
            </a:bodyPr>
            <a:lstStyle/>
            <a:p>
              <a:pPr indent="0" lvl="0" marL="0" marR="0" rtl="0" algn="l">
                <a:lnSpc>
                  <a:spcPct val="120000"/>
                </a:lnSpc>
                <a:spcBef>
                  <a:spcPts val="600"/>
                </a:spcBef>
                <a:spcAft>
                  <a:spcPts val="0"/>
                </a:spcAft>
                <a:buClr>
                  <a:srgbClr val="000000"/>
                </a:buClr>
                <a:buSzPts val="1400"/>
                <a:buFont typeface="Arial"/>
                <a:buNone/>
              </a:pPr>
              <a:r>
                <a:rPr lang="en-US">
                  <a:solidFill>
                    <a:srgbClr val="222222"/>
                  </a:solidFill>
                  <a:highlight>
                    <a:srgbClr val="FFFFFF"/>
                  </a:highlight>
                </a:rPr>
                <a:t>[1] Wu, Mike, and Noah Goodman. "</a:t>
              </a:r>
              <a:r>
                <a:rPr b="1" lang="en-US">
                  <a:solidFill>
                    <a:srgbClr val="222222"/>
                  </a:solidFill>
                  <a:highlight>
                    <a:srgbClr val="FFFFFF"/>
                  </a:highlight>
                </a:rPr>
                <a:t>Multimodal generative models for scalable weakly-supervised learning.</a:t>
              </a:r>
              <a:r>
                <a:rPr lang="en-US">
                  <a:solidFill>
                    <a:srgbClr val="222222"/>
                  </a:solidFill>
                  <a:highlight>
                    <a:srgbClr val="FFFFFF"/>
                  </a:highlight>
                </a:rPr>
                <a:t>" </a:t>
              </a:r>
              <a:r>
                <a:rPr i="1" lang="en-US">
                  <a:solidFill>
                    <a:srgbClr val="222222"/>
                  </a:solidFill>
                  <a:highlight>
                    <a:srgbClr val="FFFFFF"/>
                  </a:highlight>
                </a:rPr>
                <a:t>Advances in Neural Information Processing Systems</a:t>
              </a:r>
              <a:r>
                <a:rPr lang="en-US">
                  <a:solidFill>
                    <a:srgbClr val="222222"/>
                  </a:solidFill>
                  <a:highlight>
                    <a:srgbClr val="FFFFFF"/>
                  </a:highlight>
                </a:rPr>
                <a:t>. 2018.</a:t>
              </a:r>
              <a:endParaRPr sz="1800"/>
            </a:p>
            <a:p>
              <a:pPr indent="0" lvl="0" marL="0" marR="0" rtl="0" algn="l">
                <a:lnSpc>
                  <a:spcPct val="120000"/>
                </a:lnSpc>
                <a:spcBef>
                  <a:spcPts val="600"/>
                </a:spcBef>
                <a:spcAft>
                  <a:spcPts val="0"/>
                </a:spcAft>
                <a:buClr>
                  <a:srgbClr val="000000"/>
                </a:buClr>
                <a:buSzPts val="1400"/>
                <a:buFont typeface="Arial"/>
                <a:buNone/>
              </a:pPr>
              <a:r>
                <a:rPr lang="en-US">
                  <a:solidFill>
                    <a:srgbClr val="222222"/>
                  </a:solidFill>
                  <a:highlight>
                    <a:srgbClr val="FFFFFF"/>
                  </a:highlight>
                </a:rPr>
                <a:t>[2] Zhi-Xuan, Tan, Harold Soh, and Desmond C. Ong. "</a:t>
              </a:r>
              <a:r>
                <a:rPr b="1" lang="en-US">
                  <a:solidFill>
                    <a:srgbClr val="222222"/>
                  </a:solidFill>
                  <a:highlight>
                    <a:srgbClr val="FFFFFF"/>
                  </a:highlight>
                </a:rPr>
                <a:t>Factorized inference in Deep Markov Models for incomplete multimodal time series.</a:t>
              </a:r>
              <a:r>
                <a:rPr lang="en-US">
                  <a:solidFill>
                    <a:srgbClr val="222222"/>
                  </a:solidFill>
                  <a:highlight>
                    <a:srgbClr val="FFFFFF"/>
                  </a:highlight>
                </a:rPr>
                <a:t>" AAAI, 2020.</a:t>
              </a:r>
              <a:endParaRPr sz="1800"/>
            </a:p>
            <a:p>
              <a:pPr indent="0" lvl="0" marL="0" marR="0" rtl="0" algn="l">
                <a:lnSpc>
                  <a:spcPct val="120000"/>
                </a:lnSpc>
                <a:spcBef>
                  <a:spcPts val="600"/>
                </a:spcBef>
                <a:spcAft>
                  <a:spcPts val="0"/>
                </a:spcAft>
                <a:buClr>
                  <a:srgbClr val="000000"/>
                </a:buClr>
                <a:buSzPts val="1400"/>
                <a:buFont typeface="Arial"/>
                <a:buNone/>
              </a:pPr>
              <a:r>
                <a:t/>
              </a:r>
              <a:endParaRPr/>
            </a:p>
          </p:txBody>
        </p:sp>
      </p:grpSp>
      <p:sp>
        <p:nvSpPr>
          <p:cNvPr id="33" name="Google Shape;33;p4"/>
          <p:cNvSpPr txBox="1"/>
          <p:nvPr/>
        </p:nvSpPr>
        <p:spPr>
          <a:xfrm>
            <a:off x="14263906" y="1073833"/>
            <a:ext cx="6052800" cy="1115400"/>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00000"/>
              </a:buClr>
              <a:buSzPts val="2100"/>
              <a:buFont typeface="Arial"/>
              <a:buNone/>
            </a:pPr>
            <a:r>
              <a:rPr b="1" lang="en-US" sz="2300"/>
              <a:t>Nishant Mishra</a:t>
            </a:r>
            <a:r>
              <a:rPr b="1" i="0" lang="en-US" sz="2300" u="none" cap="none" strike="noStrike">
                <a:solidFill>
                  <a:srgbClr val="000000"/>
                </a:solidFill>
              </a:rPr>
              <a:t>, A</a:t>
            </a:r>
            <a:r>
              <a:rPr b="1" lang="en-US" sz="2300"/>
              <a:t>nkur Agarwal</a:t>
            </a:r>
            <a:br>
              <a:rPr b="1" i="0" lang="en-US" sz="2300" u="none" cap="none" strike="noStrike">
                <a:solidFill>
                  <a:srgbClr val="000000"/>
                </a:solidFill>
              </a:rPr>
            </a:br>
            <a:r>
              <a:rPr b="1" i="0" lang="en-US" sz="2300" u="none" cap="none" strike="noStrike">
                <a:solidFill>
                  <a:srgbClr val="000000"/>
                </a:solidFill>
              </a:rPr>
              <a:t>Group - 7</a:t>
            </a:r>
            <a:endParaRPr b="1" sz="1600"/>
          </a:p>
        </p:txBody>
      </p:sp>
      <p:graphicFrame>
        <p:nvGraphicFramePr>
          <p:cNvPr id="34" name="Google Shape;34;p4"/>
          <p:cNvGraphicFramePr/>
          <p:nvPr/>
        </p:nvGraphicFramePr>
        <p:xfrm>
          <a:off x="11639788" y="4422900"/>
          <a:ext cx="3000000" cy="3000000"/>
        </p:xfrm>
        <a:graphic>
          <a:graphicData uri="http://schemas.openxmlformats.org/drawingml/2006/table">
            <a:tbl>
              <a:tblPr>
                <a:noFill/>
                <a:tableStyleId>{00D9866A-304E-4246-A5FD-D6DE8ED51E33}</a:tableStyleId>
              </a:tblPr>
              <a:tblGrid>
                <a:gridCol w="1523950"/>
                <a:gridCol w="1610200"/>
                <a:gridCol w="1049525"/>
                <a:gridCol w="1782750"/>
                <a:gridCol w="1768375"/>
                <a:gridCol w="1811475"/>
              </a:tblGrid>
              <a:tr h="772275">
                <a:tc>
                  <a:txBody>
                    <a:bodyPr/>
                    <a:lstStyle/>
                    <a:p>
                      <a:pPr indent="0" lvl="0" marL="0" rtl="0" algn="ctr">
                        <a:spcBef>
                          <a:spcPts val="0"/>
                        </a:spcBef>
                        <a:spcAft>
                          <a:spcPts val="0"/>
                        </a:spcAft>
                        <a:buNone/>
                      </a:pPr>
                      <a:r>
                        <a:rPr b="1" lang="en-US" sz="1700"/>
                        <a:t>Combination</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US" sz="1700"/>
                        <a:t>Classification (Accuracy)(%)</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US" sz="1700"/>
                        <a:t>ELBO</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US" sz="1700"/>
                        <a:t>Reconstruction M1 (BCE)</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US" sz="1700"/>
                        <a:t>Reconstruction M2 (BCE)</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b="1" lang="en-US" sz="1700"/>
                        <a:t>Reconstruction M3 (MSE)</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US" sz="1700"/>
                        <a:t>m1</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99.6</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248.85</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89.09</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135</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0.133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m2</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99.7</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436.9</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348.67</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68.96</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0.134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m3</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99.2</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493.03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348.81</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135.76</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0.0095</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m1, m2</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99.93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187.64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89.05</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69.04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0.133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m2, m3</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99.94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427.44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346.19</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69.1</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0.011</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m1, m3</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99.88</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239.11</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89.33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134.8</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0.013</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r h="490525">
                <a:tc>
                  <a:txBody>
                    <a:bodyPr/>
                    <a:lstStyle/>
                    <a:p>
                      <a:pPr indent="0" lvl="0" marL="0" rtl="0" algn="ctr">
                        <a:spcBef>
                          <a:spcPts val="0"/>
                        </a:spcBef>
                        <a:spcAft>
                          <a:spcPts val="0"/>
                        </a:spcAft>
                        <a:buNone/>
                      </a:pPr>
                      <a:r>
                        <a:rPr b="1" lang="en-US" sz="1700"/>
                        <a:t>m1, m2, m3</a:t>
                      </a:r>
                      <a:endParaRPr b="1"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99.95</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177.62</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89.38</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69.1</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c>
                  <a:txBody>
                    <a:bodyPr/>
                    <a:lstStyle/>
                    <a:p>
                      <a:pPr indent="0" lvl="0" marL="0" rtl="0" algn="ctr">
                        <a:spcBef>
                          <a:spcPts val="0"/>
                        </a:spcBef>
                        <a:spcAft>
                          <a:spcPts val="0"/>
                        </a:spcAft>
                        <a:buNone/>
                      </a:pPr>
                      <a:r>
                        <a:rPr lang="en-US" sz="1700"/>
                        <a:t>0.014</a:t>
                      </a:r>
                      <a:endParaRPr sz="1700"/>
                    </a:p>
                  </a:txBody>
                  <a:tcPr marT="63500" marB="63500" marR="63500" marL="63500">
                    <a:lnL cap="flat" cmpd="sng" w="28575">
                      <a:solidFill>
                        <a:srgbClr val="6D9EEB"/>
                      </a:solidFill>
                      <a:prstDash val="solid"/>
                      <a:round/>
                      <a:headEnd len="sm" w="sm" type="none"/>
                      <a:tailEnd len="sm" w="sm" type="none"/>
                    </a:lnL>
                    <a:lnR cap="flat" cmpd="sng" w="28575">
                      <a:solidFill>
                        <a:srgbClr val="6D9EEB"/>
                      </a:solidFill>
                      <a:prstDash val="solid"/>
                      <a:round/>
                      <a:headEnd len="sm" w="sm" type="none"/>
                      <a:tailEnd len="sm" w="sm" type="none"/>
                    </a:lnR>
                    <a:lnT cap="flat" cmpd="sng" w="28575">
                      <a:solidFill>
                        <a:srgbClr val="6D9EEB"/>
                      </a:solidFill>
                      <a:prstDash val="solid"/>
                      <a:round/>
                      <a:headEnd len="sm" w="sm" type="none"/>
                      <a:tailEnd len="sm" w="sm" type="none"/>
                    </a:lnT>
                    <a:lnB cap="flat" cmpd="sng" w="28575">
                      <a:solidFill>
                        <a:srgbClr val="6D9EEB"/>
                      </a:solidFill>
                      <a:prstDash val="solid"/>
                      <a:round/>
                      <a:headEnd len="sm" w="sm" type="none"/>
                      <a:tailEnd len="sm" w="sm" type="none"/>
                    </a:lnB>
                  </a:tcPr>
                </a:tc>
              </a:tr>
            </a:tbl>
          </a:graphicData>
        </a:graphic>
      </p:graphicFrame>
      <p:sp>
        <p:nvSpPr>
          <p:cNvPr id="35" name="Google Shape;35;p4"/>
          <p:cNvSpPr txBox="1"/>
          <p:nvPr/>
        </p:nvSpPr>
        <p:spPr>
          <a:xfrm>
            <a:off x="11639775" y="8661125"/>
            <a:ext cx="9546300" cy="8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Table 1: </a:t>
            </a:r>
            <a:r>
              <a:rPr lang="en-US" sz="1500">
                <a:solidFill>
                  <a:schemeClr val="dk1"/>
                </a:solidFill>
              </a:rPr>
              <a:t>Training performance at different combinations of the modalities and joint inference experts.</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rPr>
              <a:t>(BCE: Binary Cross Entropy; MSE: Mean Squared Error; ELBO: Evidence Lower Bound;</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rPr>
              <a:t>m1: MNIST Language 1 (Farsi); m2: MNIST Language 2 (Kannada); m3: Spoken MNIST (MFCC features))</a:t>
            </a:r>
            <a:endParaRPr sz="1500">
              <a:solidFill>
                <a:schemeClr val="dk1"/>
              </a:solidFill>
            </a:endParaRPr>
          </a:p>
          <a:p>
            <a:pPr indent="0" lvl="0" marL="0" rtl="0" algn="l">
              <a:spcBef>
                <a:spcPts val="0"/>
              </a:spcBef>
              <a:spcAft>
                <a:spcPts val="0"/>
              </a:spcAft>
              <a:buNone/>
            </a:pPr>
            <a:r>
              <a:t/>
            </a:r>
            <a:endParaRPr sz="1500">
              <a:latin typeface="Calibri"/>
              <a:ea typeface="Calibri"/>
              <a:cs typeface="Calibri"/>
              <a:sym typeface="Calibri"/>
            </a:endParaRPr>
          </a:p>
        </p:txBody>
      </p:sp>
      <p:grpSp>
        <p:nvGrpSpPr>
          <p:cNvPr id="36" name="Google Shape;36;p4"/>
          <p:cNvGrpSpPr/>
          <p:nvPr/>
        </p:nvGrpSpPr>
        <p:grpSpPr>
          <a:xfrm>
            <a:off x="10234249" y="14529975"/>
            <a:ext cx="11763877" cy="5548976"/>
            <a:chOff x="11880670" y="11996948"/>
            <a:chExt cx="9803231" cy="3219971"/>
          </a:xfrm>
        </p:grpSpPr>
        <p:pic>
          <p:nvPicPr>
            <p:cNvPr id="37" name="Google Shape;37;p4"/>
            <p:cNvPicPr preferRelativeResize="0"/>
            <p:nvPr/>
          </p:nvPicPr>
          <p:blipFill>
            <a:blip r:embed="rId3">
              <a:alphaModFix/>
            </a:blip>
            <a:stretch>
              <a:fillRect/>
            </a:stretch>
          </p:blipFill>
          <p:spPr>
            <a:xfrm>
              <a:off x="11880670" y="11996948"/>
              <a:ext cx="5261760" cy="3219971"/>
            </a:xfrm>
            <a:prstGeom prst="rect">
              <a:avLst/>
            </a:prstGeom>
            <a:noFill/>
            <a:ln>
              <a:noFill/>
            </a:ln>
          </p:spPr>
        </p:pic>
        <p:pic>
          <p:nvPicPr>
            <p:cNvPr id="38" name="Google Shape;38;p4"/>
            <p:cNvPicPr preferRelativeResize="0"/>
            <p:nvPr/>
          </p:nvPicPr>
          <p:blipFill rotWithShape="1">
            <a:blip r:embed="rId4">
              <a:alphaModFix/>
            </a:blip>
            <a:srcRect b="0" l="21519" r="0" t="0"/>
            <a:stretch/>
          </p:blipFill>
          <p:spPr>
            <a:xfrm>
              <a:off x="17385556" y="11996948"/>
              <a:ext cx="4298345" cy="3219971"/>
            </a:xfrm>
            <a:prstGeom prst="rect">
              <a:avLst/>
            </a:prstGeom>
            <a:noFill/>
            <a:ln>
              <a:noFill/>
            </a:ln>
          </p:spPr>
        </p:pic>
      </p:grpSp>
      <p:sp>
        <p:nvSpPr>
          <p:cNvPr id="39" name="Google Shape;39;p4"/>
          <p:cNvSpPr txBox="1"/>
          <p:nvPr/>
        </p:nvSpPr>
        <p:spPr>
          <a:xfrm>
            <a:off x="12700050" y="20078325"/>
            <a:ext cx="87120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b="1" lang="en-US">
                <a:latin typeface="Calibri"/>
                <a:ea typeface="Calibri"/>
                <a:cs typeface="Calibri"/>
                <a:sym typeface="Calibri"/>
              </a:rPr>
              <a:t>(a)</a:t>
            </a:r>
            <a:r>
              <a:rPr lang="en-US">
                <a:latin typeface="Calibri"/>
                <a:ea typeface="Calibri"/>
                <a:cs typeface="Calibri"/>
                <a:sym typeface="Calibri"/>
              </a:rPr>
              <a:t>												</a:t>
            </a:r>
            <a:r>
              <a:rPr b="1" lang="en-US">
                <a:latin typeface="Calibri"/>
                <a:ea typeface="Calibri"/>
                <a:cs typeface="Calibri"/>
                <a:sym typeface="Calibri"/>
              </a:rPr>
              <a:t>(</a:t>
            </a:r>
            <a:r>
              <a:rPr b="1" lang="en-US">
                <a:latin typeface="Calibri"/>
                <a:ea typeface="Calibri"/>
                <a:cs typeface="Calibri"/>
                <a:sym typeface="Calibri"/>
              </a:rPr>
              <a:t>b)</a:t>
            </a:r>
            <a:endParaRPr b="1">
              <a:latin typeface="Calibri"/>
              <a:ea typeface="Calibri"/>
              <a:cs typeface="Calibri"/>
              <a:sym typeface="Calibri"/>
            </a:endParaRPr>
          </a:p>
        </p:txBody>
      </p:sp>
      <p:pic>
        <p:nvPicPr>
          <p:cNvPr id="40" name="Google Shape;40;p4"/>
          <p:cNvPicPr preferRelativeResize="0"/>
          <p:nvPr/>
        </p:nvPicPr>
        <p:blipFill>
          <a:blip r:embed="rId5">
            <a:alphaModFix/>
          </a:blip>
          <a:stretch>
            <a:fillRect/>
          </a:stretch>
        </p:blipFill>
        <p:spPr>
          <a:xfrm>
            <a:off x="28582625" y="664900"/>
            <a:ext cx="3375650" cy="1694175"/>
          </a:xfrm>
          <a:prstGeom prst="rect">
            <a:avLst/>
          </a:prstGeom>
          <a:noFill/>
          <a:ln>
            <a:noFill/>
          </a:ln>
          <a:effectLst>
            <a:outerShdw blurRad="57150" rotWithShape="0" algn="bl" dir="5400000" dist="19050">
              <a:srgbClr val="000000">
                <a:alpha val="50000"/>
              </a:srgbClr>
            </a:outerShdw>
          </a:effectLst>
        </p:spPr>
      </p:pic>
      <p:pic>
        <p:nvPicPr>
          <p:cNvPr id="41" name="Google Shape;41;p4"/>
          <p:cNvPicPr preferRelativeResize="0"/>
          <p:nvPr/>
        </p:nvPicPr>
        <p:blipFill rotWithShape="1">
          <a:blip r:embed="rId6">
            <a:alphaModFix/>
          </a:blip>
          <a:srcRect b="26109" l="0" r="0" t="32664"/>
          <a:stretch/>
        </p:blipFill>
        <p:spPr>
          <a:xfrm>
            <a:off x="21430263" y="935663"/>
            <a:ext cx="3375651" cy="1391700"/>
          </a:xfrm>
          <a:prstGeom prst="rect">
            <a:avLst/>
          </a:prstGeom>
          <a:noFill/>
          <a:ln>
            <a:noFill/>
          </a:ln>
        </p:spPr>
      </p:pic>
      <p:sp>
        <p:nvSpPr>
          <p:cNvPr id="42" name="Google Shape;42;p4"/>
          <p:cNvSpPr txBox="1"/>
          <p:nvPr/>
        </p:nvSpPr>
        <p:spPr>
          <a:xfrm>
            <a:off x="11785600" y="20402550"/>
            <a:ext cx="1005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Figure 2: </a:t>
            </a:r>
            <a:r>
              <a:rPr lang="en-US" sz="1500"/>
              <a:t>Original Image and Image reconstruction outputs in various combination of modalities. (a) Farsi MNIST reconstruction. (b) Kannada image Reconstruction.</a:t>
            </a:r>
            <a:endParaRPr b="1">
              <a:latin typeface="Calibri"/>
              <a:ea typeface="Calibri"/>
              <a:cs typeface="Calibri"/>
              <a:sym typeface="Calibri"/>
            </a:endParaRPr>
          </a:p>
        </p:txBody>
      </p:sp>
      <p:grpSp>
        <p:nvGrpSpPr>
          <p:cNvPr id="43" name="Google Shape;43;p4"/>
          <p:cNvGrpSpPr/>
          <p:nvPr/>
        </p:nvGrpSpPr>
        <p:grpSpPr>
          <a:xfrm>
            <a:off x="22465975" y="3517846"/>
            <a:ext cx="9546212" cy="5188108"/>
            <a:chOff x="22092575" y="4353700"/>
            <a:chExt cx="10825825" cy="5172075"/>
          </a:xfrm>
        </p:grpSpPr>
        <p:pic>
          <p:nvPicPr>
            <p:cNvPr id="44" name="Google Shape;44;p4"/>
            <p:cNvPicPr preferRelativeResize="0"/>
            <p:nvPr/>
          </p:nvPicPr>
          <p:blipFill>
            <a:blip r:embed="rId7">
              <a:alphaModFix/>
            </a:blip>
            <a:stretch>
              <a:fillRect/>
            </a:stretch>
          </p:blipFill>
          <p:spPr>
            <a:xfrm>
              <a:off x="22092575" y="4353700"/>
              <a:ext cx="5295900" cy="5172075"/>
            </a:xfrm>
            <a:prstGeom prst="rect">
              <a:avLst/>
            </a:prstGeom>
            <a:noFill/>
            <a:ln>
              <a:noFill/>
            </a:ln>
          </p:spPr>
        </p:pic>
        <p:pic>
          <p:nvPicPr>
            <p:cNvPr id="45" name="Google Shape;45;p4"/>
            <p:cNvPicPr preferRelativeResize="0"/>
            <p:nvPr/>
          </p:nvPicPr>
          <p:blipFill>
            <a:blip r:embed="rId8">
              <a:alphaModFix/>
            </a:blip>
            <a:stretch>
              <a:fillRect/>
            </a:stretch>
          </p:blipFill>
          <p:spPr>
            <a:xfrm>
              <a:off x="27622500" y="4353700"/>
              <a:ext cx="5295900" cy="5172075"/>
            </a:xfrm>
            <a:prstGeom prst="rect">
              <a:avLst/>
            </a:prstGeom>
            <a:noFill/>
            <a:ln>
              <a:noFill/>
            </a:ln>
          </p:spPr>
        </p:pic>
      </p:grpSp>
      <p:pic>
        <p:nvPicPr>
          <p:cNvPr id="46" name="Google Shape;46;p4"/>
          <p:cNvPicPr preferRelativeResize="0"/>
          <p:nvPr/>
        </p:nvPicPr>
        <p:blipFill>
          <a:blip r:embed="rId9">
            <a:alphaModFix/>
          </a:blip>
          <a:stretch>
            <a:fillRect/>
          </a:stretch>
        </p:blipFill>
        <p:spPr>
          <a:xfrm>
            <a:off x="24332463" y="13422387"/>
            <a:ext cx="5813250" cy="3875500"/>
          </a:xfrm>
          <a:prstGeom prst="rect">
            <a:avLst/>
          </a:prstGeom>
          <a:noFill/>
          <a:ln>
            <a:noFill/>
          </a:ln>
        </p:spPr>
      </p:pic>
      <p:pic>
        <p:nvPicPr>
          <p:cNvPr id="47" name="Google Shape;47;p4"/>
          <p:cNvPicPr preferRelativeResize="0"/>
          <p:nvPr/>
        </p:nvPicPr>
        <p:blipFill>
          <a:blip r:embed="rId10">
            <a:alphaModFix/>
          </a:blip>
          <a:stretch>
            <a:fillRect/>
          </a:stretch>
        </p:blipFill>
        <p:spPr>
          <a:xfrm>
            <a:off x="1403675" y="11176175"/>
            <a:ext cx="8153399" cy="876300"/>
          </a:xfrm>
          <a:prstGeom prst="rect">
            <a:avLst/>
          </a:prstGeom>
          <a:noFill/>
          <a:ln>
            <a:noFill/>
          </a:ln>
        </p:spPr>
      </p:pic>
      <p:pic>
        <p:nvPicPr>
          <p:cNvPr id="48" name="Google Shape;48;p4"/>
          <p:cNvPicPr preferRelativeResize="0"/>
          <p:nvPr/>
        </p:nvPicPr>
        <p:blipFill>
          <a:blip r:embed="rId11">
            <a:alphaModFix/>
          </a:blip>
          <a:stretch>
            <a:fillRect/>
          </a:stretch>
        </p:blipFill>
        <p:spPr>
          <a:xfrm>
            <a:off x="813150" y="17650049"/>
            <a:ext cx="9410700" cy="2428825"/>
          </a:xfrm>
          <a:prstGeom prst="rect">
            <a:avLst/>
          </a:prstGeom>
          <a:noFill/>
          <a:ln>
            <a:noFill/>
          </a:ln>
        </p:spPr>
      </p:pic>
      <p:pic>
        <p:nvPicPr>
          <p:cNvPr id="49" name="Google Shape;49;p4"/>
          <p:cNvPicPr preferRelativeResize="0"/>
          <p:nvPr/>
        </p:nvPicPr>
        <p:blipFill>
          <a:blip r:embed="rId12">
            <a:alphaModFix/>
          </a:blip>
          <a:stretch>
            <a:fillRect/>
          </a:stretch>
        </p:blipFill>
        <p:spPr>
          <a:xfrm>
            <a:off x="12443750" y="12662000"/>
            <a:ext cx="7877175" cy="981500"/>
          </a:xfrm>
          <a:prstGeom prst="rect">
            <a:avLst/>
          </a:prstGeom>
          <a:noFill/>
          <a:ln>
            <a:noFill/>
          </a:ln>
        </p:spPr>
      </p:pic>
      <p:sp>
        <p:nvSpPr>
          <p:cNvPr id="50" name="Google Shape;50;p4"/>
          <p:cNvSpPr txBox="1"/>
          <p:nvPr/>
        </p:nvSpPr>
        <p:spPr>
          <a:xfrm>
            <a:off x="11785600" y="13643500"/>
            <a:ext cx="9193500" cy="781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344854"/>
              </a:buClr>
              <a:buSzPts val="2100"/>
              <a:buFont typeface="Arial"/>
              <a:buNone/>
            </a:pPr>
            <a:r>
              <a:rPr lang="en-US" sz="2000">
                <a:solidFill>
                  <a:srgbClr val="344854"/>
                </a:solidFill>
              </a:rPr>
              <a:t>The results are summarized in Table 1 and reconstruction outputs shown in Fig 2. Fig 4 shows the loss and accuracy curve</a:t>
            </a:r>
            <a:endParaRPr>
              <a:latin typeface="Calibri"/>
              <a:ea typeface="Calibri"/>
              <a:cs typeface="Calibri"/>
              <a:sym typeface="Calibri"/>
            </a:endParaRPr>
          </a:p>
        </p:txBody>
      </p:sp>
      <p:sp>
        <p:nvSpPr>
          <p:cNvPr id="51" name="Google Shape;51;p4"/>
          <p:cNvSpPr txBox="1"/>
          <p:nvPr/>
        </p:nvSpPr>
        <p:spPr>
          <a:xfrm>
            <a:off x="22813219" y="17237073"/>
            <a:ext cx="6335100" cy="387600"/>
          </a:xfrm>
          <a:prstGeom prst="rect">
            <a:avLst/>
          </a:prstGeom>
          <a:noFill/>
          <a:ln>
            <a:noFill/>
          </a:ln>
        </p:spPr>
        <p:txBody>
          <a:bodyPr anchorCtr="0" anchor="t" bIns="45700" lIns="45700" spcFirstLastPara="1" rIns="45700" wrap="square" tIns="45700">
            <a:noAutofit/>
          </a:bodyPr>
          <a:lstStyle/>
          <a:p>
            <a:pPr indent="-57150" lvl="0" marL="0" marR="0" rtl="0" algn="l">
              <a:lnSpc>
                <a:spcPct val="100000"/>
              </a:lnSpc>
              <a:spcBef>
                <a:spcPts val="0"/>
              </a:spcBef>
              <a:spcAft>
                <a:spcPts val="0"/>
              </a:spcAft>
              <a:buClr>
                <a:srgbClr val="000000"/>
              </a:buClr>
              <a:buSzPts val="2100"/>
              <a:buFont typeface="Arial"/>
              <a:buNone/>
            </a:pPr>
            <a:r>
              <a:rPr b="1" lang="en-US" sz="2100"/>
              <a:t>Implementation Details</a:t>
            </a:r>
            <a:endParaRPr b="1"/>
          </a:p>
        </p:txBody>
      </p:sp>
      <p:sp>
        <p:nvSpPr>
          <p:cNvPr id="52" name="Google Shape;52;p4"/>
          <p:cNvSpPr txBox="1"/>
          <p:nvPr/>
        </p:nvSpPr>
        <p:spPr>
          <a:xfrm>
            <a:off x="22749800" y="17624675"/>
            <a:ext cx="8881200" cy="13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The code for the mentioned paper [1] was legacy. We took inspiration from their model definition and central idea, but rest of the implementation, including preprocessing, data loader, loss functions, training regime,experiments, and metric calculation was our own.</a:t>
            </a:r>
            <a:endParaRPr sz="2000">
              <a:latin typeface="Calibri"/>
              <a:ea typeface="Calibri"/>
              <a:cs typeface="Calibri"/>
              <a:sym typeface="Calibri"/>
            </a:endParaRPr>
          </a:p>
        </p:txBody>
      </p:sp>
      <p:pic>
        <p:nvPicPr>
          <p:cNvPr id="53" name="Google Shape;53;p4"/>
          <p:cNvPicPr preferRelativeResize="0"/>
          <p:nvPr/>
        </p:nvPicPr>
        <p:blipFill>
          <a:blip r:embed="rId13">
            <a:alphaModFix/>
          </a:blip>
          <a:stretch>
            <a:fillRect/>
          </a:stretch>
        </p:blipFill>
        <p:spPr>
          <a:xfrm>
            <a:off x="24986675" y="816138"/>
            <a:ext cx="3415212" cy="139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