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348f45cba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348f45cb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348f45cba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348f45cb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348f45cb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348f45cb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348f45cb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348f45cb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348f45cb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348f45cb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348f45cb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348f45cb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348f45cb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348f45cb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348f45cb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348f45c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348f45cba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348f45cb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348f45cb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348f45cb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348f45cb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348f45c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348f45cba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348f45cb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48f45cb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48f45cb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48f45cb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48f45cb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48f45c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48f45c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348f45cb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348f45cb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348f45cb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348f45cb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348f45cb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348f45cb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348f45cb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348f45cb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HOUSING: PRICE PREDICTION</a:t>
            </a:r>
            <a:endParaRPr/>
          </a:p>
        </p:txBody>
      </p:sp>
      <p:sp>
        <p:nvSpPr>
          <p:cNvPr id="55" name="Google Shape;55;p13"/>
          <p:cNvSpPr txBox="1">
            <a:spLocks noGrp="1"/>
          </p:cNvSpPr>
          <p:nvPr>
            <p:ph type="subTitle" idx="1"/>
          </p:nvPr>
        </p:nvSpPr>
        <p:spPr>
          <a:xfrm>
            <a:off x="311700" y="2834125"/>
            <a:ext cx="8520600" cy="1643282"/>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smtClean="0">
                <a:solidFill>
                  <a:srgbClr val="ADADAD"/>
                </a:solidFill>
              </a:rPr>
              <a:t>By</a:t>
            </a:r>
          </a:p>
          <a:p>
            <a:pPr marL="0" lvl="0" indent="0" algn="ctr" rtl="0">
              <a:spcBef>
                <a:spcPts val="0"/>
              </a:spcBef>
              <a:spcAft>
                <a:spcPts val="0"/>
              </a:spcAft>
              <a:buNone/>
            </a:pPr>
            <a:r>
              <a:rPr lang="en" b="1" dirty="0" smtClean="0">
                <a:solidFill>
                  <a:srgbClr val="ADADAD"/>
                </a:solidFill>
              </a:rPr>
              <a:t>Manish Kumar</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the previous slide we can see the correlation between all the continuous variables with the target variable. Using the information acquired from the graph and the heatmap, we decided to drop those columns which have correlation value of less than mod of 0.2.</a:t>
            </a:r>
            <a:endParaRPr/>
          </a:p>
          <a:p>
            <a:pPr marL="0" lvl="0" indent="0" algn="l" rtl="0">
              <a:spcBef>
                <a:spcPts val="1200"/>
              </a:spcBef>
              <a:spcAft>
                <a:spcPts val="0"/>
              </a:spcAft>
              <a:buNone/>
            </a:pPr>
            <a:r>
              <a:rPr lang="en"/>
              <a:t>13 columns were dropped, as seen in the image.</a:t>
            </a:r>
            <a:endParaRPr/>
          </a:p>
          <a:p>
            <a:pPr marL="0" lvl="0" indent="0" algn="l" rtl="0">
              <a:spcBef>
                <a:spcPts val="1200"/>
              </a:spcBef>
              <a:spcAft>
                <a:spcPts val="1200"/>
              </a:spcAft>
              <a:buNone/>
            </a:pPr>
            <a:r>
              <a:rPr lang="en"/>
              <a:t>The highest correlation is with overall quality at 0.79.</a:t>
            </a:r>
            <a:endParaRPr/>
          </a:p>
        </p:txBody>
      </p:sp>
      <p:pic>
        <p:nvPicPr>
          <p:cNvPr id="119" name="Google Shape;119;p22"/>
          <p:cNvPicPr preferRelativeResize="0"/>
          <p:nvPr/>
        </p:nvPicPr>
        <p:blipFill>
          <a:blip r:embed="rId3">
            <a:alphaModFix/>
          </a:blip>
          <a:stretch>
            <a:fillRect/>
          </a:stretch>
        </p:blipFill>
        <p:spPr>
          <a:xfrm>
            <a:off x="311700" y="3830275"/>
            <a:ext cx="8520600" cy="4426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Outliers and Skewness</a:t>
            </a:r>
            <a:endParaRPr/>
          </a:p>
        </p:txBody>
      </p:sp>
      <p:sp>
        <p:nvSpPr>
          <p:cNvPr id="125" name="Google Shape;125;p23"/>
          <p:cNvSpPr txBox="1">
            <a:spLocks noGrp="1"/>
          </p:cNvSpPr>
          <p:nvPr>
            <p:ph type="body" idx="1"/>
          </p:nvPr>
        </p:nvSpPr>
        <p:spPr>
          <a:xfrm>
            <a:off x="311700" y="1152475"/>
            <a:ext cx="4260300" cy="2037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6" name="Google Shape;126;p23"/>
          <p:cNvPicPr preferRelativeResize="0"/>
          <p:nvPr/>
        </p:nvPicPr>
        <p:blipFill>
          <a:blip r:embed="rId3">
            <a:alphaModFix/>
          </a:blip>
          <a:stretch>
            <a:fillRect/>
          </a:stretch>
        </p:blipFill>
        <p:spPr>
          <a:xfrm>
            <a:off x="311700" y="1152475"/>
            <a:ext cx="4618549" cy="3857626"/>
          </a:xfrm>
          <a:prstGeom prst="rect">
            <a:avLst/>
          </a:prstGeom>
          <a:noFill/>
          <a:ln>
            <a:noFill/>
          </a:ln>
        </p:spPr>
      </p:pic>
      <p:pic>
        <p:nvPicPr>
          <p:cNvPr id="127" name="Google Shape;127;p23"/>
          <p:cNvPicPr preferRelativeResize="0"/>
          <p:nvPr/>
        </p:nvPicPr>
        <p:blipFill>
          <a:blip r:embed="rId4">
            <a:alphaModFix/>
          </a:blip>
          <a:stretch>
            <a:fillRect/>
          </a:stretch>
        </p:blipFill>
        <p:spPr>
          <a:xfrm>
            <a:off x="5651750" y="1152475"/>
            <a:ext cx="2600325" cy="393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boxplot in the previous slide is of Lot Area, in the plot we can see there are many outliers present in the data, same is case with somewhat all of the continuous data columns. The other picture is of the skewness present in the dataset. As we can see, almost all of the columns have skewness over the accepted value of +-0.5.</a:t>
            </a:r>
            <a:endParaRPr/>
          </a:p>
          <a:p>
            <a:pPr marL="0" lvl="0" indent="0" algn="l" rtl="0">
              <a:spcBef>
                <a:spcPts val="1200"/>
              </a:spcBef>
              <a:spcAft>
                <a:spcPts val="1200"/>
              </a:spcAft>
              <a:buNone/>
            </a:pPr>
            <a:r>
              <a:rPr lang="en"/>
              <a:t>Instead of extensively treating for outliers, we will only treat the skewness present in the data, using power transformer. After treatment the outliers will also drop significantly.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sp>
        <p:nvSpPr>
          <p:cNvPr id="139" name="Google Shape;139;p25"/>
          <p:cNvSpPr txBox="1">
            <a:spLocks noGrp="1"/>
          </p:cNvSpPr>
          <p:nvPr>
            <p:ph type="body" idx="1"/>
          </p:nvPr>
        </p:nvSpPr>
        <p:spPr>
          <a:xfrm>
            <a:off x="311700" y="1152475"/>
            <a:ext cx="4963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As we can see, most of the columns skewness is now within the accepted threshold value of +-0.5.</a:t>
            </a:r>
            <a:endParaRPr/>
          </a:p>
        </p:txBody>
      </p:sp>
      <p:pic>
        <p:nvPicPr>
          <p:cNvPr id="140" name="Google Shape;140;p25"/>
          <p:cNvPicPr preferRelativeResize="0"/>
          <p:nvPr/>
        </p:nvPicPr>
        <p:blipFill>
          <a:blip r:embed="rId3">
            <a:alphaModFix/>
          </a:blip>
          <a:stretch>
            <a:fillRect/>
          </a:stretch>
        </p:blipFill>
        <p:spPr>
          <a:xfrm>
            <a:off x="5366175" y="771513"/>
            <a:ext cx="3676650" cy="437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Building</a:t>
            </a:r>
            <a:endParaRPr/>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first thing we will do is get the best random state, for train test split. We will do this with the help of a simple linear regression model.</a:t>
            </a:r>
            <a:endParaRPr/>
          </a:p>
          <a:p>
            <a:pPr marL="0" lvl="0" indent="0" algn="l" rtl="0">
              <a:spcBef>
                <a:spcPts val="1200"/>
              </a:spcBef>
              <a:spcAft>
                <a:spcPts val="1200"/>
              </a:spcAft>
              <a:buNone/>
            </a:pPr>
            <a:r>
              <a:rPr lang="en"/>
              <a:t>The best R2 score for linear regression we obtained is 0.868.</a:t>
            </a:r>
            <a:endParaRPr/>
          </a:p>
        </p:txBody>
      </p:sp>
      <p:pic>
        <p:nvPicPr>
          <p:cNvPr id="147" name="Google Shape;147;p26"/>
          <p:cNvPicPr preferRelativeResize="0"/>
          <p:nvPr/>
        </p:nvPicPr>
        <p:blipFill>
          <a:blip r:embed="rId3">
            <a:alphaModFix/>
          </a:blip>
          <a:stretch>
            <a:fillRect/>
          </a:stretch>
        </p:blipFill>
        <p:spPr>
          <a:xfrm>
            <a:off x="187875" y="2720500"/>
            <a:ext cx="8768250" cy="2297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Ridge and RidgeCV</a:t>
            </a:r>
            <a:endParaRPr/>
          </a:p>
        </p:txBody>
      </p:sp>
      <p:sp>
        <p:nvSpPr>
          <p:cNvPr id="153" name="Google Shape;15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R2 score for L2 regularization for alpha = 1 is 0.868, but after using different alpha values our R2 score also increased to 0.877.</a:t>
            </a:r>
            <a:endParaRPr/>
          </a:p>
          <a:p>
            <a:pPr marL="0" lvl="0" indent="0" algn="l" rtl="0">
              <a:spcBef>
                <a:spcPts val="1200"/>
              </a:spcBef>
              <a:spcAft>
                <a:spcPts val="1200"/>
              </a:spcAft>
              <a:buNone/>
            </a:pPr>
            <a:r>
              <a:rPr lang="en"/>
              <a:t>RidgeCV is just ridge regression with inbuilt cross validation, so we don’t have to find the cross validation score extensively.</a:t>
            </a:r>
            <a:endParaRPr/>
          </a:p>
        </p:txBody>
      </p:sp>
      <p:pic>
        <p:nvPicPr>
          <p:cNvPr id="154" name="Google Shape;154;p27"/>
          <p:cNvPicPr preferRelativeResize="0"/>
          <p:nvPr/>
        </p:nvPicPr>
        <p:blipFill>
          <a:blip r:embed="rId3">
            <a:alphaModFix/>
          </a:blip>
          <a:stretch>
            <a:fillRect/>
          </a:stretch>
        </p:blipFill>
        <p:spPr>
          <a:xfrm>
            <a:off x="979950" y="3104050"/>
            <a:ext cx="3257550" cy="1952625"/>
          </a:xfrm>
          <a:prstGeom prst="rect">
            <a:avLst/>
          </a:prstGeom>
          <a:noFill/>
          <a:ln>
            <a:noFill/>
          </a:ln>
        </p:spPr>
      </p:pic>
      <p:pic>
        <p:nvPicPr>
          <p:cNvPr id="155" name="Google Shape;155;p27"/>
          <p:cNvPicPr preferRelativeResize="0"/>
          <p:nvPr/>
        </p:nvPicPr>
        <p:blipFill>
          <a:blip r:embed="rId4">
            <a:alphaModFix/>
          </a:blip>
          <a:stretch>
            <a:fillRect/>
          </a:stretch>
        </p:blipFill>
        <p:spPr>
          <a:xfrm>
            <a:off x="4672200" y="3104050"/>
            <a:ext cx="3486150" cy="195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Lasso and LassoCV</a:t>
            </a:r>
            <a:endParaRPr/>
          </a:p>
        </p:txBody>
      </p:sp>
      <p:sp>
        <p:nvSpPr>
          <p:cNvPr id="161" name="Google Shape;16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already got improved score after using ridge regression.</a:t>
            </a:r>
            <a:endParaRPr/>
          </a:p>
          <a:p>
            <a:pPr marL="0" lvl="0" indent="0" algn="l" rtl="0">
              <a:spcBef>
                <a:spcPts val="1200"/>
              </a:spcBef>
              <a:spcAft>
                <a:spcPts val="0"/>
              </a:spcAft>
              <a:buNone/>
            </a:pPr>
            <a:r>
              <a:rPr lang="en"/>
              <a:t>Our R2 score L1 regularization for alpha = 1 is 0.868, but after using different alpha values our R2 score also increased to 0.874.</a:t>
            </a:r>
            <a:endParaRPr/>
          </a:p>
          <a:p>
            <a:pPr marL="0" lvl="0" indent="0" algn="l" rtl="0">
              <a:spcBef>
                <a:spcPts val="1200"/>
              </a:spcBef>
              <a:spcAft>
                <a:spcPts val="0"/>
              </a:spcAft>
              <a:buNone/>
            </a:pPr>
            <a:r>
              <a:rPr lang="en"/>
              <a:t>LassoCV is just lasso regression with inbuilt cross validation, so we don’t have to find the cross validation score extensively.</a:t>
            </a:r>
            <a:endParaRPr/>
          </a:p>
          <a:p>
            <a:pPr marL="0" lvl="0" indent="0" algn="l" rtl="0">
              <a:spcBef>
                <a:spcPts val="1200"/>
              </a:spcBef>
              <a:spcAft>
                <a:spcPts val="1200"/>
              </a:spcAft>
              <a:buNone/>
            </a:pPr>
            <a:endParaRPr/>
          </a:p>
        </p:txBody>
      </p:sp>
      <p:pic>
        <p:nvPicPr>
          <p:cNvPr id="162" name="Google Shape;162;p28"/>
          <p:cNvPicPr preferRelativeResize="0"/>
          <p:nvPr/>
        </p:nvPicPr>
        <p:blipFill>
          <a:blip r:embed="rId3">
            <a:alphaModFix/>
          </a:blip>
          <a:stretch>
            <a:fillRect/>
          </a:stretch>
        </p:blipFill>
        <p:spPr>
          <a:xfrm>
            <a:off x="784250" y="3215400"/>
            <a:ext cx="3343275" cy="1743075"/>
          </a:xfrm>
          <a:prstGeom prst="rect">
            <a:avLst/>
          </a:prstGeom>
          <a:noFill/>
          <a:ln>
            <a:noFill/>
          </a:ln>
        </p:spPr>
      </p:pic>
      <p:pic>
        <p:nvPicPr>
          <p:cNvPr id="163" name="Google Shape;163;p28"/>
          <p:cNvPicPr preferRelativeResize="0"/>
          <p:nvPr/>
        </p:nvPicPr>
        <p:blipFill>
          <a:blip r:embed="rId4">
            <a:alphaModFix/>
          </a:blip>
          <a:stretch>
            <a:fillRect/>
          </a:stretch>
        </p:blipFill>
        <p:spPr>
          <a:xfrm>
            <a:off x="4352413" y="3215400"/>
            <a:ext cx="3314700" cy="1743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Regressor</a:t>
            </a:r>
            <a:endParaRPr/>
          </a:p>
        </p:txBody>
      </p:sp>
      <p:sp>
        <p:nvSpPr>
          <p:cNvPr id="169" name="Google Shape;169;p29"/>
          <p:cNvSpPr txBox="1">
            <a:spLocks noGrp="1"/>
          </p:cNvSpPr>
          <p:nvPr>
            <p:ph type="body" idx="1"/>
          </p:nvPr>
        </p:nvSpPr>
        <p:spPr>
          <a:xfrm>
            <a:off x="311700" y="1152475"/>
            <a:ext cx="617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R2 score with decision tree regressor dropped to 0.724, but after hypertuning the score improved to 0.783.</a:t>
            </a:r>
            <a:endParaRPr/>
          </a:p>
          <a:p>
            <a:pPr marL="0" lvl="0" indent="0" algn="l" rtl="0">
              <a:spcBef>
                <a:spcPts val="1200"/>
              </a:spcBef>
              <a:spcAft>
                <a:spcPts val="1200"/>
              </a:spcAft>
              <a:buNone/>
            </a:pPr>
            <a:r>
              <a:rPr lang="en"/>
              <a:t>The best parameters we got after gridsearchcv can be seen in the image.</a:t>
            </a:r>
            <a:endParaRPr/>
          </a:p>
        </p:txBody>
      </p:sp>
      <p:pic>
        <p:nvPicPr>
          <p:cNvPr id="170" name="Google Shape;170;p29"/>
          <p:cNvPicPr preferRelativeResize="0"/>
          <p:nvPr/>
        </p:nvPicPr>
        <p:blipFill>
          <a:blip r:embed="rId3">
            <a:alphaModFix/>
          </a:blip>
          <a:stretch>
            <a:fillRect/>
          </a:stretch>
        </p:blipFill>
        <p:spPr>
          <a:xfrm>
            <a:off x="311700" y="3268988"/>
            <a:ext cx="3390900" cy="1724025"/>
          </a:xfrm>
          <a:prstGeom prst="rect">
            <a:avLst/>
          </a:prstGeom>
          <a:noFill/>
          <a:ln>
            <a:noFill/>
          </a:ln>
        </p:spPr>
      </p:pic>
      <p:pic>
        <p:nvPicPr>
          <p:cNvPr id="171" name="Google Shape;171;p29"/>
          <p:cNvPicPr preferRelativeResize="0"/>
          <p:nvPr/>
        </p:nvPicPr>
        <p:blipFill>
          <a:blip r:embed="rId4">
            <a:alphaModFix/>
          </a:blip>
          <a:stretch>
            <a:fillRect/>
          </a:stretch>
        </p:blipFill>
        <p:spPr>
          <a:xfrm>
            <a:off x="5098500" y="3192788"/>
            <a:ext cx="3733800" cy="1876425"/>
          </a:xfrm>
          <a:prstGeom prst="rect">
            <a:avLst/>
          </a:prstGeom>
          <a:noFill/>
          <a:ln>
            <a:noFill/>
          </a:ln>
        </p:spPr>
      </p:pic>
      <p:pic>
        <p:nvPicPr>
          <p:cNvPr id="172" name="Google Shape;172;p29"/>
          <p:cNvPicPr preferRelativeResize="0"/>
          <p:nvPr/>
        </p:nvPicPr>
        <p:blipFill>
          <a:blip r:embed="rId5">
            <a:alphaModFix/>
          </a:blip>
          <a:stretch>
            <a:fillRect/>
          </a:stretch>
        </p:blipFill>
        <p:spPr>
          <a:xfrm>
            <a:off x="6546300" y="1813725"/>
            <a:ext cx="2286000" cy="129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Regressor</a:t>
            </a:r>
            <a:endParaRPr/>
          </a:p>
        </p:txBody>
      </p:sp>
      <p:sp>
        <p:nvSpPr>
          <p:cNvPr id="178" name="Google Shape;178;p30"/>
          <p:cNvSpPr txBox="1">
            <a:spLocks noGrp="1"/>
          </p:cNvSpPr>
          <p:nvPr>
            <p:ph type="body" idx="1"/>
          </p:nvPr>
        </p:nvSpPr>
        <p:spPr>
          <a:xfrm>
            <a:off x="311700" y="1152475"/>
            <a:ext cx="5712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R2 score with decision tree regressor dropped to 0.891, but after hypertuning the score reduced to 0.884.</a:t>
            </a:r>
            <a:endParaRPr/>
          </a:p>
          <a:p>
            <a:pPr marL="0" lvl="0" indent="0" algn="l" rtl="0">
              <a:spcBef>
                <a:spcPts val="1200"/>
              </a:spcBef>
              <a:spcAft>
                <a:spcPts val="1200"/>
              </a:spcAft>
              <a:buNone/>
            </a:pPr>
            <a:r>
              <a:rPr lang="en"/>
              <a:t>The best parameters we got after gridsearchcv can be seen in the image.</a:t>
            </a:r>
            <a:endParaRPr/>
          </a:p>
        </p:txBody>
      </p:sp>
      <p:pic>
        <p:nvPicPr>
          <p:cNvPr id="179" name="Google Shape;179;p30"/>
          <p:cNvPicPr preferRelativeResize="0"/>
          <p:nvPr/>
        </p:nvPicPr>
        <p:blipFill>
          <a:blip r:embed="rId3">
            <a:alphaModFix/>
          </a:blip>
          <a:stretch>
            <a:fillRect/>
          </a:stretch>
        </p:blipFill>
        <p:spPr>
          <a:xfrm>
            <a:off x="311688" y="3324975"/>
            <a:ext cx="3381375" cy="1733550"/>
          </a:xfrm>
          <a:prstGeom prst="rect">
            <a:avLst/>
          </a:prstGeom>
          <a:noFill/>
          <a:ln>
            <a:noFill/>
          </a:ln>
        </p:spPr>
      </p:pic>
      <p:pic>
        <p:nvPicPr>
          <p:cNvPr id="180" name="Google Shape;180;p30"/>
          <p:cNvPicPr preferRelativeResize="0"/>
          <p:nvPr/>
        </p:nvPicPr>
        <p:blipFill>
          <a:blip r:embed="rId4">
            <a:alphaModFix/>
          </a:blip>
          <a:stretch>
            <a:fillRect/>
          </a:stretch>
        </p:blipFill>
        <p:spPr>
          <a:xfrm>
            <a:off x="4218525" y="3277338"/>
            <a:ext cx="4191000" cy="1781175"/>
          </a:xfrm>
          <a:prstGeom prst="rect">
            <a:avLst/>
          </a:prstGeom>
          <a:noFill/>
          <a:ln>
            <a:noFill/>
          </a:ln>
        </p:spPr>
      </p:pic>
      <p:pic>
        <p:nvPicPr>
          <p:cNvPr id="181" name="Google Shape;181;p30"/>
          <p:cNvPicPr preferRelativeResize="0"/>
          <p:nvPr/>
        </p:nvPicPr>
        <p:blipFill>
          <a:blip r:embed="rId5">
            <a:alphaModFix/>
          </a:blip>
          <a:stretch>
            <a:fillRect/>
          </a:stretch>
        </p:blipFill>
        <p:spPr>
          <a:xfrm>
            <a:off x="6285450" y="1995488"/>
            <a:ext cx="2124075" cy="115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Finalising Model</a:t>
            </a:r>
            <a:endParaRPr/>
          </a:p>
        </p:txBody>
      </p:sp>
      <p:sp>
        <p:nvSpPr>
          <p:cNvPr id="187" name="Google Shape;187;p31"/>
          <p:cNvSpPr txBox="1">
            <a:spLocks noGrp="1"/>
          </p:cNvSpPr>
          <p:nvPr>
            <p:ph type="body" idx="1"/>
          </p:nvPr>
        </p:nvSpPr>
        <p:spPr>
          <a:xfrm>
            <a:off x="311700" y="1152475"/>
            <a:ext cx="3181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 we saw after hyper parameter tuning with gridsearchCV our random forest model had the highest accuracy, hence this will be the model that we will finalize.</a:t>
            </a:r>
            <a:endParaRPr/>
          </a:p>
          <a:p>
            <a:pPr marL="0" lvl="0" indent="0" algn="l" rtl="0">
              <a:spcBef>
                <a:spcPts val="1200"/>
              </a:spcBef>
              <a:spcAft>
                <a:spcPts val="1200"/>
              </a:spcAft>
              <a:buNone/>
            </a:pPr>
            <a:endParaRPr/>
          </a:p>
        </p:txBody>
      </p:sp>
      <p:pic>
        <p:nvPicPr>
          <p:cNvPr id="188" name="Google Shape;188;p31"/>
          <p:cNvPicPr preferRelativeResize="0"/>
          <p:nvPr/>
        </p:nvPicPr>
        <p:blipFill>
          <a:blip r:embed="rId3">
            <a:alphaModFix/>
          </a:blip>
          <a:stretch>
            <a:fillRect/>
          </a:stretch>
        </p:blipFill>
        <p:spPr>
          <a:xfrm>
            <a:off x="3534672" y="1152475"/>
            <a:ext cx="5446200" cy="393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endParaRPr/>
          </a:p>
          <a:p>
            <a:pPr marL="0" lvl="0" indent="0" algn="l" rtl="0">
              <a:spcBef>
                <a:spcPts val="1200"/>
              </a:spcBef>
              <a:spcAft>
                <a:spcPts val="0"/>
              </a:spcAft>
              <a:buNone/>
            </a:pPr>
            <a:r>
              <a:rPr lang="en"/>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a:p>
          <a:p>
            <a:pPr marL="0" lvl="0" indent="0" algn="l" rtl="0">
              <a:spcBef>
                <a:spcPts val="1200"/>
              </a:spcBef>
              <a:spcAft>
                <a:spcPts val="1200"/>
              </a:spcAft>
              <a:buNone/>
            </a:pPr>
            <a:r>
              <a:rPr lang="en"/>
              <a:t>The company is looking at prospective properties to buy houses to enter the market. You are required to build a model using Machine Learning in order to predict the actual value of the prospective properties and decide whether to invest in them or not.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project we learned about housing market and how data science and machine learning can be so helpful in this field. </a:t>
            </a:r>
            <a:endParaRPr/>
          </a:p>
          <a:p>
            <a:pPr marL="0" lvl="0" indent="0" algn="l" rtl="0">
              <a:spcBef>
                <a:spcPts val="1200"/>
              </a:spcBef>
              <a:spcAft>
                <a:spcPts val="0"/>
              </a:spcAft>
              <a:buNone/>
            </a:pPr>
            <a:r>
              <a:rPr lang="en"/>
              <a:t>Using predictive modeling and EDA we can determine which factors impact the market and which factors can be helpful in determining the prices.</a:t>
            </a:r>
            <a:endParaRPr/>
          </a:p>
          <a:p>
            <a:pPr marL="0" lvl="0" indent="0" algn="l" rtl="0">
              <a:spcBef>
                <a:spcPts val="1200"/>
              </a:spcBef>
              <a:spcAft>
                <a:spcPts val="1200"/>
              </a:spcAft>
              <a:buNone/>
            </a:pPr>
            <a:r>
              <a:rPr lang="en"/>
              <a:t>After treating outliers, getting rid of redundant columns and other preprocessing, we manage to build a model which will give us fairly accurate results.</a:t>
            </a:r>
            <a:endParaRPr/>
          </a:p>
        </p:txBody>
      </p:sp>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Goal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Dataset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contains 1460 entries each having 81 variables.</a:t>
            </a:r>
            <a:endParaRPr/>
          </a:p>
          <a:p>
            <a:pPr marL="0" lvl="0" indent="0" algn="l" rtl="0">
              <a:spcBef>
                <a:spcPts val="1200"/>
              </a:spcBef>
              <a:spcAft>
                <a:spcPts val="0"/>
              </a:spcAft>
              <a:buNone/>
            </a:pPr>
            <a:r>
              <a:rPr lang="en"/>
              <a:t>Data contains Null values.</a:t>
            </a:r>
            <a:endParaRPr/>
          </a:p>
          <a:p>
            <a:pPr marL="0" lvl="0" indent="0" algn="l" rtl="0">
              <a:spcBef>
                <a:spcPts val="1200"/>
              </a:spcBef>
              <a:spcAft>
                <a:spcPts val="0"/>
              </a:spcAft>
              <a:buNone/>
            </a:pPr>
            <a:r>
              <a:rPr lang="en"/>
              <a:t>Data contains numerical as well as categorical variable.</a:t>
            </a:r>
            <a:endParaRPr/>
          </a:p>
          <a:p>
            <a:pPr marL="0" lvl="0" indent="0" algn="l" rtl="0">
              <a:spcBef>
                <a:spcPts val="1200"/>
              </a:spcBef>
              <a:spcAft>
                <a:spcPts val="1200"/>
              </a:spcAft>
              <a:buNone/>
            </a:pPr>
            <a:r>
              <a:rPr lang="en"/>
              <a:t>Two datasets are being provided to you (test.csv, train.csv).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Null Values</a:t>
            </a:r>
            <a:endParaRPr/>
          </a:p>
        </p:txBody>
      </p:sp>
      <p:sp>
        <p:nvSpPr>
          <p:cNvPr id="79" name="Google Shape;79;p17"/>
          <p:cNvSpPr txBox="1">
            <a:spLocks noGrp="1"/>
          </p:cNvSpPr>
          <p:nvPr>
            <p:ph type="body" idx="1"/>
          </p:nvPr>
        </p:nvSpPr>
        <p:spPr>
          <a:xfrm>
            <a:off x="311700" y="1152475"/>
            <a:ext cx="6715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many missing values present in the dataset. Some of them are due to missing information while others may be due to technical reasoning, for example, in columns like GarageType, BsmtQual, etc, the null values are there because the house does not comprise these features.</a:t>
            </a:r>
            <a:endParaRPr/>
          </a:p>
          <a:p>
            <a:pPr marL="0" lvl="0" indent="0" algn="l" rtl="0">
              <a:spcBef>
                <a:spcPts val="1200"/>
              </a:spcBef>
              <a:spcAft>
                <a:spcPts val="1200"/>
              </a:spcAft>
              <a:buNone/>
            </a:pPr>
            <a:endParaRPr/>
          </a:p>
        </p:txBody>
      </p:sp>
      <p:pic>
        <p:nvPicPr>
          <p:cNvPr id="80" name="Google Shape;80;p17"/>
          <p:cNvPicPr preferRelativeResize="0"/>
          <p:nvPr/>
        </p:nvPicPr>
        <p:blipFill>
          <a:blip r:embed="rId3">
            <a:alphaModFix/>
          </a:blip>
          <a:stretch>
            <a:fillRect/>
          </a:stretch>
        </p:blipFill>
        <p:spPr>
          <a:xfrm>
            <a:off x="7203525" y="495238"/>
            <a:ext cx="1628775" cy="657225"/>
          </a:xfrm>
          <a:prstGeom prst="rect">
            <a:avLst/>
          </a:prstGeom>
          <a:noFill/>
          <a:ln>
            <a:noFill/>
          </a:ln>
        </p:spPr>
      </p:pic>
      <p:pic>
        <p:nvPicPr>
          <p:cNvPr id="81" name="Google Shape;81;p17"/>
          <p:cNvPicPr preferRelativeResize="0"/>
          <p:nvPr/>
        </p:nvPicPr>
        <p:blipFill>
          <a:blip r:embed="rId4">
            <a:alphaModFix/>
          </a:blip>
          <a:stretch>
            <a:fillRect/>
          </a:stretch>
        </p:blipFill>
        <p:spPr>
          <a:xfrm>
            <a:off x="7198763" y="1152463"/>
            <a:ext cx="1638300" cy="1800225"/>
          </a:xfrm>
          <a:prstGeom prst="rect">
            <a:avLst/>
          </a:prstGeom>
          <a:noFill/>
          <a:ln>
            <a:noFill/>
          </a:ln>
        </p:spPr>
      </p:pic>
      <p:pic>
        <p:nvPicPr>
          <p:cNvPr id="82" name="Google Shape;82;p17"/>
          <p:cNvPicPr preferRelativeResize="0"/>
          <p:nvPr/>
        </p:nvPicPr>
        <p:blipFill>
          <a:blip r:embed="rId5">
            <a:alphaModFix/>
          </a:blip>
          <a:stretch>
            <a:fillRect/>
          </a:stretch>
        </p:blipFill>
        <p:spPr>
          <a:xfrm>
            <a:off x="7203525" y="2173850"/>
            <a:ext cx="1628775" cy="292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Treating missing values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 columns like PoolQC, MiscFeature, Alley and Fence has a lot of missing values, hence using synthetic values may not be the best way as it will influence the data vastly. Instead we will just drop these columns.</a:t>
            </a:r>
            <a:endParaRPr/>
          </a:p>
          <a:p>
            <a:pPr marL="0" lvl="0" indent="0" algn="l" rtl="0">
              <a:spcBef>
                <a:spcPts val="1200"/>
              </a:spcBef>
              <a:spcAft>
                <a:spcPts val="1200"/>
              </a:spcAft>
              <a:buNone/>
            </a:pPr>
            <a:r>
              <a:rPr lang="en"/>
              <a:t>For other columns we will either replace the missing values with the mean value or 0.</a:t>
            </a:r>
            <a:endParaRPr/>
          </a:p>
        </p:txBody>
      </p:sp>
      <p:pic>
        <p:nvPicPr>
          <p:cNvPr id="89" name="Google Shape;89;p18"/>
          <p:cNvPicPr preferRelativeResize="0"/>
          <p:nvPr/>
        </p:nvPicPr>
        <p:blipFill>
          <a:blip r:embed="rId3">
            <a:alphaModFix/>
          </a:blip>
          <a:stretch>
            <a:fillRect/>
          </a:stretch>
        </p:blipFill>
        <p:spPr>
          <a:xfrm>
            <a:off x="729525" y="3219750"/>
            <a:ext cx="7314451" cy="975025"/>
          </a:xfrm>
          <a:prstGeom prst="rect">
            <a:avLst/>
          </a:prstGeom>
          <a:noFill/>
          <a:ln>
            <a:noFill/>
          </a:ln>
        </p:spPr>
      </p:pic>
      <p:pic>
        <p:nvPicPr>
          <p:cNvPr id="90" name="Google Shape;90;p18"/>
          <p:cNvPicPr preferRelativeResize="0"/>
          <p:nvPr/>
        </p:nvPicPr>
        <p:blipFill>
          <a:blip r:embed="rId4">
            <a:alphaModFix/>
          </a:blip>
          <a:stretch>
            <a:fillRect/>
          </a:stretch>
        </p:blipFill>
        <p:spPr>
          <a:xfrm>
            <a:off x="729525" y="4194775"/>
            <a:ext cx="7314445" cy="26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96" name="Google Shape;96;p19"/>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This is the distplot for the target variable, i.e., SalePrice.</a:t>
            </a:r>
            <a:endParaRPr/>
          </a:p>
          <a:p>
            <a:pPr marL="0" lvl="0" indent="0" algn="l" rtl="0">
              <a:spcBef>
                <a:spcPts val="1200"/>
              </a:spcBef>
              <a:spcAft>
                <a:spcPts val="0"/>
              </a:spcAft>
              <a:buNone/>
            </a:pPr>
            <a:r>
              <a:rPr lang="en"/>
              <a:t>As we can see, the graph is almost perfectly bell shaped.</a:t>
            </a:r>
            <a:endParaRPr/>
          </a:p>
          <a:p>
            <a:pPr marL="0" lvl="0" indent="0" algn="l" rtl="0">
              <a:spcBef>
                <a:spcPts val="1200"/>
              </a:spcBef>
              <a:spcAft>
                <a:spcPts val="0"/>
              </a:spcAft>
              <a:buNone/>
            </a:pPr>
            <a:r>
              <a:rPr lang="en"/>
              <a:t>Sale price has the mean value of 181477.00 and mode value of 163995.00.</a:t>
            </a:r>
            <a:endParaRPr/>
          </a:p>
          <a:p>
            <a:pPr marL="0" lvl="0" indent="0" algn="l" rtl="0">
              <a:spcBef>
                <a:spcPts val="1200"/>
              </a:spcBef>
              <a:spcAft>
                <a:spcPts val="1200"/>
              </a:spcAft>
              <a:buNone/>
            </a:pPr>
            <a:r>
              <a:rPr lang="en"/>
              <a:t>The range is 34900.00 - 755000.00 and the IQR is 130375.00 - 215000.00.</a:t>
            </a:r>
            <a:endParaRPr/>
          </a:p>
        </p:txBody>
      </p:sp>
      <p:pic>
        <p:nvPicPr>
          <p:cNvPr id="97" name="Google Shape;97;p19"/>
          <p:cNvPicPr preferRelativeResize="0"/>
          <p:nvPr/>
        </p:nvPicPr>
        <p:blipFill>
          <a:blip r:embed="rId3">
            <a:alphaModFix/>
          </a:blip>
          <a:stretch>
            <a:fillRect/>
          </a:stretch>
        </p:blipFill>
        <p:spPr>
          <a:xfrm>
            <a:off x="4300500" y="1152475"/>
            <a:ext cx="4695899" cy="259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a:t>
            </a:r>
            <a:endParaRPr/>
          </a:p>
        </p:txBody>
      </p:sp>
      <p:sp>
        <p:nvSpPr>
          <p:cNvPr id="103" name="Google Shape;103;p20"/>
          <p:cNvSpPr txBox="1">
            <a:spLocks noGrp="1"/>
          </p:cNvSpPr>
          <p:nvPr>
            <p:ph type="body" idx="1"/>
          </p:nvPr>
        </p:nvSpPr>
        <p:spPr>
          <a:xfrm>
            <a:off x="311700" y="1152475"/>
            <a:ext cx="4844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following graphs are scatter plots representing the relationship between sale price and various features like overall quality, garage area, etc. As we can see the relationship is linear, with the value of sale price increasing with the quality or area.</a:t>
            </a:r>
            <a:endParaRPr/>
          </a:p>
        </p:txBody>
      </p:sp>
      <p:pic>
        <p:nvPicPr>
          <p:cNvPr id="104" name="Google Shape;104;p20"/>
          <p:cNvPicPr preferRelativeResize="0"/>
          <p:nvPr/>
        </p:nvPicPr>
        <p:blipFill>
          <a:blip r:embed="rId3">
            <a:alphaModFix/>
          </a:blip>
          <a:stretch>
            <a:fillRect/>
          </a:stretch>
        </p:blipFill>
        <p:spPr>
          <a:xfrm>
            <a:off x="5156550" y="717100"/>
            <a:ext cx="3944575" cy="2106001"/>
          </a:xfrm>
          <a:prstGeom prst="rect">
            <a:avLst/>
          </a:prstGeom>
          <a:noFill/>
          <a:ln>
            <a:noFill/>
          </a:ln>
        </p:spPr>
      </p:pic>
      <p:pic>
        <p:nvPicPr>
          <p:cNvPr id="105" name="Google Shape;105;p20"/>
          <p:cNvPicPr preferRelativeResize="0"/>
          <p:nvPr/>
        </p:nvPicPr>
        <p:blipFill>
          <a:blip r:embed="rId4">
            <a:alphaModFix/>
          </a:blip>
          <a:stretch>
            <a:fillRect/>
          </a:stretch>
        </p:blipFill>
        <p:spPr>
          <a:xfrm>
            <a:off x="5151768" y="2944600"/>
            <a:ext cx="3954132" cy="21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a:t>
            </a:r>
            <a:endParaRPr/>
          </a:p>
        </p:txBody>
      </p:sp>
      <p:sp>
        <p:nvSpPr>
          <p:cNvPr id="111" name="Google Shape;111;p21"/>
          <p:cNvSpPr txBox="1">
            <a:spLocks noGrp="1"/>
          </p:cNvSpPr>
          <p:nvPr>
            <p:ph type="body" idx="1"/>
          </p:nvPr>
        </p:nvSpPr>
        <p:spPr>
          <a:xfrm>
            <a:off x="1630125" y="2106000"/>
            <a:ext cx="6156000" cy="206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2" name="Google Shape;112;p21"/>
          <p:cNvPicPr preferRelativeResize="0"/>
          <p:nvPr/>
        </p:nvPicPr>
        <p:blipFill>
          <a:blip r:embed="rId3">
            <a:alphaModFix/>
          </a:blip>
          <a:stretch>
            <a:fillRect/>
          </a:stretch>
        </p:blipFill>
        <p:spPr>
          <a:xfrm>
            <a:off x="506250" y="1110275"/>
            <a:ext cx="7898626" cy="40569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1040</Words>
  <Application>Microsoft Office PowerPoint</Application>
  <PresentationFormat>On-screen Show (16:9)</PresentationFormat>
  <Paragraphs>59</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Dark</vt:lpstr>
      <vt:lpstr>HOUSING: PRICE PREDICTION</vt:lpstr>
      <vt:lpstr>Problem Statement</vt:lpstr>
      <vt:lpstr>Business Goal</vt:lpstr>
      <vt:lpstr>About Dataset</vt:lpstr>
      <vt:lpstr>Null Values</vt:lpstr>
      <vt:lpstr>Treating missing values</vt:lpstr>
      <vt:lpstr>EDA</vt:lpstr>
      <vt:lpstr>Bivariate Analysis</vt:lpstr>
      <vt:lpstr>Correlation</vt:lpstr>
      <vt:lpstr>Continue...</vt:lpstr>
      <vt:lpstr>Outliers and Skewness</vt:lpstr>
      <vt:lpstr>Continue...</vt:lpstr>
      <vt:lpstr>Continue...</vt:lpstr>
      <vt:lpstr>Model Building</vt:lpstr>
      <vt:lpstr>Ridge and RidgeCV</vt:lpstr>
      <vt:lpstr>Lasso and LassoCV</vt:lpstr>
      <vt:lpstr>Decision Tree Regressor</vt:lpstr>
      <vt:lpstr>Random Forest Regressor</vt:lpstr>
      <vt:lpstr>Finalising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cp:lastModifiedBy>Admin</cp:lastModifiedBy>
  <cp:revision>1</cp:revision>
  <dcterms:modified xsi:type="dcterms:W3CDTF">2021-12-05T14:43:35Z</dcterms:modified>
</cp:coreProperties>
</file>