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  <p:sldMasterId id="2147483696" r:id="rId2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15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3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0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05-Apr-17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59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05-Apr-17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39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05-Apr-17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01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05-Apr-17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80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05-Apr-17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2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05-Apr-17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06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212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3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05-Apr-17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05-Apr-17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05-Apr-17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05-Apr-17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05-Apr-17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05-Apr-17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9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mario.nitchev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585" y="825226"/>
            <a:ext cx="11715750" cy="2926080"/>
          </a:xfrm>
        </p:spPr>
        <p:txBody>
          <a:bodyPr>
            <a:normAutofit/>
          </a:bodyPr>
          <a:lstStyle/>
          <a:p>
            <a:r>
              <a:rPr lang="bg-BG" sz="5200" dirty="0">
                <a:latin typeface="Trebuchet MS" panose="020B0603020202020204" pitchFamily="34" charset="0"/>
              </a:rPr>
              <a:t>Математическо моделиране в епидемиологията</a:t>
            </a:r>
            <a:endParaRPr lang="en-US" sz="5200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Божидар Димитров и Марио Ничев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0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bg-BG" sz="6600" dirty="0">
                <a:solidFill>
                  <a:schemeClr val="bg1"/>
                </a:solidFill>
                <a:latin typeface="Trebuchet MS" panose="020B0603020202020204" pitchFamily="34" charset="0"/>
              </a:rPr>
              <a:t>Демо</a:t>
            </a:r>
            <a:endParaRPr lang="en-US" sz="6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10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bg-BG" sz="6600" dirty="0">
                <a:solidFill>
                  <a:schemeClr val="bg1"/>
                </a:solidFill>
                <a:latin typeface="Trebuchet MS" panose="020B0603020202020204" pitchFamily="34" charset="0"/>
              </a:rPr>
              <a:t>Въпроси?</a:t>
            </a:r>
            <a:endParaRPr lang="en-US" sz="6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09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376854"/>
            <a:ext cx="5671038" cy="1356360"/>
          </a:xfrm>
        </p:spPr>
        <p:txBody>
          <a:bodyPr>
            <a:normAutofit/>
          </a:bodyPr>
          <a:lstStyle/>
          <a:p>
            <a:r>
              <a:rPr lang="bg-BG" sz="5400" dirty="0"/>
              <a:t>Благодаря ви!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1047" y="1035734"/>
            <a:ext cx="3877407" cy="4038600"/>
          </a:xfrm>
        </p:spPr>
        <p:txBody>
          <a:bodyPr/>
          <a:lstStyle/>
          <a:p>
            <a:pPr marL="45720" indent="0">
              <a:buNone/>
            </a:pPr>
            <a:r>
              <a:rPr lang="bg-BG" sz="2800" dirty="0"/>
              <a:t>Контакти </a:t>
            </a:r>
          </a:p>
          <a:p>
            <a:pPr marL="45720" indent="0">
              <a:buNone/>
            </a:pPr>
            <a:endParaRPr lang="bg-BG" dirty="0"/>
          </a:p>
          <a:p>
            <a:pPr marL="45720" indent="0">
              <a:buNone/>
            </a:pPr>
            <a:r>
              <a:rPr lang="bg-BG" dirty="0"/>
              <a:t>Марио Ничев </a:t>
            </a:r>
          </a:p>
          <a:p>
            <a:pPr marL="45720" indent="0">
              <a:buNone/>
            </a:pPr>
            <a:r>
              <a:rPr lang="en-US" dirty="0">
                <a:hlinkClick r:id="rId2"/>
              </a:rPr>
              <a:t>mario.nitchev@gmail.com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bg-BG" dirty="0"/>
              <a:t>Божидар Димитров</a:t>
            </a:r>
          </a:p>
          <a:p>
            <a:pPr marL="45720" indent="0">
              <a:buNone/>
            </a:pPr>
            <a:r>
              <a:rPr lang="en-US" dirty="0">
                <a:hlinkClick r:id="rId2"/>
              </a:rPr>
              <a:t>bojo1195@gmail.com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3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bg-BG" sz="6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Епидемология</a:t>
            </a:r>
            <a:endParaRPr lang="en-US" sz="6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33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gradFill flip="none" rotWithShape="1">
              <a:gsLst>
                <a:gs pos="0">
                  <a:schemeClr val="tx1"/>
                </a:gs>
                <a:gs pos="1000">
                  <a:schemeClr val="bg1"/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txBody>
          <a:bodyPr>
            <a:normAutofit/>
          </a:bodyPr>
          <a:lstStyle/>
          <a:p>
            <a:r>
              <a:rPr lang="bg-BG" sz="6600" dirty="0">
                <a:latin typeface="Trebuchet MS" panose="020B0603020202020204" pitchFamily="34" charset="0"/>
              </a:rPr>
              <a:t>Какво представлява?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314575"/>
            <a:ext cx="10153650" cy="4038600"/>
          </a:xfrm>
          <a:ln>
            <a:noFill/>
          </a:ln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Изучава причините и разпространението на зарази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.</a:t>
            </a: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Използват се математически модели за анализ на прогреса на болестта.</a:t>
            </a: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Моделите помагат за изучаване на възникването на епидемия, предаването на заразата, анализ на минали епидемии, както и превенция и контрол</a:t>
            </a:r>
            <a:r>
              <a:rPr lang="bg-BG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89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gradFill flip="none" rotWithShape="1">
              <a:gsLst>
                <a:gs pos="0">
                  <a:schemeClr val="tx1"/>
                </a:gs>
                <a:gs pos="1000">
                  <a:schemeClr val="bg1"/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txBody>
          <a:bodyPr>
            <a:normAutofit/>
          </a:bodyPr>
          <a:lstStyle/>
          <a:p>
            <a:r>
              <a:rPr lang="bg-BG" sz="6600" dirty="0">
                <a:latin typeface="Trebuchet MS" panose="020B0603020202020204" pitchFamily="34" charset="0"/>
              </a:rPr>
              <a:t>Известни епидемии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305050"/>
            <a:ext cx="9872871" cy="4038600"/>
          </a:xfrm>
          <a:ln>
            <a:noFill/>
          </a:ln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Атинската чума –Гърция 429-426г. пр.Хр.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  <a:p>
            <a:pPr marL="45720" indent="0">
              <a:buNone/>
            </a:pPr>
            <a:r>
              <a:rPr lang="bg-BG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Юстиниановата</a:t>
            </a: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 чума – Източна Римска империя 541-542г.</a:t>
            </a: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Черна смърт - </a:t>
            </a: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Европа 1346 - 1353 г. </a:t>
            </a: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Голямата чума в Лондон – 1665-1666г.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Испански грип – целия свят 1918г.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8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Trebuchet MS" panose="020B0603020202020204" pitchFamily="34" charset="0"/>
              </a:rPr>
              <a:t>SIR</a:t>
            </a:r>
            <a:r>
              <a:rPr lang="bg-BG" sz="6600" dirty="0">
                <a:solidFill>
                  <a:schemeClr val="bg1"/>
                </a:solidFill>
                <a:latin typeface="Trebuchet MS" panose="020B0603020202020204" pitchFamily="34" charset="0"/>
              </a:rPr>
              <a:t> Модела</a:t>
            </a:r>
            <a:endParaRPr lang="en-US" sz="6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gradFill flip="none" rotWithShape="1">
              <a:gsLst>
                <a:gs pos="0">
                  <a:schemeClr val="tx1"/>
                </a:gs>
                <a:gs pos="1000">
                  <a:schemeClr val="bg1"/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txBody>
          <a:bodyPr>
            <a:normAutofit/>
          </a:bodyPr>
          <a:lstStyle/>
          <a:p>
            <a:r>
              <a:rPr lang="en-US" sz="5300" dirty="0">
                <a:latin typeface="Trebuchet MS" panose="020B0603020202020204" pitchFamily="34" charset="0"/>
              </a:rPr>
              <a:t>Susceptible Infected Removed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409825"/>
            <a:ext cx="9872871" cy="4038600"/>
          </a:xfrm>
          <a:ln>
            <a:noFill/>
          </a:ln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Разделителен модел създаден от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Kermack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 &amp;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McKendrick</a:t>
            </a: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. </a:t>
            </a: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Населението се разделя на групи.</a:t>
            </a: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В хода на епидемията индивидите преминават от една група в друга.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Интересуваме се от скоростта на преминаването от една група в друга.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24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22751" y="2013240"/>
            <a:ext cx="2743200" cy="2743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S</a:t>
            </a:r>
          </a:p>
        </p:txBody>
      </p:sp>
      <p:sp>
        <p:nvSpPr>
          <p:cNvPr id="21" name="Oval 20"/>
          <p:cNvSpPr/>
          <p:nvPr/>
        </p:nvSpPr>
        <p:spPr>
          <a:xfrm>
            <a:off x="4750461" y="2013240"/>
            <a:ext cx="2743200" cy="274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I</a:t>
            </a:r>
          </a:p>
        </p:txBody>
      </p:sp>
      <p:sp>
        <p:nvSpPr>
          <p:cNvPr id="22" name="Oval 21"/>
          <p:cNvSpPr/>
          <p:nvPr/>
        </p:nvSpPr>
        <p:spPr>
          <a:xfrm>
            <a:off x="8978173" y="2013240"/>
            <a:ext cx="2743200" cy="2743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R</a:t>
            </a:r>
          </a:p>
        </p:txBody>
      </p:sp>
      <p:cxnSp>
        <p:nvCxnSpPr>
          <p:cNvPr id="27" name="Straight Arrow Connector 26"/>
          <p:cNvCxnSpPr>
            <a:stCxn id="8" idx="6"/>
            <a:endCxn id="21" idx="2"/>
          </p:cNvCxnSpPr>
          <p:nvPr/>
        </p:nvCxnSpPr>
        <p:spPr>
          <a:xfrm>
            <a:off x="3265951" y="3384840"/>
            <a:ext cx="14845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6"/>
            <a:endCxn id="22" idx="2"/>
          </p:cNvCxnSpPr>
          <p:nvPr/>
        </p:nvCxnSpPr>
        <p:spPr>
          <a:xfrm>
            <a:off x="7493661" y="3384840"/>
            <a:ext cx="1484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385591" y="4901972"/>
            <a:ext cx="3017520" cy="1065240"/>
          </a:xfrm>
          <a:ln>
            <a:noFill/>
          </a:ln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Susceptible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4613302" y="4908094"/>
            <a:ext cx="3017520" cy="1065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Infected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841013" y="4901972"/>
            <a:ext cx="3017520" cy="1065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Removed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3747942" y="2751573"/>
            <a:ext cx="520528" cy="6332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l-G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7976924" y="2751573"/>
            <a:ext cx="520528" cy="6332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l-G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2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gradFill flip="none" rotWithShape="1">
              <a:gsLst>
                <a:gs pos="0">
                  <a:schemeClr val="tx1"/>
                </a:gs>
                <a:gs pos="1000">
                  <a:schemeClr val="bg1"/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txBody>
          <a:bodyPr>
            <a:normAutofit/>
          </a:bodyPr>
          <a:lstStyle/>
          <a:p>
            <a:r>
              <a:rPr lang="bg-BG" sz="5300" dirty="0">
                <a:latin typeface="Trebuchet MS" panose="020B0603020202020204" pitchFamily="34" charset="0"/>
              </a:rPr>
              <a:t>Анализ на </a:t>
            </a:r>
            <a:r>
              <a:rPr lang="en-US" sz="5300" dirty="0">
                <a:latin typeface="Trebuchet MS" panose="020B0603020202020204" pitchFamily="34" charset="0"/>
              </a:rPr>
              <a:t>SIR </a:t>
            </a:r>
            <a:r>
              <a:rPr lang="bg-BG" sz="5300" dirty="0">
                <a:latin typeface="Trebuchet MS" panose="020B0603020202020204" pitchFamily="34" charset="0"/>
              </a:rPr>
              <a:t>модела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84837" y="2508926"/>
                <a:ext cx="3214294" cy="1853048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4572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en-US" sz="32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pPr marL="4572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r>
                        <m:rPr>
                          <m:sty m:val="p"/>
                        </m:rPr>
                        <a:rPr lang="el-GR" sz="32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𝑆𝐼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32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pPr marL="4572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</m:oMath>
                  </m:oMathPara>
                </a14:m>
                <a:endParaRPr 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4837" y="2508926"/>
                <a:ext cx="3214294" cy="1853048"/>
              </a:xfr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/>
          <p:cNvSpPr/>
          <p:nvPr/>
        </p:nvSpPr>
        <p:spPr>
          <a:xfrm>
            <a:off x="1143000" y="4582044"/>
            <a:ext cx="1828800" cy="1828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S</a:t>
            </a:r>
          </a:p>
        </p:txBody>
      </p:sp>
      <p:sp>
        <p:nvSpPr>
          <p:cNvPr id="92" name="Oval 91"/>
          <p:cNvSpPr/>
          <p:nvPr/>
        </p:nvSpPr>
        <p:spPr>
          <a:xfrm>
            <a:off x="5294625" y="4582044"/>
            <a:ext cx="1828800" cy="18288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I</a:t>
            </a:r>
          </a:p>
        </p:txBody>
      </p:sp>
      <p:sp>
        <p:nvSpPr>
          <p:cNvPr id="93" name="Oval 92"/>
          <p:cNvSpPr/>
          <p:nvPr/>
        </p:nvSpPr>
        <p:spPr>
          <a:xfrm>
            <a:off x="9446250" y="4582044"/>
            <a:ext cx="1828800" cy="1828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R</a:t>
            </a:r>
          </a:p>
        </p:txBody>
      </p:sp>
      <p:cxnSp>
        <p:nvCxnSpPr>
          <p:cNvPr id="94" name="Straight Arrow Connector 93"/>
          <p:cNvCxnSpPr>
            <a:stCxn id="91" idx="6"/>
            <a:endCxn id="92" idx="2"/>
          </p:cNvCxnSpPr>
          <p:nvPr/>
        </p:nvCxnSpPr>
        <p:spPr>
          <a:xfrm>
            <a:off x="2971800" y="5496444"/>
            <a:ext cx="23228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2" idx="6"/>
            <a:endCxn id="93" idx="2"/>
          </p:cNvCxnSpPr>
          <p:nvPr/>
        </p:nvCxnSpPr>
        <p:spPr>
          <a:xfrm>
            <a:off x="7123425" y="5496444"/>
            <a:ext cx="23228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Content Placeholder 2"/>
          <p:cNvSpPr txBox="1">
            <a:spLocks/>
          </p:cNvSpPr>
          <p:nvPr/>
        </p:nvSpPr>
        <p:spPr>
          <a:xfrm>
            <a:off x="3713802" y="4877281"/>
            <a:ext cx="867902" cy="6191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l-G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Content Placeholder 2"/>
          <p:cNvSpPr txBox="1">
            <a:spLocks/>
          </p:cNvSpPr>
          <p:nvPr/>
        </p:nvSpPr>
        <p:spPr>
          <a:xfrm>
            <a:off x="8079986" y="4902391"/>
            <a:ext cx="531524" cy="7144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l-G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8517403" y="2508926"/>
            <a:ext cx="0" cy="17196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58131" y="2273720"/>
            <a:ext cx="7587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rebuchet MS" panose="020B0603020202020204" pitchFamily="34" charset="0"/>
              </a:rPr>
              <a:t>N –</a:t>
            </a:r>
            <a:r>
              <a:rPr lang="bg-BG" sz="2400" dirty="0">
                <a:latin typeface="Trebuchet MS" panose="020B0603020202020204" pitchFamily="34" charset="0"/>
              </a:rPr>
              <a:t> общия брой на населението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N = S + I + R</a:t>
            </a:r>
            <a:endParaRPr lang="bg-BG" sz="2400" dirty="0">
              <a:latin typeface="Trebuchet MS" panose="020B0603020202020204" pitchFamily="34" charset="0"/>
            </a:endParaRPr>
          </a:p>
          <a:p>
            <a:r>
              <a:rPr lang="el-GR" sz="2400" dirty="0">
                <a:latin typeface="Trebuchet MS" panose="020B0603020202020204" pitchFamily="34" charset="0"/>
              </a:rPr>
              <a:t>β</a:t>
            </a:r>
            <a:r>
              <a:rPr lang="en-US" sz="2400" dirty="0">
                <a:latin typeface="Trebuchet MS" panose="020B0603020202020204" pitchFamily="34" charset="0"/>
              </a:rPr>
              <a:t> –</a:t>
            </a:r>
            <a:r>
              <a:rPr lang="bg-BG" sz="2400" dirty="0">
                <a:latin typeface="Trebuchet MS" panose="020B0603020202020204" pitchFamily="34" charset="0"/>
              </a:rPr>
              <a:t> шанс за предаване на заразата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</a:p>
          <a:p>
            <a:r>
              <a:rPr lang="el-GR" sz="2400" dirty="0">
                <a:latin typeface="Trebuchet MS" panose="020B0603020202020204" pitchFamily="34" charset="0"/>
              </a:rPr>
              <a:t>α</a:t>
            </a:r>
            <a:r>
              <a:rPr lang="bg-BG" sz="2400" dirty="0">
                <a:latin typeface="Trebuchet MS" panose="020B0603020202020204" pitchFamily="34" charset="0"/>
              </a:rPr>
              <a:t> – скорост на преминаване от </a:t>
            </a:r>
            <a:r>
              <a:rPr lang="en-US" sz="2400" dirty="0">
                <a:latin typeface="Trebuchet MS" panose="020B0603020202020204" pitchFamily="34" charset="0"/>
              </a:rPr>
              <a:t>I </a:t>
            </a:r>
            <a:r>
              <a:rPr lang="bg-BG" sz="2400" dirty="0">
                <a:latin typeface="Trebuchet MS" panose="020B0603020202020204" pitchFamily="34" charset="0"/>
              </a:rPr>
              <a:t>в </a:t>
            </a:r>
            <a:r>
              <a:rPr lang="en-US" sz="2400" dirty="0">
                <a:latin typeface="Trebuchet MS" panose="020B0603020202020204" pitchFamily="34" charset="0"/>
              </a:rPr>
              <a:t>R</a:t>
            </a:r>
          </a:p>
          <a:p>
            <a:r>
              <a:rPr lang="bg-BG" sz="2400" dirty="0">
                <a:latin typeface="Trebuchet MS" panose="020B0603020202020204" pitchFamily="34" charset="0"/>
              </a:rPr>
              <a:t>Симулацията приключва, когато </a:t>
            </a:r>
            <a:r>
              <a:rPr lang="en-US" sz="2400" dirty="0">
                <a:latin typeface="Trebuchet MS" panose="020B0603020202020204" pitchFamily="34" charset="0"/>
              </a:rPr>
              <a:t>S </a:t>
            </a:r>
            <a:r>
              <a:rPr lang="bg-BG" sz="2400" dirty="0">
                <a:latin typeface="Trebuchet MS" panose="020B0603020202020204" pitchFamily="34" charset="0"/>
              </a:rPr>
              <a:t>или </a:t>
            </a:r>
            <a:r>
              <a:rPr lang="en-US" sz="2400" dirty="0">
                <a:latin typeface="Trebuchet MS" panose="020B0603020202020204" pitchFamily="34" charset="0"/>
              </a:rPr>
              <a:t>I </a:t>
            </a:r>
            <a:r>
              <a:rPr lang="bg-BG" sz="2400" dirty="0">
                <a:latin typeface="Trebuchet MS" panose="020B0603020202020204" pitchFamily="34" charset="0"/>
              </a:rPr>
              <a:t>достигне 0.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6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932" y="1965960"/>
            <a:ext cx="6178793" cy="4692884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ln w="12700">
            <a:noFill/>
          </a:ln>
        </p:spPr>
        <p:txBody>
          <a:bodyPr>
            <a:normAutofit/>
          </a:bodyPr>
          <a:lstStyle/>
          <a:p>
            <a:r>
              <a:rPr lang="en-US" sz="5300" dirty="0">
                <a:latin typeface="Trebuchet MS" panose="020B0603020202020204" pitchFamily="34" charset="0"/>
              </a:rPr>
              <a:t>Basic Reproduction Number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31985" y="2145324"/>
                <a:ext cx="22332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𝑆𝐼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85" y="2145324"/>
                <a:ext cx="2233246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31985" y="3141706"/>
                <a:ext cx="459837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dirty="0">
                    <a:latin typeface="Trebuchet MS" panose="020B0603020202020204" pitchFamily="34" charset="0"/>
                  </a:rPr>
                  <a:t>Максимумът на </a:t>
                </a:r>
                <a:r>
                  <a:rPr lang="en-US" dirty="0">
                    <a:latin typeface="Trebuchet MS" panose="020B0603020202020204" pitchFamily="34" charset="0"/>
                  </a:rPr>
                  <a:t>I </a:t>
                </a:r>
                <a:r>
                  <a:rPr lang="bg-BG" dirty="0">
                    <a:latin typeface="Trebuchet MS" panose="020B0603020202020204" pitchFamily="34" charset="0"/>
                  </a:rPr>
                  <a:t>се достига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I </a:t>
                </a:r>
                <a:r>
                  <a:rPr lang="bg-B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расте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I </a:t>
                </a:r>
                <a:r>
                  <a:rPr lang="bg-B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намалява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bg-BG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endParaRPr lang="bg-B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bg-B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 -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bg-B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колко нови зарази ще предизвика един болен</a:t>
                </a: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r>
                  <a:rPr lang="bg-BG" dirty="0">
                    <a:latin typeface="Trebuchet MS" panose="020B0603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85" y="3141706"/>
                <a:ext cx="4598376" cy="2031325"/>
              </a:xfrm>
              <a:prstGeom prst="rect">
                <a:avLst/>
              </a:prstGeom>
              <a:blipFill>
                <a:blip r:embed="rId4"/>
                <a:stretch>
                  <a:fillRect l="-1194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31985" y="5355472"/>
                <a:ext cx="3081613" cy="8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bg-BG" sz="2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Cambria Math" panose="02040503050406030204" pitchFamily="18" charset="0"/>
                  </a:rPr>
                  <a:t> – няма епидемия </a:t>
                </a:r>
                <a:endParaRPr lang="en-US" sz="2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  <m:r>
                      <a:rPr lang="bg-BG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bg-BG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Cambria Math" panose="02040503050406030204" pitchFamily="18" charset="0"/>
                  </a:rPr>
                  <a:t>–</a:t>
                </a:r>
                <a:r>
                  <a:rPr lang="bg-BG" sz="2000" dirty="0"/>
                  <a:t> има епидемия</a:t>
                </a:r>
                <a:r>
                  <a:rPr lang="bg-BG" sz="1600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85" y="5355472"/>
                <a:ext cx="3081613" cy="813941"/>
              </a:xfrm>
              <a:prstGeom prst="rect">
                <a:avLst/>
              </a:prstGeom>
              <a:blipFill>
                <a:blip r:embed="rId5"/>
                <a:stretch>
                  <a:fillRect l="-594" r="-1188" b="-12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31985" y="4856855"/>
                <a:ext cx="18691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85" y="4856855"/>
                <a:ext cx="1869166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44270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304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Corbel</vt:lpstr>
      <vt:lpstr>Times New Roman</vt:lpstr>
      <vt:lpstr>Trebuchet MS</vt:lpstr>
      <vt:lpstr>Basis</vt:lpstr>
      <vt:lpstr>Office Theme</vt:lpstr>
      <vt:lpstr>Математическо моделиране в епидемиологията</vt:lpstr>
      <vt:lpstr>Епидемология</vt:lpstr>
      <vt:lpstr>Какво представлява?</vt:lpstr>
      <vt:lpstr>Известни епидемии</vt:lpstr>
      <vt:lpstr>SIR Модела</vt:lpstr>
      <vt:lpstr>Susceptible Infected Removed</vt:lpstr>
      <vt:lpstr>PowerPoint Presentation</vt:lpstr>
      <vt:lpstr>Анализ на SIR модела</vt:lpstr>
      <vt:lpstr>Basic Reproduction Number</vt:lpstr>
      <vt:lpstr>Демо</vt:lpstr>
      <vt:lpstr>Въпроси?</vt:lpstr>
      <vt:lpstr>Благодаря ви!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 моделиране в епидемиологията</dc:title>
  <dc:creator>Nitchev, Mario</dc:creator>
  <cp:lastModifiedBy>Nitchev, Mario</cp:lastModifiedBy>
  <cp:revision>52</cp:revision>
  <dcterms:created xsi:type="dcterms:W3CDTF">2017-04-04T17:10:13Z</dcterms:created>
  <dcterms:modified xsi:type="dcterms:W3CDTF">2017-04-05T17:38:04Z</dcterms:modified>
</cp:coreProperties>
</file>