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  <p:sldMasterId id="2147483696" r:id="rId2"/>
  </p:sldMasterIdLst>
  <p:notesMasterIdLst>
    <p:notesMasterId r:id="rId23"/>
  </p:notesMasterIdLst>
  <p:sldIdLst>
    <p:sldId id="256" r:id="rId3"/>
    <p:sldId id="260" r:id="rId4"/>
    <p:sldId id="261" r:id="rId5"/>
    <p:sldId id="262" r:id="rId6"/>
    <p:sldId id="263" r:id="rId7"/>
    <p:sldId id="264" r:id="rId8"/>
    <p:sldId id="268" r:id="rId9"/>
    <p:sldId id="269" r:id="rId10"/>
    <p:sldId id="270" r:id="rId11"/>
    <p:sldId id="271" r:id="rId12"/>
    <p:sldId id="272" r:id="rId13"/>
    <p:sldId id="275" r:id="rId14"/>
    <p:sldId id="279" r:id="rId15"/>
    <p:sldId id="276" r:id="rId16"/>
    <p:sldId id="277" r:id="rId17"/>
    <p:sldId id="278" r:id="rId18"/>
    <p:sldId id="266" r:id="rId19"/>
    <p:sldId id="274" r:id="rId20"/>
    <p:sldId id="267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1FDCE-226B-43A2-9D9B-27C41020CAE1}" type="datetimeFigureOut">
              <a:rPr lang="en-US" smtClean="0"/>
              <a:t>13-Jun-17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75FE1-2129-4E23-937C-AC2C40BD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4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800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912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8073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3288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7084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122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3880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0024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2477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7150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15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3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0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13-Jun-17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59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13-Jun-17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39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13-Jun-17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01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13-Jun-17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80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13-Jun-17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2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13-Jun-17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06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212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3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13-Jun-17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13-Jun-17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13-Jun-17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13-Jun-17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13-Jun-17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13-Jun-17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9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nitchev/MathematicalModelling" TargetMode="External"/><Relationship Id="rId2" Type="http://schemas.openxmlformats.org/officeDocument/2006/relationships/hyperlink" Target="mailto:mario.nitchev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585" y="825226"/>
            <a:ext cx="11715750" cy="2926080"/>
          </a:xfrm>
        </p:spPr>
        <p:txBody>
          <a:bodyPr>
            <a:normAutofit/>
          </a:bodyPr>
          <a:lstStyle/>
          <a:p>
            <a:r>
              <a:rPr lang="bg-BG" sz="5200" dirty="0">
                <a:latin typeface="Trebuchet MS" panose="020B0603020202020204" pitchFamily="34" charset="0"/>
              </a:rPr>
              <a:t>Математическо моделиране в епидемиологията</a:t>
            </a:r>
            <a:endParaRPr lang="en-US" sz="5200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Божидар Димитров и Марио Ничев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0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850" y="726337"/>
            <a:ext cx="8408300" cy="5405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242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850" y="726349"/>
            <a:ext cx="8408300" cy="5405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549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694591" y="981071"/>
            <a:ext cx="7746024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5300" dirty="0">
                <a:latin typeface="Trebuchet MS"/>
                <a:ea typeface="Trebuchet MS"/>
                <a:cs typeface="Trebuchet MS"/>
                <a:sym typeface="Trebuchet MS"/>
              </a:rPr>
              <a:t>SIRS </a:t>
            </a:r>
            <a:r>
              <a:rPr lang="bg-BG" sz="5300" dirty="0">
                <a:latin typeface="Trebuchet MS"/>
                <a:ea typeface="Trebuchet MS"/>
                <a:cs typeface="Trebuchet MS"/>
                <a:sym typeface="Trebuchet MS"/>
              </a:rPr>
              <a:t>модел с клетъчен автомат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Shape 236"/>
              <p:cNvSpPr txBox="1"/>
              <p:nvPr/>
            </p:nvSpPr>
            <p:spPr>
              <a:xfrm>
                <a:off x="756138" y="2827875"/>
                <a:ext cx="5477608" cy="352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bg-BG" sz="2400" dirty="0">
                    <a:solidFill>
                      <a:schemeClr val="dk1"/>
                    </a:solidFill>
                    <a:latin typeface="Trebuchet MS" panose="020B0603020202020204" pitchFamily="34" charset="0"/>
                    <a:ea typeface="Trebuchet MS"/>
                    <a:cs typeface="Trebuchet MS"/>
                    <a:sym typeface="Trebuchet MS"/>
                  </a:rPr>
                  <a:t>Всяка клетка има състояние –</a:t>
                </a:r>
                <a:r>
                  <a:rPr lang="en-US" sz="2400" dirty="0">
                    <a:solidFill>
                      <a:schemeClr val="dk1"/>
                    </a:solidFill>
                    <a:latin typeface="Trebuchet MS" panose="020B0603020202020204" pitchFamily="34" charset="0"/>
                    <a:ea typeface="Trebuchet MS"/>
                    <a:cs typeface="Trebuchet MS"/>
                    <a:sym typeface="Trebuchet MS"/>
                  </a:rPr>
                  <a:t>S, I, R</a:t>
                </a:r>
              </a:p>
              <a:p>
                <a:pPr lvl="0">
                  <a:spcBef>
                    <a:spcPts val="0"/>
                  </a:spcBef>
                  <a:buNone/>
                </a:pPr>
                <a:r>
                  <a:rPr lang="bg-BG" sz="2400" dirty="0">
                    <a:solidFill>
                      <a:schemeClr val="dk1"/>
                    </a:solidFill>
                    <a:latin typeface="Trebuchet MS" panose="020B0603020202020204" pitchFamily="34" charset="0"/>
                    <a:ea typeface="Trebuchet MS"/>
                    <a:cs typeface="Trebuchet MS"/>
                    <a:sym typeface="Trebuchet MS"/>
                  </a:rPr>
                  <a:t>Всяка инфектирана клетка има вероятност да зарази околните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sz="2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Trebuchet M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Trebuchet MS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Trebuchet MS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dk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endParaRPr>
              </a:p>
              <a:p>
                <a:pPr lvl="0">
                  <a:spcBef>
                    <a:spcPts val="0"/>
                  </a:spcBef>
                  <a:buNone/>
                </a:pPr>
                <a:r>
                  <a:rPr lang="bg-BG" sz="2400" dirty="0">
                    <a:solidFill>
                      <a:schemeClr val="dk1"/>
                    </a:solidFill>
                    <a:latin typeface="Trebuchet MS" panose="020B0603020202020204" pitchFamily="34" charset="0"/>
                    <a:ea typeface="Trebuchet MS"/>
                    <a:cs typeface="Trebuchet MS"/>
                    <a:sym typeface="Trebuchet MS"/>
                  </a:rPr>
                  <a:t>Всяка инфектирана клетка има вероятност да се излекува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Trebuchet MS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Trebuchet MS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Trebuchet MS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dk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endParaRPr>
              </a:p>
              <a:p>
                <a:pPr lvl="0">
                  <a:spcBef>
                    <a:spcPts val="0"/>
                  </a:spcBef>
                  <a:buNone/>
                </a:pPr>
                <a:endParaRPr lang="en-US" sz="2400" dirty="0">
                  <a:solidFill>
                    <a:schemeClr val="dk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endParaRPr>
              </a:p>
              <a:p>
                <a:pPr lvl="0">
                  <a:spcBef>
                    <a:spcPts val="0"/>
                  </a:spcBef>
                  <a:buNone/>
                </a:pPr>
                <a:endParaRPr sz="2400" dirty="0">
                  <a:solidFill>
                    <a:schemeClr val="dk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endParaRPr>
              </a:p>
            </p:txBody>
          </p:sp>
        </mc:Choice>
        <mc:Fallback>
          <p:sp>
            <p:nvSpPr>
              <p:cNvPr id="236" name="Shape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8" y="2827875"/>
                <a:ext cx="5477608" cy="3527700"/>
              </a:xfrm>
              <a:prstGeom prst="rect">
                <a:avLst/>
              </a:prstGeom>
              <a:blipFill>
                <a:blip r:embed="rId3"/>
                <a:stretch>
                  <a:fillRect l="-1669" t="-1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162" y="603390"/>
            <a:ext cx="3253154" cy="3163460"/>
          </a:xfrm>
          <a:prstGeom prst="rect">
            <a:avLst/>
          </a:prstGeom>
        </p:spPr>
      </p:pic>
      <p:sp>
        <p:nvSpPr>
          <p:cNvPr id="3" name="AutoShape 2" descr="http://jasss.soc.surrey.ac.uk/7/4/2/Figure%202.jpg"/>
          <p:cNvSpPr>
            <a:spLocks noChangeAspect="1" noChangeArrowheads="1"/>
          </p:cNvSpPr>
          <p:nvPr/>
        </p:nvSpPr>
        <p:spPr bwMode="auto">
          <a:xfrm>
            <a:off x="5193568" y="2482754"/>
            <a:ext cx="199737" cy="19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jasss.soc.surrey.ac.uk/7/4/2/Figure%20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784" y="3766850"/>
            <a:ext cx="3745068" cy="277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41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bg-BG" sz="6600" dirty="0">
                <a:solidFill>
                  <a:schemeClr val="bg1"/>
                </a:solidFill>
                <a:latin typeface="Trebuchet MS" panose="020B0603020202020204" pitchFamily="34" charset="0"/>
              </a:rPr>
              <a:t>Демо</a:t>
            </a:r>
            <a:endParaRPr lang="en-US" sz="6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773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993531" y="609600"/>
            <a:ext cx="10964007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lang="bg-BG" sz="5300" dirty="0">
                <a:latin typeface="Trebuchet MS"/>
                <a:ea typeface="Trebuchet MS"/>
                <a:cs typeface="Trebuchet MS"/>
                <a:sym typeface="Trebuchet MS"/>
              </a:rPr>
              <a:t>Разширен модел  с клетъчен автомат 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580293" y="2599276"/>
            <a:ext cx="5392548" cy="35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sz="2400" dirty="0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Добавя се нов вид клетка – празно пространство.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Всички останали клетки могат да се движат свободно.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Движението става към определени центрове.</a:t>
            </a:r>
            <a:endParaRPr lang="en-US" sz="2400" dirty="0">
              <a:solidFill>
                <a:schemeClr val="dk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840" y="1965900"/>
            <a:ext cx="5794199" cy="408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37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10726023" y="3497600"/>
            <a:ext cx="1183268" cy="11832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514569" y="439876"/>
            <a:ext cx="10964007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lang="bg-BG" sz="5300" dirty="0">
                <a:latin typeface="Trebuchet MS"/>
                <a:ea typeface="Trebuchet MS"/>
                <a:cs typeface="Trebuchet MS"/>
                <a:sym typeface="Trebuchet MS"/>
              </a:rPr>
              <a:t>Движение на клетките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280655" y="2412285"/>
            <a:ext cx="5477608" cy="35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sz="2400" dirty="0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Добавя се нов вид клетка – празно пространство.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Всички останали клетки могат да се движат свободно.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Придвижването става с вероятности.</a:t>
            </a:r>
          </a:p>
          <a:p>
            <a:pPr lvl="0">
              <a:spcBef>
                <a:spcPts val="0"/>
              </a:spcBef>
              <a:buNone/>
            </a:pPr>
            <a:endParaRPr lang="bg-BG" sz="2400" dirty="0">
              <a:solidFill>
                <a:schemeClr val="dk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363665" y="2369828"/>
            <a:ext cx="1183268" cy="1183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932985" y="2936631"/>
            <a:ext cx="2384672" cy="1126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180397" y="2369828"/>
            <a:ext cx="1183268" cy="1183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96573" y="2369828"/>
            <a:ext cx="1183268" cy="11832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8363665" y="3549530"/>
            <a:ext cx="1183268" cy="1183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180397" y="3549530"/>
            <a:ext cx="1183268" cy="1183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996573" y="3549530"/>
            <a:ext cx="1183268" cy="1183263"/>
          </a:xfrm>
          <a:prstGeom prst="rect">
            <a:avLst/>
          </a:prstGeom>
          <a:solidFill>
            <a:srgbClr val="66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8363665" y="4725616"/>
            <a:ext cx="1183268" cy="1183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180397" y="4733477"/>
            <a:ext cx="1183268" cy="1183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996573" y="4729079"/>
            <a:ext cx="1183268" cy="1183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8955317" y="4075913"/>
            <a:ext cx="2362340" cy="11045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7" idx="3"/>
          </p:cNvCxnSpPr>
          <p:nvPr/>
        </p:nvCxnSpPr>
        <p:spPr>
          <a:xfrm>
            <a:off x="9246086" y="4065156"/>
            <a:ext cx="2071571" cy="107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8607107" y="2433369"/>
            <a:ext cx="69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619883" y="3880490"/>
            <a:ext cx="62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609472" y="5324424"/>
            <a:ext cx="69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0.18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477579" y="2473705"/>
            <a:ext cx="76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36815" y="5329502"/>
            <a:ext cx="57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384431" y="38789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262495" y="5324424"/>
            <a:ext cx="65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82477" y="24716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456227" y="3878902"/>
            <a:ext cx="77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0.12</a:t>
            </a:r>
          </a:p>
        </p:txBody>
      </p:sp>
    </p:spTree>
    <p:extLst>
      <p:ext uri="{BB962C8B-B14F-4D97-AF65-F5344CB8AC3E}">
        <p14:creationId xmlns:p14="http://schemas.microsoft.com/office/powerpoint/2010/main" val="91958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993531" y="609600"/>
            <a:ext cx="10964007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lang="bg-BG" sz="5300" dirty="0">
                <a:latin typeface="Trebuchet MS"/>
                <a:ea typeface="Trebuchet MS"/>
                <a:cs typeface="Trebuchet MS"/>
                <a:sym typeface="Trebuchet MS"/>
              </a:rPr>
              <a:t>Други параметри на модела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694592" y="2539927"/>
            <a:ext cx="5516145" cy="35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sz="2400" dirty="0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Началният брой хора не е фиксиран.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Запазват се всички останали характеристики от </a:t>
            </a:r>
            <a:r>
              <a:rPr lang="en-US" sz="2400" dirty="0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SIR</a:t>
            </a:r>
            <a:r>
              <a:rPr lang="bg-BG" sz="2400" dirty="0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Хората променят центъра към който се движат периодично.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Странични ефекти.</a:t>
            </a:r>
          </a:p>
          <a:p>
            <a:pPr lvl="0">
              <a:spcBef>
                <a:spcPts val="0"/>
              </a:spcBef>
              <a:buNone/>
            </a:pPr>
            <a:endParaRPr lang="bg-BG" sz="2400" dirty="0">
              <a:solidFill>
                <a:schemeClr val="dk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None/>
            </a:pPr>
            <a:endParaRPr lang="bg-BG" sz="2400" dirty="0">
              <a:solidFill>
                <a:schemeClr val="dk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737" y="2095501"/>
            <a:ext cx="5746801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3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bg-BG" sz="6600" dirty="0">
                <a:solidFill>
                  <a:schemeClr val="bg1"/>
                </a:solidFill>
                <a:latin typeface="Trebuchet MS" panose="020B0603020202020204" pitchFamily="34" charset="0"/>
              </a:rPr>
              <a:t>Демо</a:t>
            </a:r>
            <a:endParaRPr lang="en-US" sz="6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103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lang="bg-BG" sz="6600" dirty="0"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Подобрения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269999" y="1994375"/>
            <a:ext cx="8691686" cy="41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bg-BG" sz="2400" dirty="0">
              <a:latin typeface="Trebuchet MS" panose="020B060302020202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Добавяне на раждаемост и смъртност.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Решение на проблема, кои клетки първо да променят състоянието си.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Премахване на появата на „черни дупки“.</a:t>
            </a:r>
          </a:p>
          <a:p>
            <a:pPr lvl="0">
              <a:spcBef>
                <a:spcPts val="0"/>
              </a:spcBef>
              <a:buNone/>
            </a:pPr>
            <a:endParaRPr lang="bg-BG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219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bg-BG" sz="6600" dirty="0">
                <a:solidFill>
                  <a:schemeClr val="bg1"/>
                </a:solidFill>
                <a:latin typeface="Trebuchet MS" panose="020B0603020202020204" pitchFamily="34" charset="0"/>
              </a:rPr>
              <a:t>Въпроси?</a:t>
            </a:r>
            <a:endParaRPr lang="en-US" sz="6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09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Trebuchet MS" panose="020B0603020202020204" pitchFamily="34" charset="0"/>
              </a:rPr>
              <a:t>SIR</a:t>
            </a:r>
            <a:r>
              <a:rPr lang="bg-BG" sz="6600" dirty="0">
                <a:solidFill>
                  <a:schemeClr val="bg1"/>
                </a:solidFill>
                <a:latin typeface="Trebuchet MS" panose="020B0603020202020204" pitchFamily="34" charset="0"/>
              </a:rPr>
              <a:t> Модела</a:t>
            </a:r>
            <a:endParaRPr lang="en-US" sz="6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29" y="2640623"/>
            <a:ext cx="7183317" cy="1356360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Благодаря за вниманието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1046" y="754380"/>
            <a:ext cx="3877407" cy="5505743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bg-BG" sz="2800" dirty="0"/>
              <a:t>Контакти </a:t>
            </a:r>
          </a:p>
          <a:p>
            <a:pPr marL="45720" indent="0">
              <a:buNone/>
            </a:pPr>
            <a:endParaRPr lang="bg-BG" dirty="0"/>
          </a:p>
          <a:p>
            <a:pPr marL="45720" indent="0">
              <a:buNone/>
            </a:pPr>
            <a:r>
              <a:rPr lang="bg-BG" dirty="0"/>
              <a:t>Марио Ничев </a:t>
            </a:r>
          </a:p>
          <a:p>
            <a:pPr marL="45720" indent="0">
              <a:buNone/>
            </a:pPr>
            <a:r>
              <a:rPr lang="en-US" dirty="0">
                <a:hlinkClick r:id="rId2"/>
              </a:rPr>
              <a:t>mario.nitchev@gmail.com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bg-BG" dirty="0"/>
              <a:t>Божидар Димитров</a:t>
            </a:r>
          </a:p>
          <a:p>
            <a:pPr marL="45720" indent="0">
              <a:buNone/>
            </a:pPr>
            <a:r>
              <a:rPr lang="en-US" dirty="0">
                <a:hlinkClick r:id="rId2"/>
              </a:rPr>
              <a:t>bojo1195@gmail.com</a:t>
            </a:r>
            <a:endParaRPr lang="en-US" dirty="0"/>
          </a:p>
          <a:p>
            <a:pPr marL="45720" indent="0">
              <a:buNone/>
            </a:pPr>
            <a:endParaRPr lang="bg-BG" dirty="0"/>
          </a:p>
          <a:p>
            <a:pPr marL="45720" indent="0">
              <a:buNone/>
            </a:pPr>
            <a:endParaRPr lang="bg-BG" dirty="0"/>
          </a:p>
          <a:p>
            <a:pPr marL="45720" indent="0">
              <a:buNone/>
            </a:pPr>
            <a:r>
              <a:rPr lang="en-US" dirty="0"/>
              <a:t>GitHub</a:t>
            </a:r>
          </a:p>
          <a:p>
            <a:pPr marL="45720" indent="0">
              <a:buNone/>
            </a:pPr>
            <a:r>
              <a:rPr lang="en-US" dirty="0">
                <a:hlinkClick r:id="rId3"/>
              </a:rPr>
              <a:t>https://github.com/mnitchev/MathematicalModelling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3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gradFill flip="none" rotWithShape="1">
              <a:gsLst>
                <a:gs pos="0">
                  <a:schemeClr val="tx1"/>
                </a:gs>
                <a:gs pos="1000">
                  <a:schemeClr val="bg1"/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txBody>
          <a:bodyPr>
            <a:normAutofit/>
          </a:bodyPr>
          <a:lstStyle/>
          <a:p>
            <a:r>
              <a:rPr lang="en-US" sz="5300" dirty="0">
                <a:latin typeface="Trebuchet MS" panose="020B0603020202020204" pitchFamily="34" charset="0"/>
              </a:rPr>
              <a:t>Susceptible Infected Removed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409825"/>
            <a:ext cx="9872871" cy="4038600"/>
          </a:xfrm>
          <a:ln>
            <a:noFill/>
          </a:ln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Разделителен модел създаден от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Kermack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 &amp;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McKendrick</a:t>
            </a: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. </a:t>
            </a: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Населението се разделя на групи.</a:t>
            </a: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В хода на епидемията индивидите преминават от една група в друга.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Интересуваме се от скоростта на преминаването от една група в друга.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4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22751" y="2013240"/>
            <a:ext cx="2743200" cy="2743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S</a:t>
            </a:r>
          </a:p>
        </p:txBody>
      </p:sp>
      <p:sp>
        <p:nvSpPr>
          <p:cNvPr id="21" name="Oval 20"/>
          <p:cNvSpPr/>
          <p:nvPr/>
        </p:nvSpPr>
        <p:spPr>
          <a:xfrm>
            <a:off x="4750461" y="2013240"/>
            <a:ext cx="2743200" cy="274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I</a:t>
            </a:r>
          </a:p>
        </p:txBody>
      </p:sp>
      <p:sp>
        <p:nvSpPr>
          <p:cNvPr id="22" name="Oval 21"/>
          <p:cNvSpPr/>
          <p:nvPr/>
        </p:nvSpPr>
        <p:spPr>
          <a:xfrm>
            <a:off x="8978173" y="2013240"/>
            <a:ext cx="2743200" cy="2743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R</a:t>
            </a:r>
          </a:p>
        </p:txBody>
      </p:sp>
      <p:cxnSp>
        <p:nvCxnSpPr>
          <p:cNvPr id="27" name="Straight Arrow Connector 26"/>
          <p:cNvCxnSpPr>
            <a:stCxn id="8" idx="6"/>
            <a:endCxn id="21" idx="2"/>
          </p:cNvCxnSpPr>
          <p:nvPr/>
        </p:nvCxnSpPr>
        <p:spPr>
          <a:xfrm>
            <a:off x="3265951" y="3384840"/>
            <a:ext cx="14845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6"/>
            <a:endCxn id="22" idx="2"/>
          </p:cNvCxnSpPr>
          <p:nvPr/>
        </p:nvCxnSpPr>
        <p:spPr>
          <a:xfrm>
            <a:off x="7493661" y="3384840"/>
            <a:ext cx="1484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385591" y="4901972"/>
            <a:ext cx="3017520" cy="1065240"/>
          </a:xfrm>
          <a:ln>
            <a:noFill/>
          </a:ln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Susceptible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613302" y="4908094"/>
            <a:ext cx="3017520" cy="1065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Infected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841013" y="4901972"/>
            <a:ext cx="3017520" cy="1065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Removed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3747942" y="2751573"/>
            <a:ext cx="520528" cy="6332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l-G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7976924" y="2751573"/>
            <a:ext cx="520528" cy="6332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l-G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2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gradFill flip="none" rotWithShape="1">
              <a:gsLst>
                <a:gs pos="0">
                  <a:schemeClr val="tx1"/>
                </a:gs>
                <a:gs pos="1000">
                  <a:schemeClr val="bg1"/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txBody>
          <a:bodyPr>
            <a:normAutofit/>
          </a:bodyPr>
          <a:lstStyle/>
          <a:p>
            <a:r>
              <a:rPr lang="bg-BG" sz="5300" dirty="0">
                <a:latin typeface="Trebuchet MS" panose="020B0603020202020204" pitchFamily="34" charset="0"/>
              </a:rPr>
              <a:t>Анализ на </a:t>
            </a:r>
            <a:r>
              <a:rPr lang="en-US" sz="5300" dirty="0">
                <a:latin typeface="Trebuchet MS" panose="020B0603020202020204" pitchFamily="34" charset="0"/>
              </a:rPr>
              <a:t>SIR </a:t>
            </a:r>
            <a:r>
              <a:rPr lang="bg-BG" sz="5300" dirty="0">
                <a:latin typeface="Trebuchet MS" panose="020B0603020202020204" pitchFamily="34" charset="0"/>
              </a:rPr>
              <a:t>модела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84837" y="2508926"/>
                <a:ext cx="3214294" cy="1853048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4572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en-US" sz="32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pPr marL="4572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32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𝑆𝐼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32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pPr marL="4572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4837" y="2508926"/>
                <a:ext cx="3214294" cy="1853048"/>
              </a:xfr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/>
          <p:cNvSpPr/>
          <p:nvPr/>
        </p:nvSpPr>
        <p:spPr>
          <a:xfrm>
            <a:off x="1143000" y="4582044"/>
            <a:ext cx="1828800" cy="1828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>
                <a:latin typeface="Trebuchet MS" panose="020B0603020202020204" pitchFamily="34" charset="0"/>
              </a:rPr>
              <a:t>S</a:t>
            </a:r>
          </a:p>
        </p:txBody>
      </p:sp>
      <p:sp>
        <p:nvSpPr>
          <p:cNvPr id="92" name="Oval 91"/>
          <p:cNvSpPr/>
          <p:nvPr/>
        </p:nvSpPr>
        <p:spPr>
          <a:xfrm>
            <a:off x="5294625" y="4582044"/>
            <a:ext cx="1828800" cy="18288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>
                <a:latin typeface="Trebuchet MS" panose="020B0603020202020204" pitchFamily="34" charset="0"/>
              </a:rPr>
              <a:t>I</a:t>
            </a:r>
          </a:p>
        </p:txBody>
      </p:sp>
      <p:sp>
        <p:nvSpPr>
          <p:cNvPr id="93" name="Oval 92"/>
          <p:cNvSpPr/>
          <p:nvPr/>
        </p:nvSpPr>
        <p:spPr>
          <a:xfrm>
            <a:off x="9446250" y="4582044"/>
            <a:ext cx="1828800" cy="1828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>
                <a:latin typeface="Trebuchet MS" panose="020B0603020202020204" pitchFamily="34" charset="0"/>
              </a:rPr>
              <a:t>R</a:t>
            </a:r>
          </a:p>
        </p:txBody>
      </p:sp>
      <p:cxnSp>
        <p:nvCxnSpPr>
          <p:cNvPr id="94" name="Straight Arrow Connector 93"/>
          <p:cNvCxnSpPr>
            <a:stCxn id="91" idx="6"/>
            <a:endCxn id="92" idx="2"/>
          </p:cNvCxnSpPr>
          <p:nvPr/>
        </p:nvCxnSpPr>
        <p:spPr>
          <a:xfrm>
            <a:off x="2971800" y="5496444"/>
            <a:ext cx="23228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2" idx="6"/>
            <a:endCxn id="93" idx="2"/>
          </p:cNvCxnSpPr>
          <p:nvPr/>
        </p:nvCxnSpPr>
        <p:spPr>
          <a:xfrm>
            <a:off x="7123425" y="5496444"/>
            <a:ext cx="23228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Content Placeholder 2"/>
          <p:cNvSpPr txBox="1">
            <a:spLocks/>
          </p:cNvSpPr>
          <p:nvPr/>
        </p:nvSpPr>
        <p:spPr>
          <a:xfrm>
            <a:off x="3713802" y="4877281"/>
            <a:ext cx="867902" cy="6191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l-G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β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0" name="Content Placeholder 2"/>
          <p:cNvSpPr txBox="1">
            <a:spLocks/>
          </p:cNvSpPr>
          <p:nvPr/>
        </p:nvSpPr>
        <p:spPr>
          <a:xfrm>
            <a:off x="8079986" y="4902391"/>
            <a:ext cx="531524" cy="7144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l-G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α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8517403" y="2508926"/>
            <a:ext cx="0" cy="17196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58131" y="2273720"/>
            <a:ext cx="7587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rebuchet MS" panose="020B0603020202020204" pitchFamily="34" charset="0"/>
              </a:rPr>
              <a:t>N –</a:t>
            </a:r>
            <a:r>
              <a:rPr lang="bg-BG" sz="2400" dirty="0">
                <a:latin typeface="Trebuchet MS" panose="020B0603020202020204" pitchFamily="34" charset="0"/>
              </a:rPr>
              <a:t> общия брой на населението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N = S + I + R</a:t>
            </a:r>
            <a:endParaRPr lang="bg-BG" sz="2400" dirty="0">
              <a:latin typeface="Trebuchet MS" panose="020B0603020202020204" pitchFamily="34" charset="0"/>
            </a:endParaRPr>
          </a:p>
          <a:p>
            <a:r>
              <a:rPr lang="el-GR" sz="2400" dirty="0">
                <a:latin typeface="Trebuchet MS" panose="020B0603020202020204" pitchFamily="34" charset="0"/>
              </a:rPr>
              <a:t>β</a:t>
            </a:r>
            <a:r>
              <a:rPr lang="en-US" sz="2400" dirty="0">
                <a:latin typeface="Trebuchet MS" panose="020B0603020202020204" pitchFamily="34" charset="0"/>
              </a:rPr>
              <a:t> –</a:t>
            </a:r>
            <a:r>
              <a:rPr lang="bg-BG" sz="2400" dirty="0">
                <a:latin typeface="Trebuchet MS" panose="020B0603020202020204" pitchFamily="34" charset="0"/>
              </a:rPr>
              <a:t> шанс за предаване на заразата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</a:p>
          <a:p>
            <a:r>
              <a:rPr lang="el-GR" sz="2400" dirty="0">
                <a:latin typeface="Trebuchet MS" panose="020B0603020202020204" pitchFamily="34" charset="0"/>
              </a:rPr>
              <a:t>α</a:t>
            </a:r>
            <a:r>
              <a:rPr lang="bg-BG" sz="2400" dirty="0">
                <a:latin typeface="Trebuchet MS" panose="020B0603020202020204" pitchFamily="34" charset="0"/>
              </a:rPr>
              <a:t> – скорост на преминаване от </a:t>
            </a:r>
            <a:r>
              <a:rPr lang="en-US" sz="2400" dirty="0">
                <a:latin typeface="Trebuchet MS" panose="020B0603020202020204" pitchFamily="34" charset="0"/>
              </a:rPr>
              <a:t>I </a:t>
            </a:r>
            <a:r>
              <a:rPr lang="bg-BG" sz="2400" dirty="0">
                <a:latin typeface="Trebuchet MS" panose="020B0603020202020204" pitchFamily="34" charset="0"/>
              </a:rPr>
              <a:t>в </a:t>
            </a:r>
            <a:r>
              <a:rPr lang="en-US" sz="2400" dirty="0">
                <a:latin typeface="Trebuchet MS" panose="020B0603020202020204" pitchFamily="34" charset="0"/>
              </a:rPr>
              <a:t>R</a:t>
            </a:r>
          </a:p>
          <a:p>
            <a:r>
              <a:rPr lang="bg-BG" sz="2400" dirty="0">
                <a:latin typeface="Trebuchet MS" panose="020B0603020202020204" pitchFamily="34" charset="0"/>
              </a:rPr>
              <a:t>Симулацията приключва, когато </a:t>
            </a:r>
            <a:r>
              <a:rPr lang="en-US" sz="2400" dirty="0">
                <a:latin typeface="Trebuchet MS" panose="020B0603020202020204" pitchFamily="34" charset="0"/>
              </a:rPr>
              <a:t>S </a:t>
            </a:r>
            <a:r>
              <a:rPr lang="bg-BG" sz="2400" dirty="0">
                <a:latin typeface="Trebuchet MS" panose="020B0603020202020204" pitchFamily="34" charset="0"/>
              </a:rPr>
              <a:t>или </a:t>
            </a:r>
            <a:r>
              <a:rPr lang="en-US" sz="2400" dirty="0">
                <a:latin typeface="Trebuchet MS" panose="020B0603020202020204" pitchFamily="34" charset="0"/>
              </a:rPr>
              <a:t>I </a:t>
            </a:r>
            <a:r>
              <a:rPr lang="bg-BG" sz="2400" dirty="0">
                <a:latin typeface="Trebuchet MS" panose="020B0603020202020204" pitchFamily="34" charset="0"/>
              </a:rPr>
              <a:t>достигне 0.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6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932" y="1948376"/>
            <a:ext cx="6178793" cy="4692884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143000" y="592016"/>
            <a:ext cx="9875520" cy="1356360"/>
          </a:xfrm>
          <a:ln w="12700">
            <a:noFill/>
          </a:ln>
        </p:spPr>
        <p:txBody>
          <a:bodyPr>
            <a:normAutofit/>
          </a:bodyPr>
          <a:lstStyle/>
          <a:p>
            <a:r>
              <a:rPr lang="en-US" sz="5300" dirty="0">
                <a:latin typeface="Trebuchet MS" panose="020B0603020202020204" pitchFamily="34" charset="0"/>
              </a:rPr>
              <a:t>Basic Reproduction Number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31985" y="2127740"/>
                <a:ext cx="22332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𝑆𝐼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endParaRPr lang="en-US" sz="24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85" y="2127740"/>
                <a:ext cx="2233246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31985" y="3124122"/>
                <a:ext cx="459837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dirty="0">
                    <a:latin typeface="Trebuchet MS" panose="020B0603020202020204" pitchFamily="34" charset="0"/>
                  </a:rPr>
                  <a:t>Максимумът на </a:t>
                </a:r>
                <a:r>
                  <a:rPr lang="en-US" dirty="0">
                    <a:latin typeface="Trebuchet MS" panose="020B0603020202020204" pitchFamily="34" charset="0"/>
                  </a:rPr>
                  <a:t>I </a:t>
                </a:r>
                <a:r>
                  <a:rPr lang="bg-BG" dirty="0">
                    <a:latin typeface="Trebuchet MS" panose="020B0603020202020204" pitchFamily="34" charset="0"/>
                  </a:rPr>
                  <a:t>се достига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I </a:t>
                </a:r>
                <a:r>
                  <a:rPr lang="bg-B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расте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I </a:t>
                </a:r>
                <a:r>
                  <a:rPr lang="bg-B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намалява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bg-BG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endParaRPr lang="bg-B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bg-B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 -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bg-B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колко нови зарази ще предизвика един болен</a:t>
                </a: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r>
                  <a:rPr lang="bg-BG" dirty="0">
                    <a:latin typeface="Trebuchet MS" panose="020B0603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85" y="3124122"/>
                <a:ext cx="4598376" cy="2031325"/>
              </a:xfrm>
              <a:prstGeom prst="rect">
                <a:avLst/>
              </a:prstGeom>
              <a:blipFill>
                <a:blip r:embed="rId4"/>
                <a:stretch>
                  <a:fillRect l="-1194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31985" y="5337888"/>
                <a:ext cx="3246914" cy="8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bg-BG" sz="2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  <a:ea typeface="Cambria Math" panose="02040503050406030204" pitchFamily="18" charset="0"/>
                  </a:rPr>
                  <a:t> – няма епидемия </a:t>
                </a:r>
                <a:endParaRPr lang="en-US" sz="20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bg-BG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bg-BG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  <a:ea typeface="Cambria Math" panose="02040503050406030204" pitchFamily="18" charset="0"/>
                  </a:rPr>
                  <a:t>–</a:t>
                </a:r>
                <a:r>
                  <a:rPr lang="bg-BG" sz="2000" dirty="0">
                    <a:latin typeface="Trebuchet MS" panose="020B0603020202020204" pitchFamily="34" charset="0"/>
                  </a:rPr>
                  <a:t> има епидемия</a:t>
                </a:r>
                <a:r>
                  <a:rPr lang="bg-BG" sz="1600" dirty="0">
                    <a:latin typeface="Trebuchet MS" panose="020B0603020202020204" pitchFamily="34" charset="0"/>
                  </a:rPr>
                  <a:t> </a:t>
                </a:r>
                <a:endParaRPr lang="en-US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85" y="5337888"/>
                <a:ext cx="3246914" cy="813941"/>
              </a:xfrm>
              <a:prstGeom prst="rect">
                <a:avLst/>
              </a:prstGeom>
              <a:blipFill>
                <a:blip r:embed="rId5"/>
                <a:stretch>
                  <a:fillRect l="-563" r="-938"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31985" y="4839271"/>
                <a:ext cx="19245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endParaRPr lang="en-US" sz="24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85" y="4839271"/>
                <a:ext cx="1924566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44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875" y="2027433"/>
            <a:ext cx="4532475" cy="459844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856075" y="1965887"/>
            <a:ext cx="6415800" cy="2272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Намира най-близкия локален минимум.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Трябва му начална точка.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Итеративен алгоритъм.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Всяка следващата точка се изчислява използвайки градиента на функцията.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56075" y="609527"/>
            <a:ext cx="9875520" cy="1356360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5300" dirty="0" err="1">
                <a:latin typeface="Trebuchet MS"/>
                <a:ea typeface="Trebuchet MS"/>
                <a:cs typeface="Trebuchet MS"/>
                <a:sym typeface="Trebuchet MS"/>
              </a:rPr>
              <a:t>Gradient</a:t>
            </a:r>
            <a:r>
              <a:rPr lang="bg-BG" sz="53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bg-BG" sz="5300" dirty="0" err="1">
                <a:latin typeface="Trebuchet MS"/>
                <a:ea typeface="Trebuchet MS"/>
                <a:cs typeface="Trebuchet MS"/>
                <a:sym typeface="Trebuchet MS"/>
              </a:rPr>
              <a:t>Descent</a:t>
            </a:r>
            <a:r>
              <a:rPr lang="bg-BG" sz="53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bg-BG" sz="5300" dirty="0" err="1">
                <a:latin typeface="Trebuchet MS"/>
                <a:ea typeface="Trebuchet MS"/>
                <a:cs typeface="Trebuchet MS"/>
                <a:sym typeface="Trebuchet MS"/>
              </a:rPr>
              <a:t>Algorithm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56075" y="4444288"/>
                <a:ext cx="4180183" cy="658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𝛾𝛻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bg-BG" sz="3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75" y="4444288"/>
                <a:ext cx="4180183" cy="6586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40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1142999" y="1928250"/>
            <a:ext cx="6086475" cy="178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Казва ни колко добре една функция приближава истинските данни.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Разликата се взима на квадрат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bg-BG" sz="2400" dirty="0">
                <a:latin typeface="Trebuchet MS" panose="020B0603020202020204" pitchFamily="34" charset="0"/>
              </a:rPr>
              <a:t>и се сумира.</a:t>
            </a:r>
          </a:p>
          <a:p>
            <a:pPr lvl="0">
              <a:spcBef>
                <a:spcPts val="0"/>
              </a:spcBef>
              <a:buNone/>
            </a:pPr>
            <a:endParaRPr lang="bg-BG" dirty="0">
              <a:latin typeface="Trebuchet MS" panose="020B0603020202020204" pitchFamily="34" charset="0"/>
            </a:endParaRP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150" y="4491875"/>
            <a:ext cx="4383750" cy="20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0150" y="1695000"/>
            <a:ext cx="4383750" cy="26740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43000" y="571890"/>
            <a:ext cx="9875520" cy="1356360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6600" dirty="0" err="1">
                <a:latin typeface="Trebuchet MS"/>
                <a:ea typeface="Trebuchet MS"/>
                <a:cs typeface="Trebuchet MS"/>
                <a:sym typeface="Trebuchet MS"/>
              </a:rPr>
              <a:t>Least</a:t>
            </a:r>
            <a:r>
              <a:rPr lang="bg-BG" sz="66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bg-BG" sz="6600" dirty="0" err="1">
                <a:latin typeface="Trebuchet MS"/>
                <a:ea typeface="Trebuchet MS"/>
                <a:cs typeface="Trebuchet MS"/>
                <a:sym typeface="Trebuchet MS"/>
              </a:rPr>
              <a:t>Squares</a:t>
            </a:r>
            <a:r>
              <a:rPr lang="bg-BG" sz="66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6600" dirty="0">
                <a:latin typeface="Trebuchet MS"/>
                <a:ea typeface="Trebuchet MS"/>
                <a:cs typeface="Trebuchet MS"/>
                <a:sym typeface="Trebuchet MS"/>
              </a:rPr>
              <a:t>Criteria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63393" y="3457575"/>
                <a:ext cx="2805407" cy="1137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ar-AE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93" y="3457575"/>
                <a:ext cx="2805407" cy="11378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63393" y="4852626"/>
                <a:ext cx="598510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bg-BG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bg-BG" sz="2400" dirty="0">
                    <a:latin typeface="Trebuchet MS" panose="020B0603020202020204" pitchFamily="34" charset="0"/>
                  </a:rPr>
                  <a:t> - истинските данни в даден момент </a:t>
                </a:r>
                <a:r>
                  <a:rPr lang="en-US" sz="2400" dirty="0" err="1">
                    <a:latin typeface="Trebuchet MS" panose="020B0603020202020204" pitchFamily="34" charset="0"/>
                  </a:rPr>
                  <a:t>i</a:t>
                </a:r>
                <a:endParaRPr lang="en-US" sz="2400" dirty="0">
                  <a:latin typeface="Trebuchet MS" panose="020B0603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rebuchet MS" panose="020B0603020202020204" pitchFamily="34" charset="0"/>
                  </a:rPr>
                  <a:t> – </a:t>
                </a:r>
                <a:r>
                  <a:rPr lang="bg-BG" sz="2400" dirty="0">
                    <a:latin typeface="Trebuchet MS" panose="020B0603020202020204" pitchFamily="34" charset="0"/>
                  </a:rPr>
                  <a:t>данните от симулацията за момент </a:t>
                </a:r>
                <a:r>
                  <a:rPr lang="en-US" sz="2400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400" dirty="0">
                    <a:latin typeface="Trebuchet MS" panose="020B0603020202020204" pitchFamily="34" charset="0"/>
                  </a:rPr>
                  <a:t> </a:t>
                </a:r>
                <a:r>
                  <a:rPr lang="bg-BG" sz="2400" dirty="0">
                    <a:latin typeface="Trebuchet MS" panose="020B0603020202020204" pitchFamily="34" charset="0"/>
                  </a:rPr>
                  <a:t>з</a:t>
                </a:r>
                <a14:m>
                  <m:oMath xmlns:m="http://schemas.openxmlformats.org/officeDocument/2006/math">
                    <m:r>
                      <a:rPr lang="bg-BG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а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bg-BG" sz="2400" dirty="0">
                  <a:latin typeface="Trebuchet MS" panose="020B0603020202020204" pitchFamily="34" charset="0"/>
                </a:endParaRPr>
              </a:p>
              <a:p>
                <a:endParaRPr lang="en-US" sz="24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93" y="4852626"/>
                <a:ext cx="5985107" cy="1569660"/>
              </a:xfrm>
              <a:prstGeom prst="rect">
                <a:avLst/>
              </a:prstGeom>
              <a:blipFill>
                <a:blip r:embed="rId6"/>
                <a:stretch>
                  <a:fillRect l="-1527" t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31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lang="bg-BG" sz="5300" dirty="0">
                <a:latin typeface="Trebuchet MS"/>
                <a:ea typeface="Trebuchet MS"/>
                <a:cs typeface="Trebuchet MS"/>
                <a:sym typeface="Trebuchet MS"/>
              </a:rPr>
              <a:t>Намиране на ꞵ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125" y="2558825"/>
            <a:ext cx="6246250" cy="410797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1260600" y="2370675"/>
            <a:ext cx="4384062" cy="35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Комбинираме двата метода.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Оптимизираме функцията на най-малките квадрати.</a:t>
            </a:r>
          </a:p>
          <a:p>
            <a:pPr lvl="0" rt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Търсим най-оптималното </a:t>
            </a:r>
            <a:r>
              <a:rPr lang="bg-BG" sz="2400" dirty="0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ꞵ - това с минимална грешка.</a:t>
            </a:r>
          </a:p>
          <a:p>
            <a:pPr lv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5336427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</TotalTime>
  <Words>386</Words>
  <Application>Microsoft Office PowerPoint</Application>
  <PresentationFormat>Widescreen</PresentationFormat>
  <Paragraphs>104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Corbel</vt:lpstr>
      <vt:lpstr>Tahoma</vt:lpstr>
      <vt:lpstr>Times New Roman</vt:lpstr>
      <vt:lpstr>Trebuchet MS</vt:lpstr>
      <vt:lpstr>Basis</vt:lpstr>
      <vt:lpstr>Office Theme</vt:lpstr>
      <vt:lpstr>Математическо моделиране в епидемиологията</vt:lpstr>
      <vt:lpstr>SIR Модела</vt:lpstr>
      <vt:lpstr>Susceptible Infected Removed</vt:lpstr>
      <vt:lpstr>PowerPoint Presentation</vt:lpstr>
      <vt:lpstr>Анализ на SIR модела</vt:lpstr>
      <vt:lpstr>Basic Reproduction Number</vt:lpstr>
      <vt:lpstr>PowerPoint Presentation</vt:lpstr>
      <vt:lpstr>PowerPoint Presentation</vt:lpstr>
      <vt:lpstr>Намиране на ꞵ</vt:lpstr>
      <vt:lpstr>PowerPoint Presentation</vt:lpstr>
      <vt:lpstr>PowerPoint Presentation</vt:lpstr>
      <vt:lpstr>SIRS модел с клетъчен автомат </vt:lpstr>
      <vt:lpstr>Демо</vt:lpstr>
      <vt:lpstr>Разширен модел  с клетъчен автомат </vt:lpstr>
      <vt:lpstr>Движение на клетките</vt:lpstr>
      <vt:lpstr>Други параметри на модела</vt:lpstr>
      <vt:lpstr>Демо</vt:lpstr>
      <vt:lpstr>Подобрения</vt:lpstr>
      <vt:lpstr>Въпроси?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 моделиране в епидемиологията</dc:title>
  <dc:creator>Nitchev, Mario</dc:creator>
  <cp:lastModifiedBy>Nitchev, Mario</cp:lastModifiedBy>
  <cp:revision>93</cp:revision>
  <dcterms:created xsi:type="dcterms:W3CDTF">2017-04-04T17:10:13Z</dcterms:created>
  <dcterms:modified xsi:type="dcterms:W3CDTF">2017-06-13T10:23:58Z</dcterms:modified>
</cp:coreProperties>
</file>