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  <p:sldMasterId id="2147483696" r:id="rId2"/>
  </p:sldMasterIdLst>
  <p:notesMasterIdLst>
    <p:notesMasterId r:id="rId18"/>
  </p:notesMasterIdLst>
  <p:sldIdLst>
    <p:sldId id="256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1" r:id="rId12"/>
    <p:sldId id="272" r:id="rId13"/>
    <p:sldId id="266" r:id="rId14"/>
    <p:sldId id="274" r:id="rId15"/>
    <p:sldId id="26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1FDCE-226B-43A2-9D9B-27C41020CAE1}" type="datetimeFigureOut">
              <a:rPr lang="en-US" smtClean="0"/>
              <a:t>24-May-17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75FE1-2129-4E23-937C-AC2C40BD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800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07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28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084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2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12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15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3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0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5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39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01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80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06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21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9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mario.nitchev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85" y="825226"/>
            <a:ext cx="11715750" cy="2926080"/>
          </a:xfrm>
        </p:spPr>
        <p:txBody>
          <a:bodyPr>
            <a:normAutofit/>
          </a:bodyPr>
          <a:lstStyle/>
          <a:p>
            <a:r>
              <a:rPr lang="bg-BG" sz="5200" dirty="0">
                <a:latin typeface="Trebuchet MS" panose="020B0603020202020204" pitchFamily="34" charset="0"/>
              </a:rPr>
              <a:t>Математическо моделиране в епидемиологията</a:t>
            </a:r>
            <a:endParaRPr lang="en-US" sz="52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Божидар Димитров и Марио Ничев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0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850" y="726337"/>
            <a:ext cx="8408300" cy="5405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42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850" y="726349"/>
            <a:ext cx="8408300" cy="5405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49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Демо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0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bg-BG" sz="6600">
                <a:latin typeface="Trebuchet MS"/>
                <a:ea typeface="Trebuchet MS"/>
                <a:cs typeface="Trebuchet MS"/>
                <a:sym typeface="Trebuchet MS"/>
              </a:rPr>
              <a:t>Развитие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000" y="2498262"/>
            <a:ext cx="3885000" cy="30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7823" y="2616912"/>
            <a:ext cx="2773550" cy="27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1270000" y="1994375"/>
            <a:ext cx="4164000" cy="41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/>
              <a:t>Добавяне на нови групи.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/>
              <a:t>Добавяне на раждаемост и смъртност.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/>
              <a:t>Пренасяне на заразата в пространството.</a:t>
            </a:r>
          </a:p>
        </p:txBody>
      </p:sp>
    </p:spTree>
    <p:extLst>
      <p:ext uri="{BB962C8B-B14F-4D97-AF65-F5344CB8AC3E}">
        <p14:creationId xmlns:p14="http://schemas.microsoft.com/office/powerpoint/2010/main" val="107821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Въпроси?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9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29" y="2640623"/>
            <a:ext cx="7183317" cy="1356360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Благодаря за вниманието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1047" y="1035734"/>
            <a:ext cx="3877407" cy="4038600"/>
          </a:xfrm>
        </p:spPr>
        <p:txBody>
          <a:bodyPr/>
          <a:lstStyle/>
          <a:p>
            <a:pPr marL="45720" indent="0">
              <a:buNone/>
            </a:pPr>
            <a:r>
              <a:rPr lang="bg-BG" sz="2800" dirty="0"/>
              <a:t>Контакти </a:t>
            </a:r>
          </a:p>
          <a:p>
            <a:pPr marL="45720" indent="0">
              <a:buNone/>
            </a:pPr>
            <a:endParaRPr lang="bg-BG" dirty="0"/>
          </a:p>
          <a:p>
            <a:pPr marL="45720" indent="0">
              <a:buNone/>
            </a:pPr>
            <a:r>
              <a:rPr lang="bg-BG" dirty="0"/>
              <a:t>Марио Ничев </a:t>
            </a:r>
          </a:p>
          <a:p>
            <a:pPr marL="45720" indent="0">
              <a:buNone/>
            </a:pPr>
            <a:r>
              <a:rPr lang="en-US" dirty="0">
                <a:hlinkClick r:id="rId2"/>
              </a:rPr>
              <a:t>mario.nitchev@gmail.com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bg-BG" dirty="0"/>
              <a:t>Божидар Димитров</a:t>
            </a:r>
          </a:p>
          <a:p>
            <a:pPr marL="45720" indent="0">
              <a:buNone/>
            </a:pPr>
            <a:r>
              <a:rPr lang="en-US" dirty="0">
                <a:hlinkClick r:id="rId2"/>
              </a:rPr>
              <a:t>bojo1195@gmail.com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3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Trebuchet MS" panose="020B0603020202020204" pitchFamily="34" charset="0"/>
              </a:rPr>
              <a:t>SIR</a:t>
            </a:r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 Модела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en-US" sz="5300" dirty="0">
                <a:latin typeface="Trebuchet MS" panose="020B0603020202020204" pitchFamily="34" charset="0"/>
              </a:rPr>
              <a:t>Susceptible Infected Removed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09825"/>
            <a:ext cx="9872871" cy="4038600"/>
          </a:xfrm>
          <a:ln>
            <a:noFill/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Разделителен модел създаден от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Kermack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&amp;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McKendrick</a:t>
            </a: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 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Населението се разделя на групи.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В хода на епидемията индивидите преминават от една група в друга.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Интересуваме се от скоростта на преминаването от една група в друга.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2751" y="2013240"/>
            <a:ext cx="2743200" cy="2743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S</a:t>
            </a:r>
          </a:p>
        </p:txBody>
      </p:sp>
      <p:sp>
        <p:nvSpPr>
          <p:cNvPr id="21" name="Oval 20"/>
          <p:cNvSpPr/>
          <p:nvPr/>
        </p:nvSpPr>
        <p:spPr>
          <a:xfrm>
            <a:off x="4750461" y="2013240"/>
            <a:ext cx="2743200" cy="274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I</a:t>
            </a:r>
          </a:p>
        </p:txBody>
      </p:sp>
      <p:sp>
        <p:nvSpPr>
          <p:cNvPr id="22" name="Oval 21"/>
          <p:cNvSpPr/>
          <p:nvPr/>
        </p:nvSpPr>
        <p:spPr>
          <a:xfrm>
            <a:off x="8978173" y="2013240"/>
            <a:ext cx="2743200" cy="2743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R</a:t>
            </a:r>
          </a:p>
        </p:txBody>
      </p:sp>
      <p:cxnSp>
        <p:nvCxnSpPr>
          <p:cNvPr id="27" name="Straight Arrow Connector 26"/>
          <p:cNvCxnSpPr>
            <a:stCxn id="8" idx="6"/>
            <a:endCxn id="21" idx="2"/>
          </p:cNvCxnSpPr>
          <p:nvPr/>
        </p:nvCxnSpPr>
        <p:spPr>
          <a:xfrm>
            <a:off x="3265951" y="3384840"/>
            <a:ext cx="1484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22" idx="2"/>
          </p:cNvCxnSpPr>
          <p:nvPr/>
        </p:nvCxnSpPr>
        <p:spPr>
          <a:xfrm>
            <a:off x="7493661" y="3384840"/>
            <a:ext cx="1484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85591" y="4901972"/>
            <a:ext cx="3017520" cy="1065240"/>
          </a:xfrm>
          <a:ln>
            <a:noFill/>
          </a:ln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Susceptible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613302" y="4908094"/>
            <a:ext cx="3017520" cy="1065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Infected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41013" y="4901972"/>
            <a:ext cx="3017520" cy="1065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Removed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747942" y="2751573"/>
            <a:ext cx="520528" cy="633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7976924" y="2751573"/>
            <a:ext cx="520528" cy="633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2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5300" dirty="0">
                <a:latin typeface="Trebuchet MS" panose="020B0603020202020204" pitchFamily="34" charset="0"/>
              </a:rPr>
              <a:t>Анализ на </a:t>
            </a:r>
            <a:r>
              <a:rPr lang="en-US" sz="5300" dirty="0">
                <a:latin typeface="Trebuchet MS" panose="020B0603020202020204" pitchFamily="34" charset="0"/>
              </a:rPr>
              <a:t>SIR </a:t>
            </a:r>
            <a:r>
              <a:rPr lang="bg-BG" sz="5300" dirty="0">
                <a:latin typeface="Trebuchet MS" panose="020B0603020202020204" pitchFamily="34" charset="0"/>
              </a:rPr>
              <a:t>модела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4837" y="2508926"/>
                <a:ext cx="3214294" cy="1853048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sz="3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4837" y="2508926"/>
                <a:ext cx="3214294" cy="1853048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1143000" y="4582044"/>
            <a:ext cx="1828800" cy="1828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S</a:t>
            </a:r>
          </a:p>
        </p:txBody>
      </p:sp>
      <p:sp>
        <p:nvSpPr>
          <p:cNvPr id="92" name="Oval 91"/>
          <p:cNvSpPr/>
          <p:nvPr/>
        </p:nvSpPr>
        <p:spPr>
          <a:xfrm>
            <a:off x="5294625" y="4582044"/>
            <a:ext cx="1828800" cy="18288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I</a:t>
            </a:r>
          </a:p>
        </p:txBody>
      </p:sp>
      <p:sp>
        <p:nvSpPr>
          <p:cNvPr id="93" name="Oval 92"/>
          <p:cNvSpPr/>
          <p:nvPr/>
        </p:nvSpPr>
        <p:spPr>
          <a:xfrm>
            <a:off x="9446250" y="4582044"/>
            <a:ext cx="1828800" cy="1828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R</a:t>
            </a:r>
          </a:p>
        </p:txBody>
      </p:sp>
      <p:cxnSp>
        <p:nvCxnSpPr>
          <p:cNvPr id="94" name="Straight Arrow Connector 93"/>
          <p:cNvCxnSpPr>
            <a:stCxn id="91" idx="6"/>
            <a:endCxn id="92" idx="2"/>
          </p:cNvCxnSpPr>
          <p:nvPr/>
        </p:nvCxnSpPr>
        <p:spPr>
          <a:xfrm>
            <a:off x="2971800" y="5496444"/>
            <a:ext cx="232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6"/>
            <a:endCxn id="93" idx="2"/>
          </p:cNvCxnSpPr>
          <p:nvPr/>
        </p:nvCxnSpPr>
        <p:spPr>
          <a:xfrm>
            <a:off x="7123425" y="5496444"/>
            <a:ext cx="232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Content Placeholder 2"/>
          <p:cNvSpPr txBox="1">
            <a:spLocks/>
          </p:cNvSpPr>
          <p:nvPr/>
        </p:nvSpPr>
        <p:spPr>
          <a:xfrm>
            <a:off x="3713802" y="4877281"/>
            <a:ext cx="867902" cy="6191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8079986" y="4902391"/>
            <a:ext cx="531524" cy="7144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8517403" y="2508926"/>
            <a:ext cx="0" cy="1719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58131" y="2273720"/>
            <a:ext cx="7587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N –</a:t>
            </a:r>
            <a:r>
              <a:rPr lang="bg-BG" sz="2400" dirty="0">
                <a:latin typeface="Trebuchet MS" panose="020B0603020202020204" pitchFamily="34" charset="0"/>
              </a:rPr>
              <a:t> общия брой на населението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N = S + I + R</a:t>
            </a:r>
            <a:endParaRPr lang="bg-BG" sz="2400" dirty="0">
              <a:latin typeface="Trebuchet MS" panose="020B0603020202020204" pitchFamily="34" charset="0"/>
            </a:endParaRPr>
          </a:p>
          <a:p>
            <a:r>
              <a:rPr lang="el-GR" sz="2400" dirty="0">
                <a:latin typeface="Trebuchet MS" panose="020B0603020202020204" pitchFamily="34" charset="0"/>
              </a:rPr>
              <a:t>β</a:t>
            </a:r>
            <a:r>
              <a:rPr lang="en-US" sz="2400" dirty="0">
                <a:latin typeface="Trebuchet MS" panose="020B0603020202020204" pitchFamily="34" charset="0"/>
              </a:rPr>
              <a:t> –</a:t>
            </a:r>
            <a:r>
              <a:rPr lang="bg-BG" sz="2400" dirty="0">
                <a:latin typeface="Trebuchet MS" panose="020B0603020202020204" pitchFamily="34" charset="0"/>
              </a:rPr>
              <a:t> шанс за предаване на заразата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</a:p>
          <a:p>
            <a:r>
              <a:rPr lang="el-GR" sz="2400" dirty="0">
                <a:latin typeface="Trebuchet MS" panose="020B0603020202020204" pitchFamily="34" charset="0"/>
              </a:rPr>
              <a:t>α</a:t>
            </a:r>
            <a:r>
              <a:rPr lang="bg-BG" sz="2400" dirty="0">
                <a:latin typeface="Trebuchet MS" panose="020B0603020202020204" pitchFamily="34" charset="0"/>
              </a:rPr>
              <a:t> – скорост на преминаване от </a:t>
            </a:r>
            <a:r>
              <a:rPr lang="en-US" sz="2400" dirty="0">
                <a:latin typeface="Trebuchet MS" panose="020B0603020202020204" pitchFamily="34" charset="0"/>
              </a:rPr>
              <a:t>I </a:t>
            </a:r>
            <a:r>
              <a:rPr lang="bg-BG" sz="2400" dirty="0">
                <a:latin typeface="Trebuchet MS" panose="020B0603020202020204" pitchFamily="34" charset="0"/>
              </a:rPr>
              <a:t>в </a:t>
            </a:r>
            <a:r>
              <a:rPr lang="en-US" sz="2400" dirty="0">
                <a:latin typeface="Trebuchet MS" panose="020B0603020202020204" pitchFamily="34" charset="0"/>
              </a:rPr>
              <a:t>R</a:t>
            </a:r>
          </a:p>
          <a:p>
            <a:r>
              <a:rPr lang="bg-BG" sz="2400" dirty="0">
                <a:latin typeface="Trebuchet MS" panose="020B0603020202020204" pitchFamily="34" charset="0"/>
              </a:rPr>
              <a:t>Симулацията приключва, когато </a:t>
            </a:r>
            <a:r>
              <a:rPr lang="en-US" sz="2400" dirty="0">
                <a:latin typeface="Trebuchet MS" panose="020B0603020202020204" pitchFamily="34" charset="0"/>
              </a:rPr>
              <a:t>S </a:t>
            </a:r>
            <a:r>
              <a:rPr lang="bg-BG" sz="2400" dirty="0">
                <a:latin typeface="Trebuchet MS" panose="020B0603020202020204" pitchFamily="34" charset="0"/>
              </a:rPr>
              <a:t>или </a:t>
            </a:r>
            <a:r>
              <a:rPr lang="en-US" sz="2400" dirty="0">
                <a:latin typeface="Trebuchet MS" panose="020B0603020202020204" pitchFamily="34" charset="0"/>
              </a:rPr>
              <a:t>I </a:t>
            </a:r>
            <a:r>
              <a:rPr lang="bg-BG" sz="2400" dirty="0">
                <a:latin typeface="Trebuchet MS" panose="020B0603020202020204" pitchFamily="34" charset="0"/>
              </a:rPr>
              <a:t>достигне 0.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6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32" y="1965960"/>
            <a:ext cx="6178793" cy="4692884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ln w="12700">
            <a:noFill/>
          </a:ln>
        </p:spPr>
        <p:txBody>
          <a:bodyPr>
            <a:normAutofit/>
          </a:bodyPr>
          <a:lstStyle/>
          <a:p>
            <a:r>
              <a:rPr lang="en-US" sz="5300" dirty="0">
                <a:latin typeface="Trebuchet MS" panose="020B0603020202020204" pitchFamily="34" charset="0"/>
              </a:rPr>
              <a:t>Basic Reproduction Number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1985" y="2145324"/>
                <a:ext cx="22332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2145324"/>
                <a:ext cx="2233246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1985" y="3141706"/>
                <a:ext cx="459837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dirty="0">
                    <a:latin typeface="Trebuchet MS" panose="020B0603020202020204" pitchFamily="34" charset="0"/>
                  </a:rPr>
                  <a:t>Максимумът на </a:t>
                </a:r>
                <a:r>
                  <a:rPr lang="en-US" dirty="0"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latin typeface="Trebuchet MS" panose="020B0603020202020204" pitchFamily="34" charset="0"/>
                  </a:rPr>
                  <a:t>се достига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расте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намалява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bg-BG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bg-B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 -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колко нови зарази ще предизвика един болен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r>
                  <a:rPr lang="bg-BG" dirty="0">
                    <a:latin typeface="Trebuchet MS" panose="020B0603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3141706"/>
                <a:ext cx="4598376" cy="2031325"/>
              </a:xfrm>
              <a:prstGeom prst="rect">
                <a:avLst/>
              </a:prstGeom>
              <a:blipFill>
                <a:blip r:embed="rId4"/>
                <a:stretch>
                  <a:fillRect l="-1194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1985" y="5355472"/>
                <a:ext cx="3081613" cy="8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bg-BG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</a:rPr>
                  <a:t> – няма епидемия </a:t>
                </a:r>
                <a:endParaRPr lang="en-US" sz="2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bg-BG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bg-BG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</a:rPr>
                  <a:t>–</a:t>
                </a:r>
                <a:r>
                  <a:rPr lang="bg-BG" sz="2000" dirty="0"/>
                  <a:t> има епидемия</a:t>
                </a:r>
                <a:r>
                  <a:rPr lang="bg-BG" sz="16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5355472"/>
                <a:ext cx="3081613" cy="813941"/>
              </a:xfrm>
              <a:prstGeom prst="rect">
                <a:avLst/>
              </a:prstGeom>
              <a:blipFill>
                <a:blip r:embed="rId5"/>
                <a:stretch>
                  <a:fillRect l="-594" r="-1188" b="-12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31985" y="4856855"/>
                <a:ext cx="18691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4856855"/>
                <a:ext cx="1869166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875" y="2027433"/>
            <a:ext cx="4532475" cy="459844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856075" y="1965887"/>
            <a:ext cx="6415800" cy="2272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2400" dirty="0"/>
              <a:t>Намира най-близкия локален минимум.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2400" dirty="0"/>
              <a:t>Трябва му начална точка.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2400" dirty="0"/>
              <a:t>Итеративен алгоритъм.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2400" dirty="0"/>
              <a:t>Всяка следващата точка се изчислява използвайки градиента на функцията.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6075" y="609527"/>
            <a:ext cx="9875520" cy="1356360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5300" dirty="0" err="1">
                <a:latin typeface="Trebuchet MS"/>
                <a:ea typeface="Trebuchet MS"/>
                <a:cs typeface="Trebuchet MS"/>
                <a:sym typeface="Trebuchet MS"/>
              </a:rPr>
              <a:t>Gradient</a:t>
            </a: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bg-BG" sz="5300" dirty="0" err="1">
                <a:latin typeface="Trebuchet MS"/>
                <a:ea typeface="Trebuchet MS"/>
                <a:cs typeface="Trebuchet MS"/>
                <a:sym typeface="Trebuchet MS"/>
              </a:rPr>
              <a:t>Descent</a:t>
            </a: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bg-BG" sz="5300" dirty="0" err="1">
                <a:latin typeface="Trebuchet MS"/>
                <a:ea typeface="Trebuchet MS"/>
                <a:cs typeface="Trebuchet MS"/>
                <a:sym typeface="Trebuchet MS"/>
              </a:rPr>
              <a:t>Algorithm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56075" y="4444288"/>
                <a:ext cx="4180183" cy="658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𝛾𝛻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bg-BG" sz="3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75" y="4444288"/>
                <a:ext cx="4180183" cy="658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40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1142999" y="1928250"/>
            <a:ext cx="6086475" cy="178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2400" dirty="0"/>
              <a:t>Намира функция която най-добре приближава множество точки.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2400" dirty="0"/>
              <a:t>Разликата се взима на квадрат</a:t>
            </a:r>
            <a:r>
              <a:rPr lang="en-US" sz="2400" dirty="0"/>
              <a:t> </a:t>
            </a:r>
            <a:r>
              <a:rPr lang="bg-BG" sz="2400" dirty="0"/>
              <a:t>и се сумира.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lang="bg-BG" sz="2400" dirty="0"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lang="bg-BG" sz="2400" dirty="0"/>
          </a:p>
          <a:p>
            <a:pPr lvl="0">
              <a:spcBef>
                <a:spcPts val="0"/>
              </a:spcBef>
              <a:buNone/>
            </a:pPr>
            <a:endParaRPr lang="bg-BG" dirty="0"/>
          </a:p>
          <a:p>
            <a:pPr lvl="0">
              <a:spcBef>
                <a:spcPts val="0"/>
              </a:spcBef>
              <a:buNone/>
            </a:pPr>
            <a:endParaRPr lang="bg-BG" dirty="0"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150" y="4491875"/>
            <a:ext cx="4383750" cy="20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0150" y="1695000"/>
            <a:ext cx="4383750" cy="267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43000" y="571890"/>
            <a:ext cx="9875520" cy="1356360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6600" dirty="0" err="1">
                <a:latin typeface="Trebuchet MS"/>
                <a:ea typeface="Trebuchet MS"/>
                <a:cs typeface="Trebuchet MS"/>
                <a:sym typeface="Trebuchet MS"/>
              </a:rPr>
              <a:t>Least</a:t>
            </a:r>
            <a:r>
              <a:rPr lang="bg-BG" sz="66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bg-BG" sz="6600" dirty="0" err="1">
                <a:latin typeface="Trebuchet MS"/>
                <a:ea typeface="Trebuchet MS"/>
                <a:cs typeface="Trebuchet MS"/>
                <a:sym typeface="Trebuchet MS"/>
              </a:rPr>
              <a:t>Squares</a:t>
            </a:r>
            <a:r>
              <a:rPr lang="bg-BG" sz="66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bg-BG" sz="6600" dirty="0" err="1">
                <a:latin typeface="Trebuchet MS"/>
                <a:ea typeface="Trebuchet MS"/>
                <a:cs typeface="Trebuchet MS"/>
                <a:sym typeface="Trebuchet MS"/>
              </a:rPr>
              <a:t>Method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063393" y="3457575"/>
                <a:ext cx="2805407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ar-AE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93" y="3457575"/>
                <a:ext cx="2805407" cy="1137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63393" y="4852626"/>
                <a:ext cx="598510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bg-BG" sz="2400" dirty="0"/>
                  <a:t> - истинските данни в даден момент 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bg-BG" sz="2400" dirty="0"/>
                  <a:t>данните от симулацията за момент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  <a:r>
                  <a:rPr lang="bg-BG" sz="2400" dirty="0"/>
                  <a:t>з</a:t>
                </a:r>
                <a14:m>
                  <m:oMath xmlns:m="http://schemas.openxmlformats.org/officeDocument/2006/math">
                    <m:r>
                      <a:rPr lang="bg-BG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а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bg-BG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93" y="4852626"/>
                <a:ext cx="5985107" cy="1569660"/>
              </a:xfrm>
              <a:prstGeom prst="rect">
                <a:avLst/>
              </a:prstGeom>
              <a:blipFill>
                <a:blip r:embed="rId6"/>
                <a:stretch>
                  <a:fillRect l="-1527" t="-3101" r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31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bg-BG" sz="5300">
                <a:latin typeface="Trebuchet MS"/>
                <a:ea typeface="Trebuchet MS"/>
                <a:cs typeface="Trebuchet MS"/>
                <a:sym typeface="Trebuchet MS"/>
              </a:rPr>
              <a:t>Намиране на ꞵ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125" y="2558825"/>
            <a:ext cx="6246250" cy="410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1260600" y="2370675"/>
            <a:ext cx="4214400" cy="3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2400"/>
              <a:t>Комбинираме двата метода.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2400"/>
              <a:t>Оптимизираме функцията на най-малките квадрати.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2400"/>
              <a:t>Търсим най-оптималното</a:t>
            </a:r>
            <a:r>
              <a:rPr lang="bg-BG"/>
              <a:t> </a:t>
            </a:r>
            <a:r>
              <a:rPr lang="bg-BG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ꞵ, това с минимална грешка.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533642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251</Words>
  <Application>Microsoft Office PowerPoint</Application>
  <PresentationFormat>Widescreen</PresentationFormat>
  <Paragraphs>73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Corbel</vt:lpstr>
      <vt:lpstr>Tahoma</vt:lpstr>
      <vt:lpstr>Times New Roman</vt:lpstr>
      <vt:lpstr>Trebuchet MS</vt:lpstr>
      <vt:lpstr>Basis</vt:lpstr>
      <vt:lpstr>Office Theme</vt:lpstr>
      <vt:lpstr>Математическо моделиране в епидемиологията</vt:lpstr>
      <vt:lpstr>SIR Модела</vt:lpstr>
      <vt:lpstr>Susceptible Infected Removed</vt:lpstr>
      <vt:lpstr>PowerPoint Presentation</vt:lpstr>
      <vt:lpstr>Анализ на SIR модела</vt:lpstr>
      <vt:lpstr>Basic Reproduction Number</vt:lpstr>
      <vt:lpstr>PowerPoint Presentation</vt:lpstr>
      <vt:lpstr>PowerPoint Presentation</vt:lpstr>
      <vt:lpstr>Намиране на ꞵ</vt:lpstr>
      <vt:lpstr>PowerPoint Presentation</vt:lpstr>
      <vt:lpstr>PowerPoint Presentation</vt:lpstr>
      <vt:lpstr>Демо</vt:lpstr>
      <vt:lpstr>Развитие</vt:lpstr>
      <vt:lpstr>Въпроси?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 моделиране в епидемиологията</dc:title>
  <dc:creator>Nitchev, Mario</dc:creator>
  <cp:lastModifiedBy>Nitchev, Mario</cp:lastModifiedBy>
  <cp:revision>62</cp:revision>
  <dcterms:created xsi:type="dcterms:W3CDTF">2017-04-04T17:10:13Z</dcterms:created>
  <dcterms:modified xsi:type="dcterms:W3CDTF">2017-05-24T18:42:44Z</dcterms:modified>
</cp:coreProperties>
</file>