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7"/>
  </p:notesMasterIdLst>
  <p:sldIdLst>
    <p:sldId id="256" r:id="rId5"/>
    <p:sldId id="16140622" r:id="rId6"/>
    <p:sldId id="262" r:id="rId7"/>
    <p:sldId id="263" r:id="rId8"/>
    <p:sldId id="265" r:id="rId9"/>
    <p:sldId id="266" r:id="rId10"/>
    <p:sldId id="267" r:id="rId11"/>
    <p:sldId id="16140624" r:id="rId12"/>
    <p:sldId id="268" r:id="rId13"/>
    <p:sldId id="16140623"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6" d="100"/>
          <a:sy n="76" d="100"/>
        </p:scale>
        <p:origin x="-480"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40803927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7</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ED291B17-9318-49DB-B28B-6E5994AE9581}" type="datetime1">
              <a:rPr lang="en-US" smtClean="0"/>
              <a:t>4/2/2024</a:t>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3A98EE3D-8CD1-4C3F-BD1C-C98C9596463C}"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291B17-9318-49DB-B28B-6E5994AE9581}" type="datetime1">
              <a:rPr lang="en-US" smtClean="0"/>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DD82B9-B8EE-4375-B6FF-88FA6ABB15D9}" type="datetime1">
              <a:rPr lang="en-US" smtClean="0"/>
              <a:t>4/2/2024</a:t>
            </a:fld>
            <a:endParaRPr lang="en-US"/>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t>4/2/2024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t>4/2/2024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9"/>
          <p:cNvPicPr>
            <a:picLocks noChangeAspect="1"/>
          </p:cNvPicPr>
          <p:nvPr/>
        </p:nvPicPr>
        <p:blipFill>
          <a:blip r:embed="rId13"/>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lstStyle/>
          <a:p>
            <a:pPr lvl="0"/>
            <a:r>
              <a:rPr lang="en-US" altLang="zh-CN" dirty="0"/>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ED291B17-9318-49DB-B28B-6E5994AE9581}" type="datetime1">
              <a:rPr lang="en-US" smtClean="0"/>
              <a:t>4/2/2024</a:t>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3A98EE3D-8CD1-4C3F-BD1C-C98C9596463C}" type="slidenum">
              <a:rPr lang="en-US" smtClean="0"/>
              <a:t>‹#›</a:t>
            </a:fld>
            <a:endParaRPr lang="en-US"/>
          </a:p>
        </p:txBody>
      </p:sp>
      <p:pic>
        <p:nvPicPr>
          <p:cNvPr id="8" name="Picture 7" descr="Logo&#10;&#10;Description automatically generated"/>
          <p:cNvPicPr>
            <a:picLocks noChangeAspect="1"/>
          </p:cNvPicPr>
          <p:nvPr userDrawn="1"/>
        </p:nvPicPr>
        <p:blipFill>
          <a:blip r:embed="rId14"/>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Keyloggers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panose="020B0604020202020204"/>
                <a:cs typeface="Arial" panose="020B0604020202020204"/>
              </a:rPr>
              <a:t>CAPSTONE PROJECT</a:t>
            </a:r>
          </a:p>
        </p:txBody>
      </p:sp>
      <p:sp>
        <p:nvSpPr>
          <p:cNvPr id="4" name="TextBox 3"/>
          <p:cNvSpPr txBox="1"/>
          <p:nvPr/>
        </p:nvSpPr>
        <p:spPr>
          <a:xfrm>
            <a:off x="1358756" y="4429049"/>
            <a:ext cx="8563897" cy="1198880"/>
          </a:xfrm>
          <a:prstGeom prst="rect">
            <a:avLst/>
          </a:prstGeom>
          <a:noFill/>
        </p:spPr>
        <p:txBody>
          <a:bodyPr wrap="square" lIns="91440" tIns="45720" rIns="91440" bIns="45720" rtlCol="0" anchor="t">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Presented By:</a:t>
            </a:r>
          </a:p>
          <a:p>
            <a:r>
              <a:rPr lang="en-US" sz="2400" b="1" smtClean="0">
                <a:solidFill>
                  <a:schemeClr val="accent1">
                    <a:lumMod val="75000"/>
                  </a:schemeClr>
                </a:solidFill>
                <a:latin typeface="Arial" panose="020B0604020202020204"/>
                <a:cs typeface="Arial" panose="020B0604020202020204"/>
              </a:rPr>
              <a:t>V.MANIVANNAN-VIDYAA </a:t>
            </a:r>
            <a:r>
              <a:rPr lang="en-US" sz="2400" b="1" dirty="0">
                <a:solidFill>
                  <a:schemeClr val="accent1">
                    <a:lumMod val="75000"/>
                  </a:schemeClr>
                </a:solidFill>
                <a:latin typeface="Arial" panose="020B0604020202020204"/>
                <a:cs typeface="Arial" panose="020B0604020202020204"/>
              </a:rPr>
              <a:t>VIKAS COLLEGE OF Engineering AND </a:t>
            </a:r>
            <a:r>
              <a:rPr lang="en-US" sz="2400" b="1" dirty="0">
                <a:ln/>
                <a:solidFill>
                  <a:schemeClr val="accent1"/>
                </a:solidFill>
                <a:effectLst>
                  <a:outerShdw blurRad="38100" dist="25400" dir="5400000" algn="ctr" rotWithShape="0">
                    <a:srgbClr val="6E747A">
                      <a:alpha val="43000"/>
                    </a:srgbClr>
                  </a:outerShdw>
                </a:effectLst>
                <a:latin typeface="Arial" panose="020B0604020202020204"/>
                <a:cs typeface="Arial" panose="020B0604020202020204"/>
              </a:rPr>
              <a:t>Technology </a:t>
            </a:r>
            <a:r>
              <a:rPr lang="en-US" sz="2400" b="1" dirty="0">
                <a:solidFill>
                  <a:schemeClr val="accent1">
                    <a:lumMod val="75000"/>
                  </a:schemeClr>
                </a:solidFill>
                <a:latin typeface="Arial" panose="020B0604020202020204"/>
                <a:cs typeface="Arial" panose="020B0604020202020204"/>
              </a:rPr>
              <a:t>- BE-CSE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3" y="2004654"/>
            <a:ext cx="11029615" cy="2848692"/>
          </a:xfrm>
        </p:spPr>
        <p:txBody>
          <a:bodyPr/>
          <a:lstStyle/>
          <a:p>
            <a:r>
              <a:rPr lang="en-US" sz="2000" b="0" i="0" dirty="0">
                <a:solidFill>
                  <a:schemeClr val="tx1"/>
                </a:solidFill>
                <a:effectLst/>
                <a:latin typeface="Arial" panose="020B0604020202020204" pitchFamily="34" charset="0"/>
                <a:cs typeface="Arial" panose="020B0604020202020204" pitchFamily="34" charset="0"/>
              </a:rPr>
              <a:t>Enhancing Security Measures: Implement encryption techniques to secure logged data.</a:t>
            </a:r>
          </a:p>
          <a:p>
            <a:r>
              <a:rPr lang="en-US" sz="2000" b="0" i="0" dirty="0">
                <a:solidFill>
                  <a:schemeClr val="tx1"/>
                </a:solidFill>
                <a:effectLst/>
                <a:latin typeface="Arial" panose="020B0604020202020204" pitchFamily="34" charset="0"/>
                <a:cs typeface="Arial" panose="020B0604020202020204" pitchFamily="34" charset="0"/>
              </a:rPr>
              <a:t>User Authentication: Integrate user authentication mechanisms to prevent unauthorized access.</a:t>
            </a:r>
          </a:p>
          <a:p>
            <a:r>
              <a:rPr lang="en-US" sz="2000" b="0" i="0" dirty="0">
                <a:solidFill>
                  <a:schemeClr val="tx1"/>
                </a:solidFill>
                <a:effectLst/>
                <a:latin typeface="Arial" panose="020B0604020202020204" pitchFamily="34" charset="0"/>
                <a:cs typeface="Arial" panose="020B0604020202020204" pitchFamily="34" charset="0"/>
              </a:rPr>
              <a:t>Advanced Logging: Implement advanced logging features, such as timestamping and window tracking.</a:t>
            </a:r>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dirty="0">
                <a:solidFill>
                  <a:schemeClr val="accent1"/>
                </a:solidFill>
                <a:latin typeface="Arial" panose="020B0604020202020204"/>
                <a:ea typeface="+mj-lt"/>
                <a:cs typeface="Arial" panose="020B0604020202020204"/>
              </a:rPr>
              <a:t>References</a:t>
            </a:r>
            <a:endParaRPr lang="en-US" dirty="0"/>
          </a:p>
        </p:txBody>
      </p:sp>
      <p:sp>
        <p:nvSpPr>
          <p:cNvPr id="2" name="Content Placeholder 1"/>
          <p:cNvSpPr>
            <a:spLocks noGrp="1"/>
          </p:cNvSpPr>
          <p:nvPr>
            <p:ph idx="1"/>
          </p:nvPr>
        </p:nvSpPr>
        <p:spPr>
          <a:xfrm>
            <a:off x="581192" y="1302026"/>
            <a:ext cx="10893053" cy="4673324"/>
          </a:xfrm>
        </p:spPr>
        <p:txBody>
          <a:bodyPr>
            <a:normAutofit/>
          </a:bodyPr>
          <a:lstStyle/>
          <a:p>
            <a:pPr marL="457200" indent="-457200" algn="l">
              <a:buFont typeface="+mj-lt"/>
              <a:buAutoNum type="arabicPeriod"/>
            </a:pPr>
            <a:r>
              <a:rPr lang="en-IN" sz="2000" dirty="0">
                <a:solidFill>
                  <a:schemeClr val="tx1"/>
                </a:solidFill>
              </a:rPr>
              <a:t>A Survey on Keylogger and its Detection Techniques by Vishal Bharti, Aditya Kumar Gupta, and Shailendra Mishra </a:t>
            </a:r>
            <a:r>
              <a:rPr lang="en-IN" sz="2000" b="0" i="0" strike="noStrike" dirty="0">
                <a:solidFill>
                  <a:schemeClr val="tx1"/>
                </a:solidFill>
                <a:effectLst/>
                <a:latin typeface="Söhne"/>
              </a:rPr>
              <a:t>https://www.ijcaonline.org/archives/volume75/number5/12835-1514</a:t>
            </a:r>
            <a:endParaRPr lang="en-IN" sz="2000" dirty="0">
              <a:solidFill>
                <a:schemeClr val="tx1"/>
              </a:solidFill>
            </a:endParaRPr>
          </a:p>
          <a:p>
            <a:pPr marL="457200" indent="-457200" algn="l">
              <a:buFont typeface="+mj-lt"/>
              <a:buAutoNum type="arabicPeriod"/>
            </a:pPr>
            <a:r>
              <a:rPr lang="en-IN" sz="2000" dirty="0">
                <a:solidFill>
                  <a:schemeClr val="tx1"/>
                </a:solidFill>
              </a:rPr>
              <a:t>Analysis of Keylogger Attacks and Countermeasures by </a:t>
            </a:r>
            <a:r>
              <a:rPr lang="en-IN" sz="2000" dirty="0" err="1">
                <a:solidFill>
                  <a:schemeClr val="tx1"/>
                </a:solidFill>
              </a:rPr>
              <a:t>Hongliang</a:t>
            </a:r>
            <a:r>
              <a:rPr lang="en-IN" sz="2000" dirty="0">
                <a:solidFill>
                  <a:schemeClr val="tx1"/>
                </a:solidFill>
              </a:rPr>
              <a:t> Liu, </a:t>
            </a:r>
            <a:r>
              <a:rPr lang="en-IN" sz="2000" dirty="0" err="1">
                <a:solidFill>
                  <a:schemeClr val="tx1"/>
                </a:solidFill>
              </a:rPr>
              <a:t>Ruiying</a:t>
            </a:r>
            <a:r>
              <a:rPr lang="en-IN" sz="2000" dirty="0">
                <a:solidFill>
                  <a:schemeClr val="tx1"/>
                </a:solidFill>
              </a:rPr>
              <a:t> Du, and </a:t>
            </a:r>
            <a:r>
              <a:rPr lang="en-IN" sz="2000" dirty="0" err="1">
                <a:solidFill>
                  <a:schemeClr val="tx1"/>
                </a:solidFill>
              </a:rPr>
              <a:t>Quansheng</a:t>
            </a:r>
            <a:r>
              <a:rPr lang="en-IN" sz="2000" dirty="0">
                <a:solidFill>
                  <a:schemeClr val="tx1"/>
                </a:solidFill>
              </a:rPr>
              <a:t> Zhuang </a:t>
            </a:r>
            <a:r>
              <a:rPr lang="en-IN" sz="2000" b="0" i="0" strike="noStrike" dirty="0">
                <a:solidFill>
                  <a:schemeClr val="tx1"/>
                </a:solidFill>
                <a:effectLst/>
                <a:latin typeface="Söhne"/>
              </a:rPr>
              <a:t>https://www.semanticscholar.org/paper/Analysis-of-Keylogger-Attacks-and-Countermeasures-Liu-Du/54c7255bace229c82e4a5fd812ba8dd8829180c1</a:t>
            </a:r>
            <a:endParaRPr lang="en-IN" sz="2000" dirty="0">
              <a:solidFill>
                <a:schemeClr val="tx1"/>
              </a:solidFill>
            </a:endParaRPr>
          </a:p>
          <a:p>
            <a:pPr marL="457200" indent="-457200" algn="l">
              <a:buFont typeface="+mj-lt"/>
              <a:buAutoNum type="arabicPeriod"/>
            </a:pPr>
            <a:r>
              <a:rPr lang="en-IN" sz="2000" dirty="0">
                <a:solidFill>
                  <a:schemeClr val="tx1"/>
                </a:solidFill>
              </a:rPr>
              <a:t>Detection of Keyloggers:  A Review by </a:t>
            </a:r>
            <a:r>
              <a:rPr lang="en-IN" sz="2000" dirty="0" err="1">
                <a:solidFill>
                  <a:schemeClr val="tx1"/>
                </a:solidFill>
              </a:rPr>
              <a:t>Shukor</a:t>
            </a:r>
            <a:r>
              <a:rPr lang="en-IN" sz="2000" dirty="0">
                <a:solidFill>
                  <a:schemeClr val="tx1"/>
                </a:solidFill>
              </a:rPr>
              <a:t> Abd Razak, Ku </a:t>
            </a:r>
            <a:r>
              <a:rPr lang="en-IN" sz="2000" dirty="0" err="1">
                <a:solidFill>
                  <a:schemeClr val="tx1"/>
                </a:solidFill>
              </a:rPr>
              <a:t>Ruhana</a:t>
            </a:r>
            <a:r>
              <a:rPr lang="en-IN" sz="2000" dirty="0">
                <a:solidFill>
                  <a:schemeClr val="tx1"/>
                </a:solidFill>
              </a:rPr>
              <a:t> Ku-</a:t>
            </a:r>
            <a:r>
              <a:rPr lang="en-IN" sz="2000" dirty="0" err="1">
                <a:solidFill>
                  <a:schemeClr val="tx1"/>
                </a:solidFill>
              </a:rPr>
              <a:t>Mahamud</a:t>
            </a:r>
            <a:r>
              <a:rPr lang="en-IN" sz="2000" dirty="0">
                <a:solidFill>
                  <a:schemeClr val="tx1"/>
                </a:solidFill>
              </a:rPr>
              <a:t>, and Ramlan </a:t>
            </a:r>
            <a:r>
              <a:rPr lang="en-IN" sz="2000" dirty="0" err="1">
                <a:solidFill>
                  <a:schemeClr val="tx1"/>
                </a:solidFill>
              </a:rPr>
              <a:t>Mahmod</a:t>
            </a:r>
            <a:r>
              <a:rPr lang="en-IN" sz="2000" dirty="0">
                <a:solidFill>
                  <a:schemeClr val="tx1"/>
                </a:solidFill>
              </a:rPr>
              <a:t> </a:t>
            </a:r>
            <a:r>
              <a:rPr lang="en-IN" sz="2000" b="0" i="0" strike="noStrike" dirty="0">
                <a:solidFill>
                  <a:schemeClr val="tx1"/>
                </a:solidFill>
                <a:effectLst/>
                <a:latin typeface="Söhne"/>
              </a:rPr>
              <a:t>https://www.researchgate.net/publication/220955239_Detection_of_Keyloggers_A_Review</a:t>
            </a:r>
            <a:endParaRPr lang="en-IN" sz="2000" dirty="0">
              <a:solidFill>
                <a:schemeClr val="tx1"/>
              </a:solidFill>
            </a:endParaRPr>
          </a:p>
          <a:p>
            <a:pPr marL="457200" indent="-457200" algn="l">
              <a:buFont typeface="+mj-lt"/>
              <a:buAutoNum type="arabicPeriod"/>
            </a:pPr>
            <a:r>
              <a:rPr lang="en-IN" sz="2000" dirty="0">
                <a:solidFill>
                  <a:schemeClr val="tx1"/>
                </a:solidFill>
              </a:rPr>
              <a:t>A Comprehensive Study on Keylogger Attack and </a:t>
            </a:r>
            <a:r>
              <a:rPr lang="en-IN" sz="2000" dirty="0" err="1">
                <a:solidFill>
                  <a:schemeClr val="tx1"/>
                </a:solidFill>
              </a:rPr>
              <a:t>Defense</a:t>
            </a:r>
            <a:r>
              <a:rPr lang="en-IN" sz="2000" dirty="0">
                <a:solidFill>
                  <a:schemeClr val="tx1"/>
                </a:solidFill>
              </a:rPr>
              <a:t> by </a:t>
            </a:r>
            <a:r>
              <a:rPr lang="en-IN" sz="2000" dirty="0" err="1">
                <a:solidFill>
                  <a:schemeClr val="tx1"/>
                </a:solidFill>
              </a:rPr>
              <a:t>Shuo</a:t>
            </a:r>
            <a:r>
              <a:rPr lang="en-IN" sz="2000" dirty="0">
                <a:solidFill>
                  <a:schemeClr val="tx1"/>
                </a:solidFill>
              </a:rPr>
              <a:t> Chen, Rui Wang, </a:t>
            </a:r>
            <a:r>
              <a:rPr lang="en-IN" sz="2000" dirty="0" err="1">
                <a:solidFill>
                  <a:schemeClr val="tx1"/>
                </a:solidFill>
              </a:rPr>
              <a:t>XiaoFeng</a:t>
            </a:r>
            <a:r>
              <a:rPr lang="en-IN" sz="2000" dirty="0">
                <a:solidFill>
                  <a:schemeClr val="tx1"/>
                </a:solidFill>
              </a:rPr>
              <a:t> Wang, and </a:t>
            </a:r>
            <a:r>
              <a:rPr lang="en-IN" sz="2000" dirty="0" err="1">
                <a:solidFill>
                  <a:schemeClr val="tx1"/>
                </a:solidFill>
              </a:rPr>
              <a:t>Kehuan</a:t>
            </a:r>
            <a:r>
              <a:rPr lang="en-IN" sz="2000" dirty="0">
                <a:solidFill>
                  <a:schemeClr val="tx1"/>
                </a:solidFill>
              </a:rPr>
              <a:t> Zhang </a:t>
            </a:r>
            <a:r>
              <a:rPr lang="en-IN" sz="2000" b="0" i="0" u="none" strike="noStrike" dirty="0">
                <a:solidFill>
                  <a:schemeClr val="tx1"/>
                </a:solidFill>
                <a:effectLst/>
                <a:latin typeface="Söhne"/>
              </a:rPr>
              <a:t>https://www.usenix.org/legacy/events/sec11/tech/full_papers/Chen.pdf</a:t>
            </a:r>
            <a:endParaRPr lang="en-IN" sz="2000" dirty="0">
              <a:solidFill>
                <a:schemeClr val="tx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p:cNvSpPr>
            <a:spLocks noGrp="1"/>
          </p:cNvSpPr>
          <p:nvPr>
            <p:ph idx="1"/>
          </p:nvPr>
        </p:nvSpPr>
        <p:spPr>
          <a:xfrm>
            <a:off x="838200" y="1618938"/>
            <a:ext cx="10734368" cy="4526223"/>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 </a:t>
            </a: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a:t>
            </a: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p:cNvSpPr>
            <a:spLocks noGrp="1"/>
          </p:cNvSpPr>
          <p:nvPr>
            <p:ph idx="1"/>
          </p:nvPr>
        </p:nvSpPr>
        <p:spPr>
          <a:xfrm>
            <a:off x="452402" y="1948360"/>
            <a:ext cx="11029615" cy="2961279"/>
          </a:xfrm>
        </p:spPr>
        <p:txBody>
          <a:bodyPr>
            <a:normAutofit/>
          </a:bodyPr>
          <a:lstStyle/>
          <a:p>
            <a:r>
              <a:rPr lang="en-US" sz="2000" dirty="0">
                <a:solidFill>
                  <a:schemeClr val="tx1"/>
                </a:solidFill>
                <a:latin typeface="Arial" panose="020B0604020202020204" pitchFamily="34" charset="0"/>
                <a:cs typeface="Arial" panose="020B0604020202020204" pitchFamily="34" charset="0"/>
              </a:rPr>
              <a:t>In today's digital landscape, ensuring security measures to protect sensitive information is paramount. However, there exists a necessity to understand and mitigate potential threats, such as keylogging, which can compromise data integrity and confidentiality. Thus, it's imperative to explore keylogger implementation and associated security concerns.</a:t>
            </a:r>
            <a:endParaRPr lang="en-IN" sz="2000" dirty="0">
              <a:solidFill>
                <a:schemeClr val="tx1"/>
              </a:solidFill>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14" name="Rectangle 11"/>
          <p:cNvSpPr>
            <a:spLocks noChangeArrowheads="1"/>
          </p:cNvSpPr>
          <p:nvPr/>
        </p:nvSpPr>
        <p:spPr bwMode="auto">
          <a:xfrm>
            <a:off x="581192" y="2613134"/>
            <a:ext cx="9604317" cy="1631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spAutoFit/>
          </a:bodyPr>
          <a:lstStyle/>
          <a:p>
            <a:pPr marL="285750" marR="0" lvl="0" indent="-285750" algn="l" defTabSz="914400" rtl="0" eaLnBrk="0" fontAlgn="base" latinLnBrk="0" hangingPunct="0">
              <a:lnSpc>
                <a:spcPct val="100000"/>
              </a:lnSpc>
              <a:spcBef>
                <a:spcPct val="0"/>
              </a:spcBef>
              <a:spcAft>
                <a:spcPct val="0"/>
              </a:spcAft>
              <a:buClr>
                <a:srgbClr val="00B0F0"/>
              </a:buClr>
              <a:buSzTx/>
              <a:buFont typeface="Wingdings" panose="05000000000000000000" pitchFamily="2" charset="2"/>
              <a:buChar char="§"/>
            </a:pPr>
            <a:r>
              <a:rPr kumimoji="0" lang="en-US" altLang="en-US" sz="2000" b="0" i="0" u="none" strike="noStrike" cap="none" normalizeH="0" baseline="0" dirty="0">
                <a:ln>
                  <a:noFill/>
                </a:ln>
                <a:solidFill>
                  <a:schemeClr val="tx1"/>
                </a:solidFill>
                <a:effectLst/>
                <a:latin typeface="Arial" panose="020B0604020202020204" pitchFamily="34" charset="0"/>
              </a:rPr>
              <a:t>Our proposed system entails the development of a keylogger using Python's </a:t>
            </a:r>
            <a:r>
              <a:rPr kumimoji="0" lang="en-US" altLang="en-US" sz="2000" b="0" i="0" u="none" strike="noStrike" cap="none" normalizeH="0" baseline="0" dirty="0" err="1">
                <a:ln>
                  <a:noFill/>
                </a:ln>
                <a:solidFill>
                  <a:schemeClr val="tx1"/>
                </a:solidFill>
                <a:effectLst/>
                <a:latin typeface="Arial" panose="020B0604020202020204" pitchFamily="34" charset="0"/>
              </a:rPr>
              <a:t>Tkinter</a:t>
            </a:r>
            <a:r>
              <a:rPr kumimoji="0" lang="en-US" altLang="en-US" sz="2000" b="0" i="0" u="none" strike="noStrike" cap="none" normalizeH="0" baseline="0" dirty="0">
                <a:ln>
                  <a:noFill/>
                </a:ln>
                <a:solidFill>
                  <a:schemeClr val="tx1"/>
                </a:solidFill>
                <a:effectLst/>
                <a:latin typeface="Arial" panose="020B0604020202020204" pitchFamily="34" charset="0"/>
              </a:rPr>
              <a:t> library for the GUI, alongside the </a:t>
            </a:r>
            <a:r>
              <a:rPr kumimoji="0" lang="en-US" altLang="en-US" sz="2000" b="0" i="0" u="none" strike="noStrike" cap="none" normalizeH="0" baseline="0" dirty="0" err="1">
                <a:ln>
                  <a:noFill/>
                </a:ln>
                <a:solidFill>
                  <a:schemeClr val="tx1"/>
                </a:solidFill>
                <a:effectLst/>
                <a:latin typeface="Arial" panose="020B0604020202020204" pitchFamily="34" charset="0"/>
              </a:rPr>
              <a:t>pynput</a:t>
            </a:r>
            <a:r>
              <a:rPr kumimoji="0" lang="en-US" altLang="en-US" sz="2000" b="0" i="0" u="none" strike="noStrike" cap="none" normalizeH="0" baseline="0" dirty="0">
                <a:ln>
                  <a:noFill/>
                </a:ln>
                <a:solidFill>
                  <a:schemeClr val="tx1"/>
                </a:solidFill>
                <a:effectLst/>
                <a:latin typeface="Arial" panose="020B0604020202020204" pitchFamily="34" charset="0"/>
              </a:rPr>
              <a:t> library for capturing keyboard inputs. The keylogger records keystrokes and saves them in both text and JSON formats for comprehensive analysis.</a:t>
            </a:r>
          </a:p>
        </p:txBody>
      </p:sp>
      <p:sp>
        <p:nvSpPr>
          <p:cNvPr id="15" name="Rectangle 12"/>
          <p:cNvSpPr>
            <a:spLocks noChangeArrowheads="1"/>
          </p:cNvSpPr>
          <p:nvPr/>
        </p:nvSpPr>
        <p:spPr bwMode="auto">
          <a:xfrm>
            <a:off x="0" y="0"/>
            <a:ext cx="4572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a:ln>
                  <a:noFill/>
                </a:ln>
                <a:solidFill>
                  <a:srgbClr val="FFFFFF"/>
                </a:solidFill>
                <a:effectLst/>
                <a:latin typeface="Söhne"/>
              </a:rPr>
              <a:t/>
            </a: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a:xfrm>
            <a:off x="482869" y="1700979"/>
            <a:ext cx="11029615" cy="3261647"/>
          </a:xfrm>
        </p:spPr>
        <p:txBody>
          <a:bodyPr/>
          <a:lstStyle/>
          <a:p>
            <a:pPr marL="0" indent="0">
              <a:lnSpc>
                <a:spcPct val="107000"/>
              </a:lnSpc>
              <a:spcAft>
                <a:spcPts val="800"/>
              </a:spcAft>
              <a:buNone/>
            </a:pPr>
            <a:r>
              <a:rPr lang="en-IN" sz="2000" b="1"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Technology Used:</a:t>
            </a:r>
            <a:endParaRPr lang="en-IN" sz="2000" kern="1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IN" sz="2000"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Python: For programming the keylogger functionality.</a:t>
            </a:r>
          </a:p>
          <a:p>
            <a:pPr>
              <a:lnSpc>
                <a:spcPct val="107000"/>
              </a:lnSpc>
              <a:spcAft>
                <a:spcPts val="800"/>
              </a:spcAft>
            </a:pPr>
            <a:r>
              <a:rPr lang="en-IN" sz="2000" kern="1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Tkinter</a:t>
            </a:r>
            <a:r>
              <a:rPr lang="en-IN" sz="2000"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 For building the graphical user interface (GUI).</a:t>
            </a:r>
          </a:p>
          <a:p>
            <a:pPr>
              <a:lnSpc>
                <a:spcPct val="107000"/>
              </a:lnSpc>
              <a:spcAft>
                <a:spcPts val="800"/>
              </a:spcAft>
            </a:pPr>
            <a:r>
              <a:rPr lang="en-IN" sz="2000" kern="1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pynput</a:t>
            </a:r>
            <a:r>
              <a:rPr lang="en-IN" sz="2000"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 For capturing keyboard inputs.</a:t>
            </a:r>
          </a:p>
          <a:p>
            <a:pPr>
              <a:lnSpc>
                <a:spcPct val="107000"/>
              </a:lnSpc>
              <a:spcAft>
                <a:spcPts val="800"/>
              </a:spcAft>
            </a:pPr>
            <a:r>
              <a:rPr lang="en-IN" sz="2000"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JSON: For storing keystroke data in a structured format.</a:t>
            </a:r>
            <a:endParaRPr lang="en-IN" sz="1800" kern="1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normAutofit/>
          </a:bodyPr>
          <a:lstStyle/>
          <a:p>
            <a:r>
              <a:rPr lang="en-IN" sz="2400" b="1" i="0" dirty="0">
                <a:solidFill>
                  <a:schemeClr val="tx1"/>
                </a:solidFill>
                <a:effectLst/>
                <a:latin typeface="Arial" panose="020B0604020202020204" pitchFamily="34" charset="0"/>
                <a:cs typeface="Arial" panose="020B0604020202020204" pitchFamily="34" charset="0"/>
              </a:rPr>
              <a:t>Initialization:</a:t>
            </a:r>
            <a:r>
              <a:rPr lang="en-IN" sz="2400" b="0" i="0" dirty="0">
                <a:solidFill>
                  <a:schemeClr val="tx1"/>
                </a:solidFill>
                <a:effectLst/>
                <a:latin typeface="Arial" panose="020B0604020202020204" pitchFamily="34" charset="0"/>
                <a:cs typeface="Arial" panose="020B0604020202020204" pitchFamily="34" charset="0"/>
              </a:rPr>
              <a:t> Initialize necessary variables and flags.</a:t>
            </a:r>
          </a:p>
          <a:p>
            <a:r>
              <a:rPr lang="en-IN" sz="2400" b="1" i="0" dirty="0">
                <a:solidFill>
                  <a:schemeClr val="tx1"/>
                </a:solidFill>
                <a:effectLst/>
                <a:latin typeface="Arial" panose="020B0604020202020204" pitchFamily="34" charset="0"/>
                <a:cs typeface="Arial" panose="020B0604020202020204" pitchFamily="34" charset="0"/>
              </a:rPr>
              <a:t>Event Handling:</a:t>
            </a:r>
            <a:endParaRPr lang="en-IN" sz="2400" b="0" i="0" dirty="0">
              <a:solidFill>
                <a:schemeClr val="tx1"/>
              </a:solidFill>
              <a:effectLst/>
              <a:latin typeface="Arial" panose="020B0604020202020204" pitchFamily="34" charset="0"/>
              <a:cs typeface="Arial" panose="020B0604020202020204" pitchFamily="34" charset="0"/>
            </a:endParaRPr>
          </a:p>
          <a:p>
            <a:pPr marL="742950" lvl="1" indent="-285750"/>
            <a:r>
              <a:rPr lang="en-IN" sz="2000" b="0" i="1" dirty="0" err="1">
                <a:solidFill>
                  <a:schemeClr val="tx1"/>
                </a:solidFill>
                <a:effectLst/>
                <a:latin typeface="Arial" panose="020B0604020202020204" pitchFamily="34" charset="0"/>
                <a:cs typeface="Arial" panose="020B0604020202020204" pitchFamily="34" charset="0"/>
              </a:rPr>
              <a:t>on_press</a:t>
            </a:r>
            <a:r>
              <a:rPr lang="en-IN" sz="2000" b="0" i="1" dirty="0">
                <a:solidFill>
                  <a:schemeClr val="tx1"/>
                </a:solidFill>
                <a:effectLst/>
                <a:latin typeface="Arial" panose="020B0604020202020204" pitchFamily="34" charset="0"/>
                <a:cs typeface="Arial" panose="020B0604020202020204" pitchFamily="34" charset="0"/>
              </a:rPr>
              <a:t>(key):</a:t>
            </a:r>
            <a:r>
              <a:rPr lang="en-IN" sz="2000" b="0" i="0" dirty="0">
                <a:solidFill>
                  <a:schemeClr val="tx1"/>
                </a:solidFill>
                <a:effectLst/>
                <a:latin typeface="Arial" panose="020B0604020202020204" pitchFamily="34" charset="0"/>
                <a:cs typeface="Arial" panose="020B0604020202020204" pitchFamily="34" charset="0"/>
              </a:rPr>
              <a:t> Records pressed and held keys.</a:t>
            </a:r>
          </a:p>
          <a:p>
            <a:pPr marL="742950" lvl="1" indent="-285750"/>
            <a:r>
              <a:rPr lang="en-IN" sz="2000" b="0" i="1" dirty="0" err="1">
                <a:solidFill>
                  <a:schemeClr val="tx1"/>
                </a:solidFill>
                <a:effectLst/>
                <a:latin typeface="Arial" panose="020B0604020202020204" pitchFamily="34" charset="0"/>
                <a:cs typeface="Arial" panose="020B0604020202020204" pitchFamily="34" charset="0"/>
              </a:rPr>
              <a:t>on_release</a:t>
            </a:r>
            <a:r>
              <a:rPr lang="en-IN" sz="2000" b="0" i="1" dirty="0">
                <a:solidFill>
                  <a:schemeClr val="tx1"/>
                </a:solidFill>
                <a:effectLst/>
                <a:latin typeface="Arial" panose="020B0604020202020204" pitchFamily="34" charset="0"/>
                <a:cs typeface="Arial" panose="020B0604020202020204" pitchFamily="34" charset="0"/>
              </a:rPr>
              <a:t>(key):</a:t>
            </a:r>
            <a:r>
              <a:rPr lang="en-IN" sz="2000" b="0" i="0" dirty="0">
                <a:solidFill>
                  <a:schemeClr val="tx1"/>
                </a:solidFill>
                <a:effectLst/>
                <a:latin typeface="Arial" panose="020B0604020202020204" pitchFamily="34" charset="0"/>
                <a:cs typeface="Arial" panose="020B0604020202020204" pitchFamily="34" charset="0"/>
              </a:rPr>
              <a:t> Records released keys and manages flag state.</a:t>
            </a:r>
          </a:p>
          <a:p>
            <a:r>
              <a:rPr lang="en-IN" sz="2400" b="1" i="0" dirty="0">
                <a:solidFill>
                  <a:schemeClr val="tx1"/>
                </a:solidFill>
                <a:effectLst/>
                <a:latin typeface="Arial" panose="020B0604020202020204" pitchFamily="34" charset="0"/>
                <a:cs typeface="Arial" panose="020B0604020202020204" pitchFamily="34" charset="0"/>
              </a:rPr>
              <a:t>Logging:</a:t>
            </a:r>
            <a:endParaRPr lang="en-IN" sz="2400" b="0" i="0" dirty="0">
              <a:solidFill>
                <a:schemeClr val="tx1"/>
              </a:solidFill>
              <a:effectLst/>
              <a:latin typeface="Arial" panose="020B0604020202020204" pitchFamily="34" charset="0"/>
              <a:cs typeface="Arial" panose="020B0604020202020204" pitchFamily="34" charset="0"/>
            </a:endParaRPr>
          </a:p>
          <a:p>
            <a:pPr marL="742950" lvl="1" indent="-285750"/>
            <a:r>
              <a:rPr lang="en-IN" sz="2000" b="0" i="1" dirty="0" err="1">
                <a:solidFill>
                  <a:schemeClr val="tx1"/>
                </a:solidFill>
                <a:effectLst/>
                <a:latin typeface="Arial" panose="020B0604020202020204" pitchFamily="34" charset="0"/>
                <a:cs typeface="Arial" panose="020B0604020202020204" pitchFamily="34" charset="0"/>
              </a:rPr>
              <a:t>generate_text_log</a:t>
            </a:r>
            <a:r>
              <a:rPr lang="en-IN" sz="2000" b="0" i="1" dirty="0">
                <a:solidFill>
                  <a:schemeClr val="tx1"/>
                </a:solidFill>
                <a:effectLst/>
                <a:latin typeface="Arial" panose="020B0604020202020204" pitchFamily="34" charset="0"/>
                <a:cs typeface="Arial" panose="020B0604020202020204" pitchFamily="34" charset="0"/>
              </a:rPr>
              <a:t>(key):</a:t>
            </a:r>
            <a:r>
              <a:rPr lang="en-IN" sz="2000" b="0" i="0" dirty="0">
                <a:solidFill>
                  <a:schemeClr val="tx1"/>
                </a:solidFill>
                <a:effectLst/>
                <a:latin typeface="Arial" panose="020B0604020202020204" pitchFamily="34" charset="0"/>
                <a:cs typeface="Arial" panose="020B0604020202020204" pitchFamily="34" charset="0"/>
              </a:rPr>
              <a:t> Saves keystrokes in a text file.</a:t>
            </a:r>
          </a:p>
          <a:p>
            <a:pPr marL="742950" lvl="1" indent="-285750"/>
            <a:r>
              <a:rPr lang="en-IN" sz="2000" b="0" i="1" dirty="0" err="1">
                <a:solidFill>
                  <a:schemeClr val="tx1"/>
                </a:solidFill>
                <a:effectLst/>
                <a:latin typeface="Arial" panose="020B0604020202020204" pitchFamily="34" charset="0"/>
                <a:cs typeface="Arial" panose="020B0604020202020204" pitchFamily="34" charset="0"/>
              </a:rPr>
              <a:t>generate_json_file</a:t>
            </a:r>
            <a:r>
              <a:rPr lang="en-IN" sz="2000" b="0" i="1" dirty="0">
                <a:solidFill>
                  <a:schemeClr val="tx1"/>
                </a:solidFill>
                <a:effectLst/>
                <a:latin typeface="Arial" panose="020B0604020202020204" pitchFamily="34" charset="0"/>
                <a:cs typeface="Arial" panose="020B0604020202020204" pitchFamily="34" charset="0"/>
              </a:rPr>
              <a:t>(</a:t>
            </a:r>
            <a:r>
              <a:rPr lang="en-IN" sz="2000" b="0" i="1" dirty="0" err="1">
                <a:solidFill>
                  <a:schemeClr val="tx1"/>
                </a:solidFill>
                <a:effectLst/>
                <a:latin typeface="Arial" panose="020B0604020202020204" pitchFamily="34" charset="0"/>
                <a:cs typeface="Arial" panose="020B0604020202020204" pitchFamily="34" charset="0"/>
              </a:rPr>
              <a:t>keys_used</a:t>
            </a:r>
            <a:r>
              <a:rPr lang="en-IN" sz="2000" b="0" i="1" dirty="0">
                <a:solidFill>
                  <a:schemeClr val="tx1"/>
                </a:solidFill>
                <a:effectLst/>
                <a:latin typeface="Arial" panose="020B0604020202020204" pitchFamily="34" charset="0"/>
                <a:cs typeface="Arial" panose="020B0604020202020204" pitchFamily="34" charset="0"/>
              </a:rPr>
              <a:t>):</a:t>
            </a:r>
            <a:r>
              <a:rPr lang="en-IN" sz="2000" b="0" i="0" dirty="0">
                <a:solidFill>
                  <a:schemeClr val="tx1"/>
                </a:solidFill>
                <a:effectLst/>
                <a:latin typeface="Arial" panose="020B0604020202020204" pitchFamily="34" charset="0"/>
                <a:cs typeface="Arial" panose="020B0604020202020204" pitchFamily="34" charset="0"/>
              </a:rPr>
              <a:t> Saves keystrokes in a JSON file.</a:t>
            </a:r>
          </a:p>
          <a:p>
            <a:r>
              <a:rPr lang="en-IN" sz="2400" b="1" i="0" dirty="0">
                <a:solidFill>
                  <a:schemeClr val="tx1"/>
                </a:solidFill>
                <a:effectLst/>
                <a:latin typeface="Arial" panose="020B0604020202020204" pitchFamily="34" charset="0"/>
                <a:cs typeface="Arial" panose="020B0604020202020204" pitchFamily="34" charset="0"/>
              </a:rPr>
              <a:t>Keylogger Control:</a:t>
            </a:r>
            <a:endParaRPr lang="en-IN" sz="2400" b="0" i="0" dirty="0">
              <a:solidFill>
                <a:schemeClr val="tx1"/>
              </a:solidFill>
              <a:effectLst/>
              <a:latin typeface="Arial" panose="020B0604020202020204" pitchFamily="34" charset="0"/>
              <a:cs typeface="Arial" panose="020B0604020202020204" pitchFamily="34" charset="0"/>
            </a:endParaRPr>
          </a:p>
          <a:p>
            <a:pPr marL="742950" lvl="1" indent="-285750"/>
            <a:r>
              <a:rPr lang="en-IN" sz="2000" b="0" i="1" dirty="0" err="1">
                <a:solidFill>
                  <a:schemeClr val="tx1"/>
                </a:solidFill>
                <a:effectLst/>
                <a:latin typeface="Arial" panose="020B0604020202020204" pitchFamily="34" charset="0"/>
                <a:cs typeface="Arial" panose="020B0604020202020204" pitchFamily="34" charset="0"/>
              </a:rPr>
              <a:t>start_keylogger</a:t>
            </a:r>
            <a:r>
              <a:rPr lang="en-IN" sz="2000" b="0" i="1" dirty="0">
                <a:solidFill>
                  <a:schemeClr val="tx1"/>
                </a:solidFill>
                <a:effectLst/>
                <a:latin typeface="Arial" panose="020B0604020202020204" pitchFamily="34" charset="0"/>
                <a:cs typeface="Arial" panose="020B0604020202020204" pitchFamily="34" charset="0"/>
              </a:rPr>
              <a:t>():</a:t>
            </a:r>
            <a:r>
              <a:rPr lang="en-IN" sz="2000" b="0" i="0" dirty="0">
                <a:solidFill>
                  <a:schemeClr val="tx1"/>
                </a:solidFill>
                <a:effectLst/>
                <a:latin typeface="Arial" panose="020B0604020202020204" pitchFamily="34" charset="0"/>
                <a:cs typeface="Arial" panose="020B0604020202020204" pitchFamily="34" charset="0"/>
              </a:rPr>
              <a:t> Initiates keylogging process.</a:t>
            </a:r>
          </a:p>
          <a:p>
            <a:pPr marL="742950" lvl="1" indent="-285750"/>
            <a:r>
              <a:rPr lang="en-IN" sz="2000" b="0" i="1" dirty="0" err="1">
                <a:solidFill>
                  <a:schemeClr val="tx1"/>
                </a:solidFill>
                <a:effectLst/>
                <a:latin typeface="Arial" panose="020B0604020202020204" pitchFamily="34" charset="0"/>
                <a:cs typeface="Arial" panose="020B0604020202020204" pitchFamily="34" charset="0"/>
              </a:rPr>
              <a:t>stop_keylogger</a:t>
            </a:r>
            <a:r>
              <a:rPr lang="en-IN" sz="2000" b="0" i="1" dirty="0">
                <a:solidFill>
                  <a:schemeClr val="tx1"/>
                </a:solidFill>
                <a:effectLst/>
                <a:latin typeface="Arial" panose="020B0604020202020204" pitchFamily="34" charset="0"/>
                <a:cs typeface="Arial" panose="020B0604020202020204" pitchFamily="34" charset="0"/>
              </a:rPr>
              <a:t>():</a:t>
            </a:r>
            <a:r>
              <a:rPr lang="en-IN" sz="2000" b="0" i="0" dirty="0">
                <a:solidFill>
                  <a:schemeClr val="tx1"/>
                </a:solidFill>
                <a:effectLst/>
                <a:latin typeface="Arial" panose="020B0604020202020204" pitchFamily="34" charset="0"/>
                <a:cs typeface="Arial" panose="020B0604020202020204" pitchFamily="34" charset="0"/>
              </a:rPr>
              <a:t> Stops keylogging.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581025" y="771525"/>
            <a:ext cx="11029950" cy="530225"/>
          </a:xfrm>
        </p:spPr>
        <p:txBody>
          <a:bodyPr>
            <a:normAutofit fontScale="90000"/>
          </a:bodyPr>
          <a:lstStyle/>
          <a:p>
            <a:r>
              <a:rPr lang="en-US" sz="4400" b="1" dirty="0">
                <a:solidFill>
                  <a:schemeClr val="accent1"/>
                </a:solidFill>
                <a:latin typeface="Arial" panose="020B0604020202020204"/>
                <a:ea typeface="+mj-lt"/>
                <a:cs typeface="Arial" panose="020B0604020202020204"/>
              </a:rPr>
              <a:t>Result</a:t>
            </a:r>
            <a:endParaRPr lang="en-US" dirty="0"/>
          </a:p>
        </p:txBody>
      </p:sp>
      <p:sp>
        <p:nvSpPr>
          <p:cNvPr id="2" name="Content Placeholder 1"/>
          <p:cNvSpPr>
            <a:spLocks noGrp="1"/>
          </p:cNvSpPr>
          <p:nvPr>
            <p:ph idx="4294967295"/>
          </p:nvPr>
        </p:nvSpPr>
        <p:spPr>
          <a:xfrm>
            <a:off x="0" y="1301750"/>
            <a:ext cx="11029950" cy="1392238"/>
          </a:xfrm>
        </p:spPr>
        <p:txBody>
          <a:bodyPr>
            <a:normAutofit/>
          </a:bodyPr>
          <a:lstStyle/>
          <a:p>
            <a:r>
              <a:rPr lang="en-US" sz="2000" b="0" i="0" dirty="0">
                <a:solidFill>
                  <a:schemeClr val="tx1"/>
                </a:solidFill>
                <a:effectLst/>
                <a:latin typeface="Arial" panose="020B0604020202020204" pitchFamily="34" charset="0"/>
                <a:cs typeface="Arial" panose="020B0604020202020204" pitchFamily="34" charset="0"/>
              </a:rPr>
              <a:t>The GUI presents "Start" and "Stop" buttons to control the keylogging process. Upon starting, the keylogger captures keystrokes and saves them in designated files. Stopping the keylogger halts the logging process.</a:t>
            </a:r>
            <a:endParaRPr lang="en-IN" sz="2000" dirty="0">
              <a:solidFill>
                <a:schemeClr val="tx1"/>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3"/>
          <a:stretch>
            <a:fillRect/>
          </a:stretch>
        </p:blipFill>
        <p:spPr>
          <a:xfrm>
            <a:off x="1296526" y="3025026"/>
            <a:ext cx="2362405" cy="2636748"/>
          </a:xfrm>
          <a:prstGeom prst="rect">
            <a:avLst/>
          </a:prstGeom>
        </p:spPr>
      </p:pic>
      <p:pic>
        <p:nvPicPr>
          <p:cNvPr id="7" name="Picture 6"/>
          <p:cNvPicPr>
            <a:picLocks noChangeAspect="1"/>
          </p:cNvPicPr>
          <p:nvPr/>
        </p:nvPicPr>
        <p:blipFill>
          <a:blip r:embed="rId4"/>
          <a:stretch>
            <a:fillRect/>
          </a:stretch>
        </p:blipFill>
        <p:spPr>
          <a:xfrm>
            <a:off x="8145495" y="3096556"/>
            <a:ext cx="2385267" cy="2629128"/>
          </a:xfrm>
          <a:prstGeom prst="rect">
            <a:avLst/>
          </a:prstGeom>
        </p:spPr>
      </p:pic>
      <p:pic>
        <p:nvPicPr>
          <p:cNvPr id="9" name="Picture 8"/>
          <p:cNvPicPr>
            <a:picLocks noChangeAspect="1"/>
          </p:cNvPicPr>
          <p:nvPr/>
        </p:nvPicPr>
        <p:blipFill>
          <a:blip r:embed="rId5"/>
          <a:stretch>
            <a:fillRect/>
          </a:stretch>
        </p:blipFill>
        <p:spPr>
          <a:xfrm>
            <a:off x="4463127" y="3107987"/>
            <a:ext cx="2400508" cy="260626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6096000" y="1877423"/>
            <a:ext cx="4312791" cy="3974226"/>
          </a:xfrm>
          <a:prstGeom prst="rect">
            <a:avLst/>
          </a:prstGeom>
        </p:spPr>
      </p:pic>
      <p:pic>
        <p:nvPicPr>
          <p:cNvPr id="5" name="Picture 4"/>
          <p:cNvPicPr>
            <a:picLocks noChangeAspect="1"/>
          </p:cNvPicPr>
          <p:nvPr/>
        </p:nvPicPr>
        <p:blipFill>
          <a:blip r:embed="rId3"/>
          <a:stretch>
            <a:fillRect/>
          </a:stretch>
        </p:blipFill>
        <p:spPr>
          <a:xfrm>
            <a:off x="1370243" y="1877960"/>
            <a:ext cx="4312791" cy="4030841"/>
          </a:xfrm>
          <a:prstGeom prst="rect">
            <a:avLst/>
          </a:prstGeom>
        </p:spPr>
      </p:pic>
      <p:sp>
        <p:nvSpPr>
          <p:cNvPr id="13" name="TextBox 12"/>
          <p:cNvSpPr txBox="1"/>
          <p:nvPr/>
        </p:nvSpPr>
        <p:spPr>
          <a:xfrm>
            <a:off x="465461" y="652408"/>
            <a:ext cx="11261078" cy="707886"/>
          </a:xfrm>
          <a:prstGeom prst="rect">
            <a:avLst/>
          </a:prstGeom>
          <a:noFill/>
        </p:spPr>
        <p:txBody>
          <a:bodyPr wrap="square">
            <a:spAutoFit/>
          </a:bodyPr>
          <a:lstStyle/>
          <a:p>
            <a:r>
              <a:rPr lang="en-US" sz="4000" b="1" dirty="0">
                <a:solidFill>
                  <a:schemeClr val="accent1"/>
                </a:solidFill>
                <a:latin typeface="Arial" panose="020B0604020202020204"/>
                <a:ea typeface="+mj-lt"/>
                <a:cs typeface="Arial" panose="020B0604020202020204"/>
              </a:rPr>
              <a:t>OUTPUT</a:t>
            </a:r>
            <a:endParaRPr lang="en-IN" sz="4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a:xfrm>
            <a:off x="581191" y="1946787"/>
            <a:ext cx="11029615" cy="2091608"/>
          </a:xfrm>
        </p:spPr>
        <p:txBody>
          <a:bodyPr>
            <a:normAutofit/>
          </a:bodyPr>
          <a:lstStyle/>
          <a:p>
            <a:pPr>
              <a:lnSpc>
                <a:spcPct val="107000"/>
              </a:lnSpc>
              <a:spcAft>
                <a:spcPts val="800"/>
              </a:spcAft>
            </a:pPr>
            <a:r>
              <a:rPr lang="en-US" sz="2000" b="0" i="0" dirty="0">
                <a:solidFill>
                  <a:schemeClr val="tx1"/>
                </a:solidFill>
                <a:effectLst/>
                <a:latin typeface="Arial" panose="020B0604020202020204" pitchFamily="34" charset="0"/>
                <a:cs typeface="Arial" panose="020B0604020202020204" pitchFamily="34" charset="0"/>
              </a:rPr>
              <a:t>Implementing a keylogger highlights the ease of capturing keyboard inputs and underscores the importance of robust security measures to prevent unauthorized access to sensitive information. Understanding keylogging techniques aids in fortifying systems against potential threats.</a:t>
            </a:r>
            <a:endParaRPr lang="en-IN" sz="2000" dirty="0">
              <a:solidFill>
                <a:schemeClr val="tx1"/>
              </a:solidFill>
              <a:latin typeface="Arial" panose="020B0604020202020204" pitchFamily="34" charset="0"/>
              <a:cs typeface="Arial" panose="020B0604020202020204" pitchFamily="34" charset="0"/>
            </a:endParaRPr>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datastoreItem>
</file>

<file path=customXml/itemProps2.xml><?xml version="1.0" encoding="utf-8"?>
<ds:datastoreItem xmlns:ds="http://schemas.openxmlformats.org/officeDocument/2006/customXml" ds:itemID="{6E816721-11E4-4989-8472-AB5A7EC20404}">
  <ds:schemaRefs/>
</ds:datastoreItem>
</file>

<file path=customXml/itemProps3.xml><?xml version="1.0" encoding="utf-8"?>
<ds:datastoreItem xmlns:ds="http://schemas.openxmlformats.org/officeDocument/2006/customXml" ds:itemID="{8D289AE2-D2AE-49D1-AFAC-3A79F6794255}">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435</Words>
  <Application>Microsoft Office PowerPoint</Application>
  <PresentationFormat>Custom</PresentationFormat>
  <Paragraphs>52</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Blue Waves</vt:lpstr>
      <vt:lpstr>Keyloggers and security</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cp:lastModifiedBy>
  <cp:revision>30</cp:revision>
  <dcterms:created xsi:type="dcterms:W3CDTF">2021-05-26T16:50:00Z</dcterms:created>
  <dcterms:modified xsi:type="dcterms:W3CDTF">2024-04-02T08:59:35Z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010C9FC4C15F4A7B8BE1555E1913F7A2_13</vt:lpwstr>
  </property>
  <property fmtid="{D5CDD505-2E9C-101B-9397-08002B2CF9AE}" pid="4" name="KSOProductBuildVer">
    <vt:lpwstr>1033-12.2.0.13489</vt:lpwstr>
  </property>
</Properties>
</file>