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3" r:id="rId7"/>
    <p:sldId id="258" r:id="rId8"/>
    <p:sldId id="274" r:id="rId9"/>
    <p:sldId id="281" r:id="rId10"/>
    <p:sldId id="282" r:id="rId11"/>
    <p:sldId id="283" r:id="rId12"/>
    <p:sldId id="264" r:id="rId13"/>
    <p:sldId id="265" r:id="rId14"/>
    <p:sldId id="271" r:id="rId15"/>
    <p:sldId id="266" r:id="rId16"/>
    <p:sldId id="267" r:id="rId17"/>
    <p:sldId id="268" r:id="rId18"/>
    <p:sldId id="270" r:id="rId19"/>
    <p:sldId id="280" r:id="rId20"/>
    <p:sldId id="275" r:id="rId21"/>
    <p:sldId id="277" r:id="rId22"/>
    <p:sldId id="276" r:id="rId23"/>
    <p:sldId id="279" r:id="rId24"/>
    <p:sldId id="273" r:id="rId25"/>
    <p:sldId id="272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6" autoAdjust="0"/>
  </p:normalViewPr>
  <p:slideViewPr>
    <p:cSldViewPr snapToGrid="0" snapToObjects="1"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5DB0-81DD-4B53-B6C9-DCF6E09A544C}">
      <dsp:nvSpPr>
        <dsp:cNvPr id="0" name=""/>
        <dsp:cNvSpPr/>
      </dsp:nvSpPr>
      <dsp:spPr>
        <a:xfrm>
          <a:off x="1442011" y="2318001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541955"/>
        <a:ext cx="35004" cy="35004"/>
      </dsp:txXfrm>
    </dsp:sp>
    <dsp:sp modelId="{A98987D5-FA05-4121-AE3F-B7C993FF2431}">
      <dsp:nvSpPr>
        <dsp:cNvPr id="0" name=""/>
        <dsp:cNvSpPr/>
      </dsp:nvSpPr>
      <dsp:spPr>
        <a:xfrm>
          <a:off x="4483200" y="1835088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1448737"/>
              </a:lnTo>
              <a:lnTo>
                <a:pt x="506864" y="1448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2521086"/>
        <a:ext cx="76742" cy="76742"/>
      </dsp:txXfrm>
    </dsp:sp>
    <dsp:sp modelId="{79C0D080-7C81-4BAA-B474-551C51642B59}">
      <dsp:nvSpPr>
        <dsp:cNvPr id="0" name=""/>
        <dsp:cNvSpPr/>
      </dsp:nvSpPr>
      <dsp:spPr>
        <a:xfrm>
          <a:off x="4483200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2059042"/>
        <a:ext cx="35004" cy="35004"/>
      </dsp:txXfrm>
    </dsp:sp>
    <dsp:sp modelId="{A7AC904B-7897-4475-8D7A-3A23194F1455}">
      <dsp:nvSpPr>
        <dsp:cNvPr id="0" name=""/>
        <dsp:cNvSpPr/>
      </dsp:nvSpPr>
      <dsp:spPr>
        <a:xfrm>
          <a:off x="4483200" y="1352176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1576130"/>
        <a:ext cx="35004" cy="35004"/>
      </dsp:txXfrm>
    </dsp:sp>
    <dsp:sp modelId="{42461136-7391-4FC7-942F-658B7E697049}">
      <dsp:nvSpPr>
        <dsp:cNvPr id="0" name=""/>
        <dsp:cNvSpPr/>
      </dsp:nvSpPr>
      <dsp:spPr>
        <a:xfrm>
          <a:off x="4483200" y="386351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1448737"/>
              </a:moveTo>
              <a:lnTo>
                <a:pt x="253432" y="1448737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1072348"/>
        <a:ext cx="76742" cy="76742"/>
      </dsp:txXfrm>
    </dsp:sp>
    <dsp:sp modelId="{76BB12F2-3AE3-42DF-A479-5F5DB6C9852C}">
      <dsp:nvSpPr>
        <dsp:cNvPr id="0" name=""/>
        <dsp:cNvSpPr/>
      </dsp:nvSpPr>
      <dsp:spPr>
        <a:xfrm>
          <a:off x="1442011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059042"/>
        <a:ext cx="35004" cy="35004"/>
      </dsp:txXfrm>
    </dsp:sp>
    <dsp:sp modelId="{FA24E170-A0A3-4F83-98CE-11DA8E19AC6F}">
      <dsp:nvSpPr>
        <dsp:cNvPr id="0" name=""/>
        <dsp:cNvSpPr/>
      </dsp:nvSpPr>
      <dsp:spPr>
        <a:xfrm rot="16200000">
          <a:off x="-977634" y="1931671"/>
          <a:ext cx="4066631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KinectSensorCollection</a:t>
          </a:r>
          <a:endParaRPr lang="en-GB" sz="3000" kern="1200" dirty="0"/>
        </a:p>
      </dsp:txBody>
      <dsp:txXfrm>
        <a:off x="-977634" y="1931671"/>
        <a:ext cx="4066631" cy="772659"/>
      </dsp:txXfrm>
    </dsp:sp>
    <dsp:sp modelId="{2E2FE10D-F20C-495B-ACAF-EDB5CFBC0902}">
      <dsp:nvSpPr>
        <dsp:cNvPr id="0" name=""/>
        <dsp:cNvSpPr/>
      </dsp:nvSpPr>
      <dsp:spPr>
        <a:xfrm>
          <a:off x="1948876" y="1448758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1448758"/>
        <a:ext cx="2534324" cy="772659"/>
      </dsp:txXfrm>
    </dsp:sp>
    <dsp:sp modelId="{4E60E23A-623F-4D56-862A-98A609C6FBF7}">
      <dsp:nvSpPr>
        <dsp:cNvPr id="0" name=""/>
        <dsp:cNvSpPr/>
      </dsp:nvSpPr>
      <dsp:spPr>
        <a:xfrm>
          <a:off x="4990065" y="2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ColorStream</a:t>
          </a:r>
          <a:endParaRPr lang="en-GB" sz="2700" kern="1200" dirty="0"/>
        </a:p>
      </dsp:txBody>
      <dsp:txXfrm>
        <a:off x="4990065" y="21"/>
        <a:ext cx="2534324" cy="772659"/>
      </dsp:txXfrm>
    </dsp:sp>
    <dsp:sp modelId="{3EEC6F6A-9421-417D-A692-4B64D4E3E11D}">
      <dsp:nvSpPr>
        <dsp:cNvPr id="0" name=""/>
        <dsp:cNvSpPr/>
      </dsp:nvSpPr>
      <dsp:spPr>
        <a:xfrm>
          <a:off x="4990065" y="96584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DepthStream</a:t>
          </a:r>
          <a:endParaRPr lang="en-GB" sz="2700" kern="1200" dirty="0"/>
        </a:p>
      </dsp:txBody>
      <dsp:txXfrm>
        <a:off x="4990065" y="965846"/>
        <a:ext cx="2534324" cy="772659"/>
      </dsp:txXfrm>
    </dsp:sp>
    <dsp:sp modelId="{A9DA000B-3124-4DB5-807C-C005A19529B0}">
      <dsp:nvSpPr>
        <dsp:cNvPr id="0" name=""/>
        <dsp:cNvSpPr/>
      </dsp:nvSpPr>
      <dsp:spPr>
        <a:xfrm>
          <a:off x="4990065" y="193167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SkeletonStream</a:t>
          </a:r>
          <a:endParaRPr lang="en-GB" sz="2700" kern="1200" dirty="0" smtClean="0"/>
        </a:p>
      </dsp:txBody>
      <dsp:txXfrm>
        <a:off x="4990065" y="1931671"/>
        <a:ext cx="2534324" cy="772659"/>
      </dsp:txXfrm>
    </dsp:sp>
    <dsp:sp modelId="{9D88EFF1-E955-4894-BDDE-D93E7A2D5317}">
      <dsp:nvSpPr>
        <dsp:cNvPr id="0" name=""/>
        <dsp:cNvSpPr/>
      </dsp:nvSpPr>
      <dsp:spPr>
        <a:xfrm>
          <a:off x="4990065" y="289749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AudioSource</a:t>
          </a:r>
          <a:endParaRPr lang="en-GB" sz="2700" kern="1200" dirty="0" smtClean="0"/>
        </a:p>
      </dsp:txBody>
      <dsp:txXfrm>
        <a:off x="4990065" y="2897496"/>
        <a:ext cx="2534324" cy="772659"/>
      </dsp:txXfrm>
    </dsp:sp>
    <dsp:sp modelId="{44054F06-BA03-4F2B-9BE6-65E51AB622EB}">
      <dsp:nvSpPr>
        <dsp:cNvPr id="0" name=""/>
        <dsp:cNvSpPr/>
      </dsp:nvSpPr>
      <dsp:spPr>
        <a:xfrm>
          <a:off x="1948876" y="2414583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2414583"/>
        <a:ext cx="2534324" cy="77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3089-6469-430C-9825-2C08B5D3ACC9}">
      <dsp:nvSpPr>
        <dsp:cNvPr id="0" name=""/>
        <dsp:cNvSpPr/>
      </dsp:nvSpPr>
      <dsp:spPr>
        <a:xfrm>
          <a:off x="522225" y="227115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421390"/>
        <a:ext cx="23482" cy="23482"/>
      </dsp:txXfrm>
    </dsp:sp>
    <dsp:sp modelId="{21CA0C30-08D6-48C7-A620-502125517B71}">
      <dsp:nvSpPr>
        <dsp:cNvPr id="0" name=""/>
        <dsp:cNvSpPr/>
      </dsp:nvSpPr>
      <dsp:spPr>
        <a:xfrm>
          <a:off x="4602568" y="194719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647920"/>
              </a:lnTo>
              <a:lnTo>
                <a:pt x="340028" y="647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2252858"/>
        <a:ext cx="36586" cy="36586"/>
      </dsp:txXfrm>
    </dsp:sp>
    <dsp:sp modelId="{0BB23B30-A573-470E-9231-5E4B0A21E095}">
      <dsp:nvSpPr>
        <dsp:cNvPr id="0" name=""/>
        <dsp:cNvSpPr/>
      </dsp:nvSpPr>
      <dsp:spPr>
        <a:xfrm>
          <a:off x="4602568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64081" y="1938691"/>
        <a:ext cx="17001" cy="17001"/>
      </dsp:txXfrm>
    </dsp:sp>
    <dsp:sp modelId="{D058330C-637B-4FBE-A0F2-D2946C5536E1}">
      <dsp:nvSpPr>
        <dsp:cNvPr id="0" name=""/>
        <dsp:cNvSpPr/>
      </dsp:nvSpPr>
      <dsp:spPr>
        <a:xfrm>
          <a:off x="6642739" y="129927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449510"/>
        <a:ext cx="23482" cy="23482"/>
      </dsp:txXfrm>
    </dsp:sp>
    <dsp:sp modelId="{27A01B87-38E6-4E4D-8C28-AFD8884C6951}">
      <dsp:nvSpPr>
        <dsp:cNvPr id="0" name=""/>
        <dsp:cNvSpPr/>
      </dsp:nvSpPr>
      <dsp:spPr>
        <a:xfrm>
          <a:off x="6642739" y="97531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125550"/>
        <a:ext cx="23482" cy="23482"/>
      </dsp:txXfrm>
    </dsp:sp>
    <dsp:sp modelId="{19B96C5C-0F70-4740-85D0-073D8D74D664}">
      <dsp:nvSpPr>
        <dsp:cNvPr id="0" name=""/>
        <dsp:cNvSpPr/>
      </dsp:nvSpPr>
      <dsp:spPr>
        <a:xfrm>
          <a:off x="4602568" y="129927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647920"/>
              </a:moveTo>
              <a:lnTo>
                <a:pt x="170014" y="64792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1604938"/>
        <a:ext cx="36586" cy="36586"/>
      </dsp:txXfrm>
    </dsp:sp>
    <dsp:sp modelId="{5C72FA64-B834-4714-8F6A-E0503A02C6C5}">
      <dsp:nvSpPr>
        <dsp:cNvPr id="0" name=""/>
        <dsp:cNvSpPr/>
      </dsp:nvSpPr>
      <dsp:spPr>
        <a:xfrm>
          <a:off x="2562397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723910" y="1938691"/>
        <a:ext cx="17001" cy="17001"/>
      </dsp:txXfrm>
    </dsp:sp>
    <dsp:sp modelId="{527CFB76-F6DD-4E24-A590-9648F746A015}">
      <dsp:nvSpPr>
        <dsp:cNvPr id="0" name=""/>
        <dsp:cNvSpPr/>
      </dsp:nvSpPr>
      <dsp:spPr>
        <a:xfrm>
          <a:off x="522225" y="194719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097430"/>
        <a:ext cx="23482" cy="23482"/>
      </dsp:txXfrm>
    </dsp:sp>
    <dsp:sp modelId="{A27D57A4-0D9A-4F5C-B33A-AC7BD075B3E3}">
      <dsp:nvSpPr>
        <dsp:cNvPr id="0" name=""/>
        <dsp:cNvSpPr/>
      </dsp:nvSpPr>
      <dsp:spPr>
        <a:xfrm rot="16200000">
          <a:off x="-1100984" y="2011983"/>
          <a:ext cx="2728084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SkeletonFrame</a:t>
          </a:r>
          <a:endParaRPr lang="en-GB" sz="3100" kern="1200" dirty="0"/>
        </a:p>
      </dsp:txBody>
      <dsp:txXfrm>
        <a:off x="-1100984" y="2011983"/>
        <a:ext cx="2728084" cy="518336"/>
      </dsp:txXfrm>
    </dsp:sp>
    <dsp:sp modelId="{384B65CE-B393-44D3-8585-7EAFC1E06B75}">
      <dsp:nvSpPr>
        <dsp:cNvPr id="0" name=""/>
        <dsp:cNvSpPr/>
      </dsp:nvSpPr>
      <dsp:spPr>
        <a:xfrm>
          <a:off x="862254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1688023"/>
        <a:ext cx="1700142" cy="518336"/>
      </dsp:txXfrm>
    </dsp:sp>
    <dsp:sp modelId="{E96B9B08-7ACE-4822-A017-AD90FF4ECA9B}">
      <dsp:nvSpPr>
        <dsp:cNvPr id="0" name=""/>
        <dsp:cNvSpPr/>
      </dsp:nvSpPr>
      <dsp:spPr>
        <a:xfrm>
          <a:off x="2902425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JointCollection</a:t>
          </a:r>
          <a:endParaRPr lang="en-GB" sz="1700" kern="1200" dirty="0"/>
        </a:p>
      </dsp:txBody>
      <dsp:txXfrm>
        <a:off x="2902425" y="1688023"/>
        <a:ext cx="1700142" cy="518336"/>
      </dsp:txXfrm>
    </dsp:sp>
    <dsp:sp modelId="{C11C71FA-FCF6-480B-9B01-41CE5DD2EB5C}">
      <dsp:nvSpPr>
        <dsp:cNvPr id="0" name=""/>
        <dsp:cNvSpPr/>
      </dsp:nvSpPr>
      <dsp:spPr>
        <a:xfrm>
          <a:off x="4942596" y="104010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(Head)</a:t>
          </a:r>
          <a:endParaRPr lang="en-GB" sz="1700" kern="1200" dirty="0"/>
        </a:p>
      </dsp:txBody>
      <dsp:txXfrm>
        <a:off x="4942596" y="1040103"/>
        <a:ext cx="1700142" cy="518336"/>
      </dsp:txXfrm>
    </dsp:sp>
    <dsp:sp modelId="{FA13CC6F-F5E4-4286-8406-9F84487E98F7}">
      <dsp:nvSpPr>
        <dsp:cNvPr id="0" name=""/>
        <dsp:cNvSpPr/>
      </dsp:nvSpPr>
      <dsp:spPr>
        <a:xfrm>
          <a:off x="6982767" y="7161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SkeletonPoint</a:t>
          </a:r>
          <a:endParaRPr lang="en-GB" sz="1700" kern="1200" dirty="0"/>
        </a:p>
      </dsp:txBody>
      <dsp:txXfrm>
        <a:off x="6982767" y="716143"/>
        <a:ext cx="1700142" cy="518336"/>
      </dsp:txXfrm>
    </dsp:sp>
    <dsp:sp modelId="{6498ADF7-34C3-4D0A-A1AA-B4BFE77A8577}">
      <dsp:nvSpPr>
        <dsp:cNvPr id="0" name=""/>
        <dsp:cNvSpPr/>
      </dsp:nvSpPr>
      <dsp:spPr>
        <a:xfrm>
          <a:off x="6982767" y="136406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JointType</a:t>
          </a:r>
          <a:endParaRPr lang="en-GB" sz="1700" kern="1200" dirty="0"/>
        </a:p>
      </dsp:txBody>
      <dsp:txXfrm>
        <a:off x="6982767" y="1364063"/>
        <a:ext cx="1700142" cy="518336"/>
      </dsp:txXfrm>
    </dsp:sp>
    <dsp:sp modelId="{8105312F-24EA-47D4-A519-3D6C44DD0F86}">
      <dsp:nvSpPr>
        <dsp:cNvPr id="0" name=""/>
        <dsp:cNvSpPr/>
      </dsp:nvSpPr>
      <dsp:spPr>
        <a:xfrm>
          <a:off x="4942596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</a:t>
          </a:r>
          <a:r>
            <a:rPr lang="en-GB" sz="1700" kern="1200" dirty="0" err="1" smtClean="0"/>
            <a:t>ShoulderCenter</a:t>
          </a:r>
          <a:r>
            <a:rPr lang="en-GB" sz="1700" kern="1200" dirty="0" smtClean="0"/>
            <a:t>)</a:t>
          </a:r>
          <a:endParaRPr lang="en-GB" sz="1700" kern="1200" dirty="0"/>
        </a:p>
      </dsp:txBody>
      <dsp:txXfrm>
        <a:off x="4942596" y="1688023"/>
        <a:ext cx="1700142" cy="518336"/>
      </dsp:txXfrm>
    </dsp:sp>
    <dsp:sp modelId="{4B109746-A58F-4BFA-9EFA-545B948793F2}">
      <dsp:nvSpPr>
        <dsp:cNvPr id="0" name=""/>
        <dsp:cNvSpPr/>
      </dsp:nvSpPr>
      <dsp:spPr>
        <a:xfrm>
          <a:off x="4942596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Etc.</a:t>
          </a:r>
          <a:endParaRPr lang="en-GB" sz="1700" kern="1200" dirty="0"/>
        </a:p>
      </dsp:txBody>
      <dsp:txXfrm>
        <a:off x="4942596" y="2335943"/>
        <a:ext cx="1700142" cy="518336"/>
      </dsp:txXfrm>
    </dsp:sp>
    <dsp:sp modelId="{BA086C77-B8C8-41E5-981F-2D9344ACCB06}">
      <dsp:nvSpPr>
        <dsp:cNvPr id="0" name=""/>
        <dsp:cNvSpPr/>
      </dsp:nvSpPr>
      <dsp:spPr>
        <a:xfrm>
          <a:off x="862254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2335943"/>
        <a:ext cx="1700142" cy="51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23/02/2015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23/02/2015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E3F-9AE8-46A4-B600-3AA0E83BA0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23.02.15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  <p:sldLayoutId id="214748373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5.jpg"/><Relationship Id="rId5" Type="http://schemas.openxmlformats.org/officeDocument/2006/relationships/image" Target="../media/image39.jpeg"/><Relationship Id="rId10" Type="http://schemas.openxmlformats.org/officeDocument/2006/relationships/image" Target="../media/image43.jpeg"/><Relationship Id="rId4" Type="http://schemas.openxmlformats.org/officeDocument/2006/relationships/image" Target="../media/image36.jpe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Kinect For Windows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Stéphane VANACKER / Mickaël NIVET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SDK (version 1.8)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Pas mal de travail si on veut gérer des mouvements simples comme repérer un déplacement de bras à gauche ou à Droite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nothing </a:t>
            </a:r>
            <a:r>
              <a:rPr lang="en-US" dirty="0"/>
              <a:t>provided before </a:t>
            </a:r>
            <a:r>
              <a:rPr lang="en-US" dirty="0" err="1"/>
              <a:t>kinect</a:t>
            </a:r>
            <a:r>
              <a:rPr lang="en-US" dirty="0"/>
              <a:t> V2 (Xbox One)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kinect</a:t>
            </a:r>
            <a:r>
              <a:rPr lang="en-US" dirty="0" smtClean="0"/>
              <a:t> V1 </a:t>
            </a:r>
            <a:r>
              <a:rPr lang="en-US" dirty="0" err="1" smtClean="0"/>
              <a:t>dans</a:t>
            </a:r>
            <a:r>
              <a:rPr lang="en-US" dirty="0" smtClean="0"/>
              <a:t> le toolkit (à compiler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) 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* face </a:t>
            </a:r>
            <a:r>
              <a:rPr lang="en-US" dirty="0" err="1" smtClean="0"/>
              <a:t>traking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* interaction (only hand location, press and grip. no swipe gesture)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</a:t>
            </a:r>
            <a:r>
              <a:rPr lang="en-US" dirty="0"/>
              <a:t>public frameworks are also available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</a:t>
            </a:r>
            <a:r>
              <a:rPr lang="en-US" dirty="0"/>
              <a:t>this demo we choose to use Kinect Toolbox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which is with Vitruvius the two projects that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seems the most advanced </a:t>
            </a:r>
            <a:r>
              <a:rPr lang="en-US" dirty="0" err="1"/>
              <a:t>kinect</a:t>
            </a:r>
            <a:r>
              <a:rPr lang="en-US" dirty="0"/>
              <a:t> complement frameworks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/ Framework Tierce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65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4516277"/>
            <a:ext cx="4643437" cy="7741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</a:t>
            </a:r>
            <a:r>
              <a:rPr lang="fr-FR" dirty="0" err="1" smtClean="0"/>
              <a:t>lA</a:t>
            </a:r>
            <a:r>
              <a:rPr lang="fr-FR" dirty="0" smtClean="0"/>
              <a:t> reconnaissance vocale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93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65325"/>
            <a:ext cx="4984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04"/>
          <p:cNvSpPr>
            <a:spLocks noChangeArrowheads="1"/>
          </p:cNvSpPr>
          <p:nvPr/>
        </p:nvSpPr>
        <p:spPr bwMode="auto">
          <a:xfrm>
            <a:off x="9525" y="3540125"/>
            <a:ext cx="1477963" cy="3265488"/>
          </a:xfrm>
          <a:prstGeom prst="rect">
            <a:avLst/>
          </a:prstGeom>
          <a:solidFill>
            <a:srgbClr val="7030A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772" name="Rectangle 97"/>
          <p:cNvSpPr>
            <a:spLocks noChangeArrowheads="1"/>
          </p:cNvSpPr>
          <p:nvPr/>
        </p:nvSpPr>
        <p:spPr bwMode="auto">
          <a:xfrm>
            <a:off x="3062288" y="3305175"/>
            <a:ext cx="6026150" cy="3259138"/>
          </a:xfrm>
          <a:prstGeom prst="rect">
            <a:avLst/>
          </a:prstGeom>
          <a:solidFill>
            <a:srgbClr val="00B8FF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3277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76400"/>
            <a:ext cx="23034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re 1"/>
          <p:cNvSpPr>
            <a:spLocks noGrp="1"/>
          </p:cNvSpPr>
          <p:nvPr>
            <p:ph type="title"/>
          </p:nvPr>
        </p:nvSpPr>
        <p:spPr>
          <a:xfrm>
            <a:off x="317500" y="-57150"/>
            <a:ext cx="8202613" cy="644525"/>
          </a:xfrm>
        </p:spPr>
        <p:txBody>
          <a:bodyPr/>
          <a:lstStyle/>
          <a:p>
            <a:r>
              <a:rPr lang="fr-FR" altLang="fr-FR" smtClean="0"/>
              <a:t>Schéma d'architecture générale du robot</a:t>
            </a:r>
          </a:p>
        </p:txBody>
      </p:sp>
      <p:pic>
        <p:nvPicPr>
          <p:cNvPr id="3277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147763"/>
            <a:ext cx="360363" cy="360362"/>
          </a:xfrm>
        </p:spPr>
      </p:pic>
      <p:pic>
        <p:nvPicPr>
          <p:cNvPr id="32776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136650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136650"/>
            <a:ext cx="417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8338"/>
            <a:ext cx="206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873250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/>
          <p:nvPr/>
        </p:nvCxnSpPr>
        <p:spPr bwMode="auto">
          <a:xfrm>
            <a:off x="5076825" y="234950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 bwMode="auto">
          <a:xfrm flipH="1">
            <a:off x="3527425" y="2039938"/>
            <a:ext cx="74612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782" name="ZoneTexte 22"/>
          <p:cNvSpPr txBox="1">
            <a:spLocks noChangeArrowheads="1"/>
          </p:cNvSpPr>
          <p:nvPr/>
        </p:nvSpPr>
        <p:spPr bwMode="auto">
          <a:xfrm>
            <a:off x="3586163" y="1757363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32783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617538"/>
            <a:ext cx="2105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eur droit avec flèche 24"/>
          <p:cNvCxnSpPr/>
          <p:nvPr/>
        </p:nvCxnSpPr>
        <p:spPr bwMode="auto">
          <a:xfrm>
            <a:off x="8027988" y="1597025"/>
            <a:ext cx="0" cy="3143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5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65288"/>
            <a:ext cx="4206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11350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ZoneTexte 28"/>
          <p:cNvSpPr txBox="1">
            <a:spLocks noChangeArrowheads="1"/>
          </p:cNvSpPr>
          <p:nvPr/>
        </p:nvSpPr>
        <p:spPr bwMode="auto">
          <a:xfrm>
            <a:off x="5556250" y="2681288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32788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19488"/>
            <a:ext cx="15081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717925" y="4686300"/>
            <a:ext cx="14652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MOTOR_BOARD_32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11113" y="4645025"/>
            <a:ext cx="16240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MECHANICAL_BOARD</a:t>
            </a:r>
          </a:p>
        </p:txBody>
      </p:sp>
      <p:pic>
        <p:nvPicPr>
          <p:cNvPr id="32791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73450"/>
            <a:ext cx="1149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eur droit avec flèche 33"/>
          <p:cNvCxnSpPr/>
          <p:nvPr/>
        </p:nvCxnSpPr>
        <p:spPr bwMode="auto">
          <a:xfrm>
            <a:off x="54054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71707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4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5083175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352800"/>
            <a:ext cx="14795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5032375"/>
            <a:ext cx="9461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necteur droit avec flèche 38"/>
          <p:cNvCxnSpPr/>
          <p:nvPr/>
        </p:nvCxnSpPr>
        <p:spPr bwMode="auto">
          <a:xfrm flipV="1">
            <a:off x="5840413" y="5813425"/>
            <a:ext cx="469900" cy="47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flipH="1">
            <a:off x="8748713" y="4714875"/>
            <a:ext cx="0" cy="38100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9" name="Imag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151438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34013"/>
            <a:ext cx="701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44613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/>
          <p:nvPr/>
        </p:nvCxnSpPr>
        <p:spPr bwMode="auto">
          <a:xfrm flipH="1" flipV="1">
            <a:off x="3214688" y="2349500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3" name="Imag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500313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 droit avec flèche 53"/>
          <p:cNvCxnSpPr/>
          <p:nvPr/>
        </p:nvCxnSpPr>
        <p:spPr bwMode="auto">
          <a:xfrm flipV="1">
            <a:off x="869950" y="2136775"/>
            <a:ext cx="1392238" cy="141763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5" name="Image 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046288"/>
            <a:ext cx="2555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Imag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54700"/>
            <a:ext cx="8048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Connecteur droit avec flèche 59"/>
          <p:cNvCxnSpPr/>
          <p:nvPr/>
        </p:nvCxnSpPr>
        <p:spPr bwMode="auto">
          <a:xfrm>
            <a:off x="1104900" y="1346200"/>
            <a:ext cx="557213" cy="1619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8" name="Imag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11188"/>
            <a:ext cx="15113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3675"/>
            <a:ext cx="254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Image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84200"/>
            <a:ext cx="585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Connecteur droit avec flèche 66"/>
          <p:cNvCxnSpPr/>
          <p:nvPr/>
        </p:nvCxnSpPr>
        <p:spPr bwMode="auto">
          <a:xfrm flipH="1" flipV="1">
            <a:off x="2970213" y="931863"/>
            <a:ext cx="0" cy="4794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12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942975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ZoneTexte 70"/>
          <p:cNvSpPr txBox="1">
            <a:spLocks noChangeArrowheads="1"/>
          </p:cNvSpPr>
          <p:nvPr/>
        </p:nvSpPr>
        <p:spPr bwMode="auto">
          <a:xfrm>
            <a:off x="3024188" y="10175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32814" name="ZoneTexte 71"/>
          <p:cNvSpPr txBox="1">
            <a:spLocks noChangeArrowheads="1"/>
          </p:cNvSpPr>
          <p:nvPr/>
        </p:nvSpPr>
        <p:spPr bwMode="auto">
          <a:xfrm>
            <a:off x="4799013" y="6219825"/>
            <a:ext cx="892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MOTEURS</a:t>
            </a:r>
          </a:p>
        </p:txBody>
      </p:sp>
      <p:sp>
        <p:nvSpPr>
          <p:cNvPr id="32815" name="ZoneTexte 72"/>
          <p:cNvSpPr txBox="1">
            <a:spLocks noChangeArrowheads="1"/>
          </p:cNvSpPr>
          <p:nvPr/>
        </p:nvSpPr>
        <p:spPr bwMode="auto">
          <a:xfrm>
            <a:off x="3255963" y="6230938"/>
            <a:ext cx="9540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PONT EN H</a:t>
            </a:r>
          </a:p>
        </p:txBody>
      </p:sp>
      <p:sp>
        <p:nvSpPr>
          <p:cNvPr id="32816" name="ZoneTexte 73"/>
          <p:cNvSpPr txBox="1">
            <a:spLocks noChangeArrowheads="1"/>
          </p:cNvSpPr>
          <p:nvPr/>
        </p:nvSpPr>
        <p:spPr bwMode="auto">
          <a:xfrm>
            <a:off x="5956300" y="6218238"/>
            <a:ext cx="1652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PROPULSION</a:t>
            </a:r>
          </a:p>
        </p:txBody>
      </p:sp>
      <p:sp>
        <p:nvSpPr>
          <p:cNvPr id="32817" name="ZoneTexte 74"/>
          <p:cNvSpPr txBox="1">
            <a:spLocks noChangeArrowheads="1"/>
          </p:cNvSpPr>
          <p:nvPr/>
        </p:nvSpPr>
        <p:spPr bwMode="auto">
          <a:xfrm>
            <a:off x="7724775" y="6092825"/>
            <a:ext cx="1435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CODEURS</a:t>
            </a:r>
          </a:p>
        </p:txBody>
      </p:sp>
      <p:sp>
        <p:nvSpPr>
          <p:cNvPr id="32818" name="ZoneTexte 75"/>
          <p:cNvSpPr txBox="1">
            <a:spLocks noChangeArrowheads="1"/>
          </p:cNvSpPr>
          <p:nvPr/>
        </p:nvSpPr>
        <p:spPr bwMode="auto">
          <a:xfrm>
            <a:off x="5618163" y="4364038"/>
            <a:ext cx="1174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CONTROLEUR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CODEURS</a:t>
            </a:r>
          </a:p>
        </p:txBody>
      </p:sp>
      <p:sp>
        <p:nvSpPr>
          <p:cNvPr id="32819" name="ZoneTexte 76"/>
          <p:cNvSpPr txBox="1">
            <a:spLocks noChangeArrowheads="1"/>
          </p:cNvSpPr>
          <p:nvPr/>
        </p:nvSpPr>
        <p:spPr bwMode="auto">
          <a:xfrm>
            <a:off x="7412038" y="4568825"/>
            <a:ext cx="1638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CODEURS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INCREMENTAUX</a:t>
            </a:r>
          </a:p>
        </p:txBody>
      </p:sp>
      <p:cxnSp>
        <p:nvCxnSpPr>
          <p:cNvPr id="80" name="Connecteur droit avec flèche 79"/>
          <p:cNvCxnSpPr/>
          <p:nvPr/>
        </p:nvCxnSpPr>
        <p:spPr bwMode="auto">
          <a:xfrm>
            <a:off x="590550" y="4964113"/>
            <a:ext cx="0" cy="4667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2800" idx="0"/>
          </p:cNvCxnSpPr>
          <p:nvPr/>
        </p:nvCxnSpPr>
        <p:spPr bwMode="auto">
          <a:xfrm flipV="1">
            <a:off x="3703638" y="4203700"/>
            <a:ext cx="23812" cy="123031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4144963" y="5826125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823" name="Image 8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22725"/>
            <a:ext cx="10048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4" name="ZoneTexte 88"/>
          <p:cNvSpPr txBox="1">
            <a:spLocks noChangeArrowheads="1"/>
          </p:cNvSpPr>
          <p:nvPr/>
        </p:nvSpPr>
        <p:spPr bwMode="auto">
          <a:xfrm>
            <a:off x="1846263" y="5065713"/>
            <a:ext cx="1247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REGULATEURS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 DC-DC</a:t>
            </a:r>
          </a:p>
        </p:txBody>
      </p:sp>
      <p:pic>
        <p:nvPicPr>
          <p:cNvPr id="32825" name="Image 8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765800"/>
            <a:ext cx="15097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6" name="ZoneTexte 92"/>
          <p:cNvSpPr txBox="1">
            <a:spLocks noChangeArrowheads="1"/>
          </p:cNvSpPr>
          <p:nvPr/>
        </p:nvSpPr>
        <p:spPr bwMode="auto">
          <a:xfrm>
            <a:off x="1873250" y="6492875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BATTERIES</a:t>
            </a:r>
          </a:p>
        </p:txBody>
      </p:sp>
      <p:cxnSp>
        <p:nvCxnSpPr>
          <p:cNvPr id="94" name="Connecteur droit avec flèche 93"/>
          <p:cNvCxnSpPr>
            <a:stCxn id="32825" idx="0"/>
          </p:cNvCxnSpPr>
          <p:nvPr/>
        </p:nvCxnSpPr>
        <p:spPr bwMode="auto">
          <a:xfrm flipH="1" flipV="1">
            <a:off x="2143125" y="4854575"/>
            <a:ext cx="0" cy="9112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828" name="ZoneTexte 95"/>
          <p:cNvSpPr txBox="1">
            <a:spLocks noChangeArrowheads="1"/>
          </p:cNvSpPr>
          <p:nvPr/>
        </p:nvSpPr>
        <p:spPr bwMode="auto">
          <a:xfrm>
            <a:off x="95250" y="6565900"/>
            <a:ext cx="774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SERVOS</a:t>
            </a:r>
          </a:p>
        </p:txBody>
      </p:sp>
      <p:sp>
        <p:nvSpPr>
          <p:cNvPr id="32829" name="Rectangle 98"/>
          <p:cNvSpPr>
            <a:spLocks noChangeArrowheads="1"/>
          </p:cNvSpPr>
          <p:nvPr/>
        </p:nvSpPr>
        <p:spPr bwMode="auto">
          <a:xfrm>
            <a:off x="4959350" y="611188"/>
            <a:ext cx="4117975" cy="2528887"/>
          </a:xfrm>
          <a:prstGeom prst="rect">
            <a:avLst/>
          </a:prstGeom>
          <a:solidFill>
            <a:srgbClr val="92D05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1587500" y="3878263"/>
            <a:ext cx="1422400" cy="2843212"/>
          </a:xfrm>
          <a:prstGeom prst="rect">
            <a:avLst/>
          </a:prstGeom>
          <a:solidFill>
            <a:srgbClr val="FFC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1" name="ZoneTexte 1"/>
          <p:cNvSpPr txBox="1">
            <a:spLocks noChangeArrowheads="1"/>
          </p:cNvSpPr>
          <p:nvPr/>
        </p:nvSpPr>
        <p:spPr bwMode="auto">
          <a:xfrm>
            <a:off x="-61913" y="3167063"/>
            <a:ext cx="1304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ACTIONNEURS</a:t>
            </a:r>
          </a:p>
        </p:txBody>
      </p:sp>
      <p:sp>
        <p:nvSpPr>
          <p:cNvPr id="32832" name="ZoneTexte 63"/>
          <p:cNvSpPr txBox="1">
            <a:spLocks noChangeArrowheads="1"/>
          </p:cNvSpPr>
          <p:nvPr/>
        </p:nvSpPr>
        <p:spPr bwMode="auto">
          <a:xfrm>
            <a:off x="1677988" y="3641725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PUISSANCE</a:t>
            </a:r>
          </a:p>
        </p:txBody>
      </p:sp>
      <p:sp>
        <p:nvSpPr>
          <p:cNvPr id="32833" name="ZoneTexte 64"/>
          <p:cNvSpPr txBox="1">
            <a:spLocks noChangeArrowheads="1"/>
          </p:cNvSpPr>
          <p:nvPr/>
        </p:nvSpPr>
        <p:spPr bwMode="auto">
          <a:xfrm>
            <a:off x="1522413" y="295751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ORCHESTRATION</a:t>
            </a:r>
          </a:p>
        </p:txBody>
      </p:sp>
      <p:sp>
        <p:nvSpPr>
          <p:cNvPr id="32834" name="ZoneTexte 65"/>
          <p:cNvSpPr txBox="1">
            <a:spLocks noChangeArrowheads="1"/>
          </p:cNvSpPr>
          <p:nvPr/>
        </p:nvSpPr>
        <p:spPr bwMode="auto">
          <a:xfrm>
            <a:off x="5842000" y="3092450"/>
            <a:ext cx="1909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STRATEGIE CENTRALE</a:t>
            </a:r>
          </a:p>
        </p:txBody>
      </p:sp>
      <p:sp>
        <p:nvSpPr>
          <p:cNvPr id="32835" name="ZoneTexte 67"/>
          <p:cNvSpPr txBox="1">
            <a:spLocks noChangeArrowheads="1"/>
          </p:cNvSpPr>
          <p:nvPr/>
        </p:nvSpPr>
        <p:spPr bwMode="auto">
          <a:xfrm>
            <a:off x="5468938" y="65643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MOTORISATION</a:t>
            </a:r>
          </a:p>
        </p:txBody>
      </p:sp>
      <p:cxnSp>
        <p:nvCxnSpPr>
          <p:cNvPr id="71" name="Connecteur droit avec flèche 70"/>
          <p:cNvCxnSpPr/>
          <p:nvPr/>
        </p:nvCxnSpPr>
        <p:spPr bwMode="auto">
          <a:xfrm flipV="1">
            <a:off x="831850" y="1774825"/>
            <a:ext cx="1133475" cy="4921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37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147888"/>
            <a:ext cx="25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38" name="Rectangle 102"/>
          <p:cNvSpPr>
            <a:spLocks noChangeArrowheads="1"/>
          </p:cNvSpPr>
          <p:nvPr/>
        </p:nvSpPr>
        <p:spPr bwMode="auto">
          <a:xfrm>
            <a:off x="82550" y="573088"/>
            <a:ext cx="4168775" cy="2363787"/>
          </a:xfrm>
          <a:prstGeom prst="rect">
            <a:avLst/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413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727769"/>
            <a:ext cx="1186697" cy="1181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la reconnaissance vocale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5" y="3821252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left</a:t>
            </a:r>
            <a:r>
              <a:rPr lang="fr-FR" dirty="0" smtClean="0"/>
              <a:t> / right / forward / </a:t>
            </a:r>
            <a:r>
              <a:rPr lang="fr-FR" dirty="0" err="1" smtClean="0"/>
              <a:t>backward</a:t>
            </a:r>
            <a:r>
              <a:rPr lang="fr-FR" dirty="0" smtClean="0"/>
              <a:t> / stop)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principale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4843405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69" y="3737402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7" y="3603184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>
            <a:stCxn id="48" idx="3"/>
          </p:cNvCxnSpPr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Inclus dans le package </a:t>
            </a:r>
            <a:r>
              <a:rPr lang="fr-FR" dirty="0" err="1" smtClean="0">
                <a:latin typeface="Courier" pitchFamily="49" charset="0"/>
              </a:rPr>
              <a:t>System.IO.Ports</a:t>
            </a:r>
            <a:r>
              <a:rPr lang="fr-FR" dirty="0" smtClean="0"/>
              <a:t>  et la classe </a:t>
            </a:r>
            <a:r>
              <a:rPr lang="fr-FR" dirty="0" err="1" smtClean="0">
                <a:latin typeface="Courier" pitchFamily="49" charset="0"/>
              </a:rPr>
              <a:t>SerialPort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Permet d’avoir le même niveau de fonctionnalité que </a:t>
            </a:r>
            <a:r>
              <a:rPr lang="fr-FR" dirty="0" smtClean="0">
                <a:latin typeface="Courier" pitchFamily="49" charset="0"/>
              </a:rPr>
              <a:t>HyperTerminal</a:t>
            </a:r>
            <a:r>
              <a:rPr lang="fr-FR" dirty="0" smtClean="0"/>
              <a:t> ou </a:t>
            </a:r>
            <a:r>
              <a:rPr lang="fr-FR" dirty="0" smtClean="0">
                <a:latin typeface="Courier" pitchFamily="49" charset="0"/>
              </a:rPr>
              <a:t>Termite</a:t>
            </a:r>
          </a:p>
          <a:p>
            <a:r>
              <a:rPr lang="fr-FR" dirty="0" smtClean="0"/>
              <a:t>+ utilisé que l’USB ou l’Ethernet pour faire le lien entre des cartes mères et de l’embarqué</a:t>
            </a:r>
          </a:p>
          <a:p>
            <a:r>
              <a:rPr lang="fr-FR" dirty="0" smtClean="0"/>
              <a:t>Paramètres à intégrer</a:t>
            </a:r>
          </a:p>
          <a:p>
            <a:pPr lvl="1"/>
            <a:r>
              <a:rPr lang="fr-FR" dirty="0" smtClean="0"/>
              <a:t>Taux de transmission (en bauds) : Ex : 115 200 bauds</a:t>
            </a:r>
          </a:p>
          <a:p>
            <a:pPr lvl="1"/>
            <a:r>
              <a:rPr lang="fr-FR" dirty="0" smtClean="0"/>
              <a:t>Test de parité de bits (pour la correction d’erreurs). En général, aucun</a:t>
            </a:r>
          </a:p>
          <a:p>
            <a:pPr lvl="1"/>
            <a:r>
              <a:rPr lang="fr-FR" dirty="0" smtClean="0"/>
              <a:t>Nombre de bits de données : Ex : 8</a:t>
            </a:r>
          </a:p>
          <a:p>
            <a:pPr lvl="1"/>
            <a:r>
              <a:rPr lang="fr-FR" dirty="0" smtClean="0"/>
              <a:t>Bits de Stops (En général 1)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Uart</a:t>
            </a:r>
            <a:r>
              <a:rPr lang="fr-FR" dirty="0"/>
              <a:t> / Serial Module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7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000" y="2764351"/>
            <a:ext cx="8460000" cy="1308462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A167F7-1AE4-034A-99C2-C615EB6F9492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03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296955"/>
            <a:ext cx="8605396" cy="5141167"/>
          </a:xfrm>
        </p:spPr>
        <p:txBody>
          <a:bodyPr>
            <a:normAutofit/>
          </a:bodyPr>
          <a:lstStyle/>
          <a:p>
            <a:r>
              <a:rPr lang="fr-FR" dirty="0" smtClean="0"/>
              <a:t>Kinect v1 (Xbox 360) :</a:t>
            </a:r>
          </a:p>
          <a:p>
            <a:pPr lvl="1"/>
            <a:r>
              <a:rPr lang="fr-FR" dirty="0" smtClean="0"/>
              <a:t>Livré en Novembre </a:t>
            </a:r>
            <a:r>
              <a:rPr lang="fr-FR" dirty="0"/>
              <a:t>2010</a:t>
            </a:r>
          </a:p>
          <a:p>
            <a:pPr lvl="1"/>
            <a:r>
              <a:rPr lang="fr-FR" dirty="0" smtClean="0"/>
              <a:t>vendu à 24 millions d’exemplaires</a:t>
            </a:r>
          </a:p>
          <a:p>
            <a:r>
              <a:rPr lang="fr-FR" dirty="0" smtClean="0"/>
              <a:t>Kinect for Windows</a:t>
            </a:r>
          </a:p>
          <a:p>
            <a:pPr lvl="1"/>
            <a:r>
              <a:rPr lang="fr-FR" dirty="0" smtClean="0"/>
              <a:t>Version spécifique permettant de gérer la profondeur à 50 cm (80 cm pour la version Kinect)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89215"/>
              </p:ext>
            </p:extLst>
          </p:nvPr>
        </p:nvGraphicFramePr>
        <p:xfrm>
          <a:off x="399535" y="3624703"/>
          <a:ext cx="7988685" cy="26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57"/>
                <a:gridCol w="1873982"/>
                <a:gridCol w="4886946"/>
              </a:tblGrid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SDK 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</a:t>
                      </a:r>
                      <a:endParaRPr lang="fr-FR" sz="1600" dirty="0"/>
                    </a:p>
                  </a:txBody>
                  <a:tcPr/>
                </a:tc>
              </a:tr>
              <a:tr h="2918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Février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Release initiale</a:t>
                      </a:r>
                      <a:endParaRPr lang="fr-FR" sz="1600" dirty="0"/>
                    </a:p>
                  </a:txBody>
                  <a:tcPr/>
                </a:tc>
              </a:tr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Mai 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Intégration de Kinect Studio,</a:t>
                      </a:r>
                      <a:r>
                        <a:rPr lang="fr-FR" sz="1600" baseline="0" dirty="0" smtClean="0"/>
                        <a:t> Meilleure gestion des squelettes</a:t>
                      </a:r>
                      <a:endParaRPr lang="fr-FR" sz="1600" dirty="0"/>
                    </a:p>
                  </a:txBody>
                  <a:tcPr/>
                </a:tc>
              </a:tr>
              <a:tr h="41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Octobre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7688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Mars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0499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Septembre</a:t>
                      </a:r>
                      <a:r>
                        <a:rPr lang="fr-FR" sz="1600" baseline="0" dirty="0" smtClean="0"/>
                        <a:t>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600201"/>
            <a:ext cx="8605396" cy="4837921"/>
          </a:xfrm>
        </p:spPr>
        <p:txBody>
          <a:bodyPr>
            <a:normAutofit/>
          </a:bodyPr>
          <a:lstStyle/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One) </a:t>
            </a:r>
          </a:p>
          <a:p>
            <a:pPr lvl="1"/>
            <a:r>
              <a:rPr lang="fr-FR" dirty="0" smtClean="0"/>
              <a:t>2 systèmes d’exploitation avec un hyperviseur, la partie jeu tourne sur une variante de Windows 8</a:t>
            </a:r>
          </a:p>
          <a:p>
            <a:pPr lvl="1"/>
            <a:r>
              <a:rPr lang="fr-FR" dirty="0" smtClean="0"/>
              <a:t>Utilise l’interface Métro</a:t>
            </a:r>
          </a:p>
          <a:p>
            <a:pPr lvl="1"/>
            <a:r>
              <a:rPr lang="fr-FR" dirty="0" smtClean="0"/>
              <a:t>Possibilité de </a:t>
            </a:r>
            <a:r>
              <a:rPr lang="fr-FR" dirty="0" err="1" smtClean="0"/>
              <a:t>plugger</a:t>
            </a:r>
            <a:r>
              <a:rPr lang="fr-FR" dirty="0" smtClean="0"/>
              <a:t> la Xbox Smart Glass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Kinect 2 for Windows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80906"/>
              </p:ext>
            </p:extLst>
          </p:nvPr>
        </p:nvGraphicFramePr>
        <p:xfrm>
          <a:off x="375798" y="3526971"/>
          <a:ext cx="84442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53"/>
                <a:gridCol w="1912776"/>
                <a:gridCol w="5473173"/>
              </a:tblGrid>
              <a:tr h="33092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Version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Commentaire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Novembre</a:t>
                      </a:r>
                      <a:r>
                        <a:rPr lang="fr-FR" sz="1800" baseline="0" dirty="0" smtClean="0"/>
                        <a:t> 2013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USB 3.0,</a:t>
                      </a:r>
                    </a:p>
                    <a:p>
                      <a:r>
                        <a:rPr lang="fr-FR" sz="1800" dirty="0" smtClean="0"/>
                        <a:t>-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1080p/30fps</a:t>
                      </a:r>
                      <a:r>
                        <a:rPr lang="fr-FR" sz="1800" baseline="0" dirty="0" smtClean="0"/>
                        <a:t> en comparaison au VGA à 30fps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5901"/>
              </p:ext>
            </p:extLst>
          </p:nvPr>
        </p:nvGraphicFramePr>
        <p:xfrm>
          <a:off x="360000" y="5297196"/>
          <a:ext cx="842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94"/>
                <a:gridCol w="1931437"/>
                <a:gridCol w="547317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spécifique comme l’est la Kinect 1 pour Windows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7486790"/>
              </p:ext>
            </p:extLst>
          </p:nvPr>
        </p:nvGraphicFramePr>
        <p:xfrm>
          <a:off x="360363" y="4006850"/>
          <a:ext cx="84973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22935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RGB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YUV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640x480</a:t>
                      </a:r>
                      <a:r>
                        <a:rPr lang="en-GB" baseline="0" dirty="0" smtClean="0"/>
                        <a:t> 30fps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1280x960 12fps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1080p 30fps (v2 </a:t>
                      </a:r>
                      <a:r>
                        <a:rPr lang="en-GB" baseline="0" dirty="0" err="1" smtClean="0"/>
                        <a:t>uniquement</a:t>
                      </a:r>
                      <a:r>
                        <a:rPr lang="en-GB" baseline="0" dirty="0" smtClean="0"/>
                        <a:t>)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  <a:p>
                      <a:r>
                        <a:rPr lang="fr-FR" dirty="0" smtClean="0"/>
                        <a:t>Champ de vision horizontal : 57 degrés</a:t>
                      </a:r>
                    </a:p>
                    <a:p>
                      <a:r>
                        <a:rPr lang="fr-FR" dirty="0" smtClean="0"/>
                        <a:t>Champ de vision vertical : 43 degrés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0855557"/>
              </p:ext>
            </p:extLst>
          </p:nvPr>
        </p:nvGraphicFramePr>
        <p:xfrm>
          <a:off x="360363" y="4006850"/>
          <a:ext cx="845252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1845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noProof="0" dirty="0" smtClean="0"/>
                        <a:t>Emetteur IR</a:t>
                      </a:r>
                      <a:endParaRPr lang="en-GB" baseline="0" noProof="0" dirty="0" smtClean="0"/>
                    </a:p>
                    <a:p>
                      <a:r>
                        <a:rPr lang="en-GB" baseline="0" noProof="0" dirty="0" smtClean="0"/>
                        <a:t>+</a:t>
                      </a:r>
                      <a:r>
                        <a:rPr lang="en-GB" baseline="0" dirty="0" smtClean="0"/>
                        <a:t> </a:t>
                      </a:r>
                      <a:r>
                        <a:rPr lang="fr-FR" baseline="0" noProof="0" dirty="0" smtClean="0"/>
                        <a:t>Capteur</a:t>
                      </a:r>
                      <a:r>
                        <a:rPr lang="en-GB" baseline="0" dirty="0" smtClean="0"/>
                        <a:t> de </a:t>
                      </a:r>
                      <a:r>
                        <a:rPr lang="fr-FR" baseline="0" noProof="0" dirty="0" smtClean="0"/>
                        <a:t>profondeur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Portée du capteur : 80cm – 6m (jouable entre 1,2 m – 3,5 m)</a:t>
                      </a:r>
                    </a:p>
                    <a:p>
                      <a:r>
                        <a:rPr lang="fr-FR" dirty="0" smtClean="0"/>
                        <a:t>(à partir de 50 cm pour les versions Kinect for Windows)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Moteur</a:t>
                      </a:r>
                      <a:r>
                        <a:rPr lang="en-GB" dirty="0" smtClean="0"/>
                        <a:t> </a:t>
                      </a:r>
                      <a:r>
                        <a:rPr lang="fr-FR" noProof="0" dirty="0" smtClean="0"/>
                        <a:t>d’inclinaison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Marge de déplacement 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smtClean="0"/>
                        <a:t>± 27 degrés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14045"/>
              </p:ext>
            </p:extLst>
          </p:nvPr>
        </p:nvGraphicFramePr>
        <p:xfrm>
          <a:off x="360363" y="4006850"/>
          <a:ext cx="845978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96"/>
                <a:gridCol w="61934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 Microphones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du bruit ambiant</a:t>
                      </a:r>
                    </a:p>
                    <a:p>
                      <a:r>
                        <a:rPr lang="fr-FR" dirty="0" smtClean="0"/>
                        <a:t>Suppression de l’écho</a:t>
                      </a:r>
                    </a:p>
                    <a:p>
                      <a:r>
                        <a:rPr lang="fr-FR" dirty="0" smtClean="0"/>
                        <a:t>Intégration avec le moteur de Reconnaissance Vocal de Windows (Windows Speech Recognition)</a:t>
                      </a:r>
                    </a:p>
                    <a:p>
                      <a:pPr lvl="1"/>
                      <a:r>
                        <a:rPr lang="fr-FR" dirty="0" smtClean="0"/>
                        <a:t>Indice de confiance réglable entre 0 et 1.0f</a:t>
                      </a:r>
                    </a:p>
                    <a:p>
                      <a:pPr lvl="1"/>
                      <a:r>
                        <a:rPr lang="fr-FR" dirty="0" smtClean="0"/>
                        <a:t>Gestion des mots reconnus, des mots hypothétiques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4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662</TotalTime>
  <Words>732</Words>
  <Application>Microsoft Office PowerPoint</Application>
  <PresentationFormat>Affichage à l'écran (4:3)</PresentationFormat>
  <Paragraphs>196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Courier</vt:lpstr>
      <vt:lpstr>Helvetica Neue</vt:lpstr>
      <vt:lpstr>Lucida Grande</vt:lpstr>
      <vt:lpstr>Myriad Pro</vt:lpstr>
      <vt:lpstr>Times New Roman</vt:lpstr>
      <vt:lpstr>Talentsoft2014-v4</vt:lpstr>
      <vt:lpstr>R&amp;D Academy - Kinect</vt:lpstr>
      <vt:lpstr>Plan</vt:lpstr>
      <vt:lpstr>Présentation du materiel</vt:lpstr>
      <vt:lpstr>Différentes versions de Kinect (1)</vt:lpstr>
      <vt:lpstr>Différentes versions de Kinect (2)</vt:lpstr>
      <vt:lpstr>Capteurs</vt:lpstr>
      <vt:lpstr>Capteurs</vt:lpstr>
      <vt:lpstr>Capteurs</vt:lpstr>
      <vt:lpstr>Live Coding : Application Windows utilisant Kinect</vt:lpstr>
      <vt:lpstr>Pré-requis pour démarrer</vt:lpstr>
      <vt:lpstr>Architecture – Accès aux flux d’information</vt:lpstr>
      <vt:lpstr>Live Coding</vt:lpstr>
      <vt:lpstr>Live Coding : Focus sur les gestures</vt:lpstr>
      <vt:lpstr>Présentation PowerPoint</vt:lpstr>
      <vt:lpstr>Présentation PowerPoint</vt:lpstr>
      <vt:lpstr>Librairie / Framework Tierce</vt:lpstr>
      <vt:lpstr>Live Coding : Focus sur lA reconnaissance vocale</vt:lpstr>
      <vt:lpstr>Schéma d'architecture générale du robot</vt:lpstr>
      <vt:lpstr>Présentation PowerPoint</vt:lpstr>
      <vt:lpstr>Uart / Serial Module </vt:lpstr>
      <vt:lpstr>Questions ?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Mickael NIVET</cp:lastModifiedBy>
  <cp:revision>104</cp:revision>
  <cp:lastPrinted>2014-06-27T14:42:51Z</cp:lastPrinted>
  <dcterms:created xsi:type="dcterms:W3CDTF">2014-07-01T12:32:08Z</dcterms:created>
  <dcterms:modified xsi:type="dcterms:W3CDTF">2015-02-23T19:51:41Z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