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8" r:id="rId2"/>
    <p:sldId id="281" r:id="rId3"/>
    <p:sldId id="288" r:id="rId4"/>
    <p:sldId id="293" r:id="rId5"/>
    <p:sldId id="287" r:id="rId6"/>
    <p:sldId id="289" r:id="rId7"/>
    <p:sldId id="290" r:id="rId8"/>
    <p:sldId id="291" r:id="rId9"/>
    <p:sldId id="292" r:id="rId10"/>
    <p:sldId id="294" r:id="rId11"/>
    <p:sldId id="295" r:id="rId12"/>
  </p:sldIdLst>
  <p:sldSz cx="9144000" cy="6858000" type="screen4x3"/>
  <p:notesSz cx="6858000" cy="9144000"/>
  <p:embeddedFontLst>
    <p:embeddedFont>
      <p:font typeface="Yoon 윤고딕 520_TT" panose="020B0600000101010101" charset="-127"/>
      <p:regular r:id="rId13"/>
    </p:embeddedFont>
    <p:embeddedFont>
      <p:font typeface="HY견고딕" panose="02030600000101010101" pitchFamily="18" charset="-127"/>
      <p:regular r:id="rId14"/>
    </p:embeddedFont>
    <p:embeddedFont>
      <p:font typeface="HY나무B" panose="02030600000101010101" pitchFamily="18" charset="-127"/>
      <p:regular r:id="rId15"/>
    </p:embeddedFont>
    <p:embeddedFont>
      <p:font typeface="맑은 고딕" panose="020B0503020000020004" pitchFamily="50" charset="-127"/>
      <p:regular r:id="rId16"/>
      <p:bold r:id="rId1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21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382" autoAdjust="0"/>
    <p:restoredTop sz="94585" autoAdjust="0"/>
  </p:normalViewPr>
  <p:slideViewPr>
    <p:cSldViewPr>
      <p:cViewPr varScale="1">
        <p:scale>
          <a:sx n="104" d="100"/>
          <a:sy n="104" d="100"/>
        </p:scale>
        <p:origin x="2010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C7220-3587-48E2-9CC5-37D76A800E5E}" type="datetimeFigureOut">
              <a:rPr lang="ko-KR" altLang="en-US" smtClean="0"/>
              <a:pPr/>
              <a:t>2020-10-19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0726B-F479-4820-B62C-FAF316BBFC3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push dir="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C7220-3587-48E2-9CC5-37D76A800E5E}" type="datetimeFigureOut">
              <a:rPr lang="ko-KR" altLang="en-US" smtClean="0"/>
              <a:pPr/>
              <a:t>2020-10-19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0726B-F479-4820-B62C-FAF316BBFC3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push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C7220-3587-48E2-9CC5-37D76A800E5E}" type="datetimeFigureOut">
              <a:rPr lang="ko-KR" altLang="en-US" smtClean="0"/>
              <a:pPr/>
              <a:t>2020-10-19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0726B-F479-4820-B62C-FAF316BBFC3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push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C7220-3587-48E2-9CC5-37D76A800E5E}" type="datetimeFigureOut">
              <a:rPr lang="ko-KR" altLang="en-US" smtClean="0"/>
              <a:pPr/>
              <a:t>2020-10-19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0726B-F479-4820-B62C-FAF316BBFC3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push dir="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C7220-3587-48E2-9CC5-37D76A800E5E}" type="datetimeFigureOut">
              <a:rPr lang="ko-KR" altLang="en-US" smtClean="0"/>
              <a:pPr/>
              <a:t>2020-10-19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0726B-F479-4820-B62C-FAF316BBFC3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push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C7220-3587-48E2-9CC5-37D76A800E5E}" type="datetimeFigureOut">
              <a:rPr lang="ko-KR" altLang="en-US" smtClean="0"/>
              <a:pPr/>
              <a:t>2020-10-19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0726B-F479-4820-B62C-FAF316BBFC3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push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C7220-3587-48E2-9CC5-37D76A800E5E}" type="datetimeFigureOut">
              <a:rPr lang="ko-KR" altLang="en-US" smtClean="0"/>
              <a:pPr/>
              <a:t>2020-10-19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0726B-F479-4820-B62C-FAF316BBFC3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push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C7220-3587-48E2-9CC5-37D76A800E5E}" type="datetimeFigureOut">
              <a:rPr lang="ko-KR" altLang="en-US" smtClean="0"/>
              <a:pPr/>
              <a:t>2020-10-19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0726B-F479-4820-B62C-FAF316BBFC3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push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C7220-3587-48E2-9CC5-37D76A800E5E}" type="datetimeFigureOut">
              <a:rPr lang="ko-KR" altLang="en-US" smtClean="0"/>
              <a:pPr/>
              <a:t>2020-10-19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0726B-F479-4820-B62C-FAF316BBFC3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push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C7220-3587-48E2-9CC5-37D76A800E5E}" type="datetimeFigureOut">
              <a:rPr lang="ko-KR" altLang="en-US" smtClean="0"/>
              <a:pPr/>
              <a:t>2020-10-19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0726B-F479-4820-B62C-FAF316BBFC3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push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C7220-3587-48E2-9CC5-37D76A800E5E}" type="datetimeFigureOut">
              <a:rPr lang="ko-KR" altLang="en-US" smtClean="0"/>
              <a:pPr/>
              <a:t>2020-10-19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0726B-F479-4820-B62C-FAF316BBFC3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push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EC7220-3587-48E2-9CC5-37D76A800E5E}" type="datetimeFigureOut">
              <a:rPr lang="ko-KR" altLang="en-US" smtClean="0"/>
              <a:pPr/>
              <a:t>2020-10-19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90726B-F479-4820-B62C-FAF316BBFC3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push dir="d"/>
  </p:transition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file/d/1TKBF8EJMFlRgoglVy8bPs-mkKeRt4mBs/view?usp=sharing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nj190/portfolio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86116" y="2143116"/>
            <a:ext cx="3333024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7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INDEX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3059832" y="2204864"/>
            <a:ext cx="0" cy="2613314"/>
          </a:xfrm>
          <a:prstGeom prst="line">
            <a:avLst/>
          </a:prstGeom>
          <a:ln>
            <a:solidFill>
              <a:srgbClr val="272123">
                <a:alpha val="50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532420" y="2960558"/>
            <a:ext cx="2388307" cy="1668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altLang="ko-KR" sz="24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프로젝트 소개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데이터 테이블 설계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3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 </a:t>
            </a:r>
            <a:r>
              <a:rPr lang="ko-KR" altLang="en-US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아키텍쳐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설계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-435778" y="6697496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-435778" y="-27384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81792" y="2564904"/>
            <a:ext cx="267569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spc="-15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웹 개발</a:t>
            </a:r>
            <a:endParaRPr lang="en-US" altLang="ko-KR" sz="2800" spc="-15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algn="ctr"/>
            <a:r>
              <a:rPr lang="ko-KR" altLang="en-US" sz="2800" spc="-15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개인 프로젝트</a:t>
            </a:r>
            <a:endParaRPr lang="en-US" altLang="ko-KR" sz="2800" spc="-15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algn="ctr"/>
            <a:r>
              <a:rPr lang="ko-KR" altLang="en-US" sz="2800" spc="-15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포트폴리오</a:t>
            </a:r>
            <a:endParaRPr lang="en-US" altLang="ko-KR" sz="2800" spc="-15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0" y="3949899"/>
            <a:ext cx="2968405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lnSpc>
                <a:spcPct val="150000"/>
              </a:lnSpc>
            </a:pPr>
            <a:r>
              <a:rPr lang="ko-KR" altLang="en-US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조정민</a:t>
            </a:r>
            <a:endParaRPr lang="en-US" altLang="ko-KR" sz="2000" spc="-15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79FCB40-4537-4D2A-B6C0-62920C154A18}"/>
              </a:ext>
            </a:extLst>
          </p:cNvPr>
          <p:cNvSpPr txBox="1"/>
          <p:nvPr/>
        </p:nvSpPr>
        <p:spPr>
          <a:xfrm>
            <a:off x="6119620" y="2960558"/>
            <a:ext cx="1944213" cy="1114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4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화면 설계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endParaRPr lang="en-US" altLang="ko-KR" sz="2400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5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시연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</p:cSld>
  <p:clrMapOvr>
    <a:masterClrMapping/>
  </p:clrMapOvr>
  <p:transition>
    <p:push dir="d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AE160BF-7D54-48F9-8D05-028FDE4F09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8270" y="1344553"/>
            <a:ext cx="6480000" cy="5137297"/>
          </a:xfrm>
          <a:prstGeom prst="rect">
            <a:avLst/>
          </a:prstGeom>
        </p:spPr>
      </p:pic>
      <p:cxnSp>
        <p:nvCxnSpPr>
          <p:cNvPr id="2" name="직선 연결선 1"/>
          <p:cNvCxnSpPr>
            <a:cxnSpLocks/>
          </p:cNvCxnSpPr>
          <p:nvPr/>
        </p:nvCxnSpPr>
        <p:spPr>
          <a:xfrm>
            <a:off x="683568" y="-15240"/>
            <a:ext cx="0" cy="687324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/>
          <p:cNvCxnSpPr>
            <a:cxnSpLocks/>
          </p:cNvCxnSpPr>
          <p:nvPr/>
        </p:nvCxnSpPr>
        <p:spPr>
          <a:xfrm flipH="1">
            <a:off x="692540" y="548680"/>
            <a:ext cx="8451460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948264" y="138482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8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화면 설계</a:t>
            </a:r>
            <a:endParaRPr lang="en-US" altLang="ko-KR" spc="-15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93DD5FB-5B22-4748-AAC3-ED9F2F348D26}"/>
              </a:ext>
            </a:extLst>
          </p:cNvPr>
          <p:cNvSpPr/>
          <p:nvPr/>
        </p:nvSpPr>
        <p:spPr>
          <a:xfrm>
            <a:off x="1673725" y="714356"/>
            <a:ext cx="2335991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200" dirty="0">
                <a:gradFill>
                  <a:gsLst>
                    <a:gs pos="100000">
                      <a:srgbClr val="272123"/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HY견고딕" pitchFamily="18" charset="-127"/>
                <a:ea typeface="HY견고딕" pitchFamily="18" charset="-127"/>
              </a:rPr>
              <a:t>결제 페이지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6F7A740B-F875-4522-980D-3CF0B6369A9B}"/>
              </a:ext>
            </a:extLst>
          </p:cNvPr>
          <p:cNvSpPr/>
          <p:nvPr/>
        </p:nvSpPr>
        <p:spPr>
          <a:xfrm>
            <a:off x="2771800" y="3780549"/>
            <a:ext cx="1354545" cy="26530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배송지</a:t>
            </a:r>
            <a:r>
              <a:rPr lang="ko-KR" altLang="en-US" sz="1200" dirty="0">
                <a:solidFill>
                  <a:schemeClr val="tx1"/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 입력</a:t>
            </a: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1BDC7B12-2AC3-49C1-995B-642E2BFCE8F3}"/>
              </a:ext>
            </a:extLst>
          </p:cNvPr>
          <p:cNvSpPr/>
          <p:nvPr/>
        </p:nvSpPr>
        <p:spPr>
          <a:xfrm>
            <a:off x="2771799" y="2129928"/>
            <a:ext cx="1354545" cy="26530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주문 확인</a:t>
            </a: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D30DB289-23EB-4C4F-BDA4-4F4C33158528}"/>
              </a:ext>
            </a:extLst>
          </p:cNvPr>
          <p:cNvSpPr/>
          <p:nvPr/>
        </p:nvSpPr>
        <p:spPr>
          <a:xfrm>
            <a:off x="6228184" y="4797152"/>
            <a:ext cx="1354545" cy="26530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결제 버튼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D91694-7B36-41B1-ADDA-79FE57F0472B}"/>
              </a:ext>
            </a:extLst>
          </p:cNvPr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01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76012B-F8A2-42C3-81FD-DFBADF77EA05}"/>
              </a:ext>
            </a:extLst>
          </p:cNvPr>
          <p:cNvSpPr txBox="1"/>
          <p:nvPr/>
        </p:nvSpPr>
        <p:spPr>
          <a:xfrm>
            <a:off x="123549" y="1291633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02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67EC84-4EC0-4D08-AC7F-28862DA85FE6}"/>
              </a:ext>
            </a:extLst>
          </p:cNvPr>
          <p:cNvSpPr txBox="1"/>
          <p:nvPr/>
        </p:nvSpPr>
        <p:spPr>
          <a:xfrm>
            <a:off x="123549" y="1700880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03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C5DE8E3-40C9-41B4-BCC4-DB73CA276AC8}"/>
              </a:ext>
            </a:extLst>
          </p:cNvPr>
          <p:cNvSpPr/>
          <p:nvPr/>
        </p:nvSpPr>
        <p:spPr>
          <a:xfrm>
            <a:off x="-9283" y="2114530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1" name="직각 삼각형 10">
            <a:extLst>
              <a:ext uri="{FF2B5EF4-FFF2-40B4-BE49-F238E27FC236}">
                <a16:creationId xmlns:a16="http://schemas.microsoft.com/office/drawing/2014/main" id="{CB011200-DB4F-4668-BC75-96EB4ABF0489}"/>
              </a:ext>
            </a:extLst>
          </p:cNvPr>
          <p:cNvSpPr/>
          <p:nvPr/>
        </p:nvSpPr>
        <p:spPr>
          <a:xfrm rot="5400000">
            <a:off x="702755" y="2444604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1906AB3-5690-4607-9A5C-70AFA44F3F92}"/>
              </a:ext>
            </a:extLst>
          </p:cNvPr>
          <p:cNvSpPr txBox="1"/>
          <p:nvPr/>
        </p:nvSpPr>
        <p:spPr>
          <a:xfrm>
            <a:off x="123549" y="2110127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견고딕" pitchFamily="18" charset="-127"/>
                <a:ea typeface="HY견고딕" pitchFamily="18" charset="-127"/>
              </a:rPr>
              <a:t>04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7CB4EFF-02EB-4997-B9B3-95606E1A1602}"/>
              </a:ext>
            </a:extLst>
          </p:cNvPr>
          <p:cNvSpPr txBox="1"/>
          <p:nvPr/>
        </p:nvSpPr>
        <p:spPr>
          <a:xfrm>
            <a:off x="123549" y="251937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05</a:t>
            </a:r>
          </a:p>
        </p:txBody>
      </p:sp>
    </p:spTree>
    <p:extLst>
      <p:ext uri="{BB962C8B-B14F-4D97-AF65-F5344CB8AC3E}">
        <p14:creationId xmlns:p14="http://schemas.microsoft.com/office/powerpoint/2010/main" val="3553839287"/>
      </p:ext>
    </p:extLst>
  </p:cSld>
  <p:clrMapOvr>
    <a:masterClrMapping/>
  </p:clrMapOvr>
  <p:transition>
    <p:push dir="d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>
            <a:cxnSpLocks/>
          </p:cNvCxnSpPr>
          <p:nvPr/>
        </p:nvCxnSpPr>
        <p:spPr>
          <a:xfrm>
            <a:off x="683568" y="-15240"/>
            <a:ext cx="0" cy="687324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/>
          <p:cNvCxnSpPr>
            <a:cxnSpLocks/>
          </p:cNvCxnSpPr>
          <p:nvPr/>
        </p:nvCxnSpPr>
        <p:spPr>
          <a:xfrm flipH="1">
            <a:off x="692540" y="548680"/>
            <a:ext cx="8451460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948264" y="138482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pc="-15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시연</a:t>
            </a:r>
            <a:endParaRPr lang="en-US" altLang="ko-KR" spc="-15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D91694-7B36-41B1-ADDA-79FE57F0472B}"/>
              </a:ext>
            </a:extLst>
          </p:cNvPr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01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76012B-F8A2-42C3-81FD-DFBADF77EA05}"/>
              </a:ext>
            </a:extLst>
          </p:cNvPr>
          <p:cNvSpPr txBox="1"/>
          <p:nvPr/>
        </p:nvSpPr>
        <p:spPr>
          <a:xfrm>
            <a:off x="123549" y="1291633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02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67EC84-4EC0-4D08-AC7F-28862DA85FE6}"/>
              </a:ext>
            </a:extLst>
          </p:cNvPr>
          <p:cNvSpPr txBox="1"/>
          <p:nvPr/>
        </p:nvSpPr>
        <p:spPr>
          <a:xfrm>
            <a:off x="123549" y="1700880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03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1906AB3-5690-4607-9A5C-70AFA44F3F92}"/>
              </a:ext>
            </a:extLst>
          </p:cNvPr>
          <p:cNvSpPr txBox="1"/>
          <p:nvPr/>
        </p:nvSpPr>
        <p:spPr>
          <a:xfrm>
            <a:off x="123549" y="2110127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04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DEC60E1E-12F8-4A91-B5F5-F51926568B0A}"/>
              </a:ext>
            </a:extLst>
          </p:cNvPr>
          <p:cNvGrpSpPr/>
          <p:nvPr/>
        </p:nvGrpSpPr>
        <p:grpSpPr>
          <a:xfrm>
            <a:off x="-9283" y="2514971"/>
            <a:ext cx="834325" cy="347904"/>
            <a:chOff x="-9283" y="2514971"/>
            <a:chExt cx="834325" cy="347904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0DCE8645-A1D3-4271-AC7E-5FDA8A900FA5}"/>
                </a:ext>
              </a:extLst>
            </p:cNvPr>
            <p:cNvSpPr/>
            <p:nvPr/>
          </p:nvSpPr>
          <p:spPr>
            <a:xfrm>
              <a:off x="-9283" y="2519374"/>
              <a:ext cx="834325" cy="343501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C208437-4CB0-45B0-9C22-1D737ECDCB3C}"/>
                </a:ext>
              </a:extLst>
            </p:cNvPr>
            <p:cNvSpPr txBox="1"/>
            <p:nvPr/>
          </p:nvSpPr>
          <p:spPr>
            <a:xfrm>
              <a:off x="123549" y="2514971"/>
              <a:ext cx="54136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HY견고딕" pitchFamily="18" charset="-127"/>
                  <a:ea typeface="HY견고딕" pitchFamily="18" charset="-127"/>
                </a:rPr>
                <a:t>05</a:t>
              </a:r>
            </a:p>
          </p:txBody>
        </p:sp>
      </p:grpSp>
      <p:sp>
        <p:nvSpPr>
          <p:cNvPr id="18" name="직각 삼각형 17">
            <a:extLst>
              <a:ext uri="{FF2B5EF4-FFF2-40B4-BE49-F238E27FC236}">
                <a16:creationId xmlns:a16="http://schemas.microsoft.com/office/drawing/2014/main" id="{7E4E2E62-5199-4097-882F-0E6E10EA08DC}"/>
              </a:ext>
            </a:extLst>
          </p:cNvPr>
          <p:cNvSpPr/>
          <p:nvPr/>
        </p:nvSpPr>
        <p:spPr>
          <a:xfrm rot="5400000">
            <a:off x="702755" y="2849448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3E68277-3C57-45C4-9552-71A35E683847}"/>
              </a:ext>
            </a:extLst>
          </p:cNvPr>
          <p:cNvSpPr txBox="1"/>
          <p:nvPr/>
        </p:nvSpPr>
        <p:spPr>
          <a:xfrm>
            <a:off x="1187624" y="714356"/>
            <a:ext cx="3143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spc="-15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동영상 시연</a:t>
            </a:r>
            <a:endParaRPr lang="en-US" altLang="ko-KR" sz="2800" spc="-15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0775487-1AD6-427B-B567-F6331789BCFB}"/>
              </a:ext>
            </a:extLst>
          </p:cNvPr>
          <p:cNvSpPr/>
          <p:nvPr/>
        </p:nvSpPr>
        <p:spPr>
          <a:xfrm>
            <a:off x="1673724" y="3013501"/>
            <a:ext cx="664268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>
                <a:hlinkClick r:id="rId2"/>
              </a:rPr>
              <a:t>https://drive.google.com/file/d/1TKBF8EJMFlRgoglVy8bPs-mkKeRt4mBs/view?usp=sharing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436155229"/>
      </p:ext>
    </p:extLst>
  </p:cSld>
  <p:clrMapOvr>
    <a:masterClrMapping/>
  </p:clrMapOvr>
  <p:transition>
    <p:push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/>
          <p:cNvCxnSpPr>
            <a:cxnSpLocks/>
          </p:cNvCxnSpPr>
          <p:nvPr/>
        </p:nvCxnSpPr>
        <p:spPr>
          <a:xfrm>
            <a:off x="683568" y="0"/>
            <a:ext cx="0" cy="685800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>
            <a:cxnSpLocks/>
          </p:cNvCxnSpPr>
          <p:nvPr/>
        </p:nvCxnSpPr>
        <p:spPr>
          <a:xfrm flipH="1">
            <a:off x="692540" y="548680"/>
            <a:ext cx="8451460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6" name="직각 삼각형 15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견고딕" pitchFamily="18" charset="-127"/>
                <a:ea typeface="HY견고딕" pitchFamily="18" charset="-127"/>
              </a:rPr>
              <a:t>01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948264" y="138482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pc="-15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프로젝트 소개</a:t>
            </a:r>
            <a:endParaRPr lang="en-US" altLang="ko-KR" spc="-15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187624" y="714356"/>
            <a:ext cx="3143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spc="-15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프로젝트 소개</a:t>
            </a:r>
            <a:endParaRPr lang="en-US" altLang="ko-KR" sz="2800" spc="-15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673725" y="1390272"/>
            <a:ext cx="292895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200" spc="-150" dirty="0">
                <a:gradFill>
                  <a:gsLst>
                    <a:gs pos="100000">
                      <a:srgbClr val="272123"/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HY견고딕" pitchFamily="18" charset="-127"/>
                <a:ea typeface="HY견고딕" pitchFamily="18" charset="-127"/>
              </a:rPr>
              <a:t>개요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1835695" y="1801097"/>
            <a:ext cx="5256579" cy="404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spc="-150" dirty="0">
                <a:gradFill>
                  <a:gsLst>
                    <a:gs pos="100000">
                      <a:srgbClr val="272123"/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HY견고딕" pitchFamily="18" charset="-127"/>
                <a:ea typeface="HY견고딕" pitchFamily="18" charset="-127"/>
              </a:rPr>
              <a:t> 국비지원 웹 개발 교육 내용을 바탕으로 제작한 개인 프로젝트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CC73EE0-6CBA-4202-8A29-3A8F4DC361EB}"/>
              </a:ext>
            </a:extLst>
          </p:cNvPr>
          <p:cNvSpPr/>
          <p:nvPr/>
        </p:nvSpPr>
        <p:spPr>
          <a:xfrm>
            <a:off x="1673725" y="2381883"/>
            <a:ext cx="292895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200" spc="-150" dirty="0">
                <a:gradFill>
                  <a:gsLst>
                    <a:gs pos="100000">
                      <a:srgbClr val="272123"/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HY견고딕" pitchFamily="18" charset="-127"/>
                <a:ea typeface="HY견고딕" pitchFamily="18" charset="-127"/>
              </a:rPr>
              <a:t>제작 프로그램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D3557F2-BC61-4D83-BF43-8048C480B672}"/>
              </a:ext>
            </a:extLst>
          </p:cNvPr>
          <p:cNvSpPr/>
          <p:nvPr/>
        </p:nvSpPr>
        <p:spPr>
          <a:xfrm>
            <a:off x="1835696" y="2792708"/>
            <a:ext cx="3410210" cy="404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spc="-150" dirty="0">
                <a:gradFill>
                  <a:gsLst>
                    <a:gs pos="100000">
                      <a:srgbClr val="272123"/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HY견고딕" pitchFamily="18" charset="-127"/>
                <a:ea typeface="HY견고딕" pitchFamily="18" charset="-127"/>
              </a:rPr>
              <a:t>온라인 쇼핑몰 옥션을 참고한 쇼핑몰 웹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EE912C2B-4EB5-4E28-A938-0E5B02DF777E}"/>
              </a:ext>
            </a:extLst>
          </p:cNvPr>
          <p:cNvSpPr/>
          <p:nvPr/>
        </p:nvSpPr>
        <p:spPr>
          <a:xfrm>
            <a:off x="1673725" y="3373494"/>
            <a:ext cx="292895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200" spc="-150" dirty="0">
                <a:gradFill>
                  <a:gsLst>
                    <a:gs pos="100000">
                      <a:srgbClr val="272123"/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HY견고딕" pitchFamily="18" charset="-127"/>
                <a:ea typeface="HY견고딕" pitchFamily="18" charset="-127"/>
              </a:rPr>
              <a:t>제작 기간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B68CFAF-5AEB-494A-A833-02C4751AFD51}"/>
              </a:ext>
            </a:extLst>
          </p:cNvPr>
          <p:cNvSpPr/>
          <p:nvPr/>
        </p:nvSpPr>
        <p:spPr>
          <a:xfrm>
            <a:off x="1835696" y="3784319"/>
            <a:ext cx="3410205" cy="404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spc="-150" dirty="0">
                <a:gradFill>
                  <a:gsLst>
                    <a:gs pos="100000">
                      <a:srgbClr val="272123"/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HY견고딕" pitchFamily="18" charset="-127"/>
                <a:ea typeface="HY견고딕" pitchFamily="18" charset="-127"/>
              </a:rPr>
              <a:t>2020-10-01 ~ 2020-10-19</a:t>
            </a:r>
            <a:endParaRPr lang="ko-KR" altLang="en-US" sz="1600" spc="-150" dirty="0">
              <a:gradFill>
                <a:gsLst>
                  <a:gs pos="100000">
                    <a:srgbClr val="272123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ED6350C-D663-4EA4-BA01-75406C4F2BF3}"/>
              </a:ext>
            </a:extLst>
          </p:cNvPr>
          <p:cNvSpPr txBox="1"/>
          <p:nvPr/>
        </p:nvSpPr>
        <p:spPr>
          <a:xfrm>
            <a:off x="123549" y="1291633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02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E187F66-334B-419E-9A0D-1F4F11693C58}"/>
              </a:ext>
            </a:extLst>
          </p:cNvPr>
          <p:cNvSpPr txBox="1"/>
          <p:nvPr/>
        </p:nvSpPr>
        <p:spPr>
          <a:xfrm>
            <a:off x="123549" y="1700880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03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B8CF8D1-E0BC-4CE2-B48D-FEAFE70E1109}"/>
              </a:ext>
            </a:extLst>
          </p:cNvPr>
          <p:cNvSpPr txBox="1"/>
          <p:nvPr/>
        </p:nvSpPr>
        <p:spPr>
          <a:xfrm>
            <a:off x="123549" y="2110127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04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F23EFEB-B794-4872-B35D-A871359C369C}"/>
              </a:ext>
            </a:extLst>
          </p:cNvPr>
          <p:cNvSpPr txBox="1"/>
          <p:nvPr/>
        </p:nvSpPr>
        <p:spPr>
          <a:xfrm>
            <a:off x="123549" y="251937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05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E3A12F1-31FB-4D49-B3F3-C4BF17FF56BC}"/>
              </a:ext>
            </a:extLst>
          </p:cNvPr>
          <p:cNvSpPr txBox="1"/>
          <p:nvPr/>
        </p:nvSpPr>
        <p:spPr>
          <a:xfrm>
            <a:off x="123549" y="2928621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06</a:t>
            </a: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F275D7CB-35EF-4736-9C40-061C7CC0D39C}"/>
              </a:ext>
            </a:extLst>
          </p:cNvPr>
          <p:cNvSpPr/>
          <p:nvPr/>
        </p:nvSpPr>
        <p:spPr>
          <a:xfrm>
            <a:off x="1673725" y="4365104"/>
            <a:ext cx="292895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200" spc="-150" dirty="0">
                <a:gradFill>
                  <a:gsLst>
                    <a:gs pos="100000">
                      <a:srgbClr val="272123"/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HY견고딕" pitchFamily="18" charset="-127"/>
                <a:ea typeface="HY견고딕" pitchFamily="18" charset="-127"/>
              </a:rPr>
              <a:t>목표</a:t>
            </a: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600FC57B-0F76-42CA-B1B5-8E31CDB3047C}"/>
              </a:ext>
            </a:extLst>
          </p:cNvPr>
          <p:cNvSpPr/>
          <p:nvPr/>
        </p:nvSpPr>
        <p:spPr>
          <a:xfrm>
            <a:off x="1835696" y="4775929"/>
            <a:ext cx="3672408" cy="1512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spc="-150" dirty="0">
                <a:gradFill>
                  <a:gsLst>
                    <a:gs pos="100000">
                      <a:srgbClr val="272123"/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HY견고딕" pitchFamily="18" charset="-127"/>
                <a:ea typeface="HY견고딕" pitchFamily="18" charset="-127"/>
              </a:rPr>
              <a:t>사이즈</a:t>
            </a:r>
            <a:r>
              <a:rPr lang="en-US" altLang="ko-KR" sz="1600" spc="-150" dirty="0">
                <a:gradFill>
                  <a:gsLst>
                    <a:gs pos="100000">
                      <a:srgbClr val="272123"/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HY견고딕" pitchFamily="18" charset="-127"/>
                <a:ea typeface="HY견고딕" pitchFamily="18" charset="-127"/>
              </a:rPr>
              <a:t>, </a:t>
            </a:r>
            <a:r>
              <a:rPr lang="ko-KR" altLang="en-US" sz="1600" spc="-150" dirty="0">
                <a:gradFill>
                  <a:gsLst>
                    <a:gs pos="100000">
                      <a:srgbClr val="272123"/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HY견고딕" pitchFamily="18" charset="-127"/>
                <a:ea typeface="HY견고딕" pitchFamily="18" charset="-127"/>
              </a:rPr>
              <a:t>색상 등 상품 옵션 설정 기능 </a:t>
            </a:r>
            <a:r>
              <a:rPr lang="en-US" altLang="ko-KR" sz="1600" spc="-150" dirty="0">
                <a:gradFill>
                  <a:gsLst>
                    <a:gs pos="100000">
                      <a:srgbClr val="272123"/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HY견고딕" pitchFamily="18" charset="-127"/>
                <a:ea typeface="HY견고딕" pitchFamily="18" charset="-127"/>
              </a:rPr>
              <a:t>(</a:t>
            </a:r>
            <a:r>
              <a:rPr lang="ko-KR" altLang="en-US" sz="1600" spc="-150" dirty="0">
                <a:gradFill>
                  <a:gsLst>
                    <a:gs pos="100000">
                      <a:srgbClr val="272123"/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HY견고딕" pitchFamily="18" charset="-127"/>
                <a:ea typeface="HY견고딕" pitchFamily="18" charset="-127"/>
              </a:rPr>
              <a:t>완료</a:t>
            </a:r>
            <a:r>
              <a:rPr lang="en-US" altLang="ko-KR" sz="1600" spc="-150" dirty="0">
                <a:gradFill>
                  <a:gsLst>
                    <a:gs pos="100000">
                      <a:srgbClr val="272123"/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HY견고딕" pitchFamily="18" charset="-127"/>
                <a:ea typeface="HY견고딕" pitchFamily="18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600" spc="-150" dirty="0">
                <a:gradFill>
                  <a:gsLst>
                    <a:gs pos="100000">
                      <a:srgbClr val="272123"/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HY견고딕" pitchFamily="18" charset="-127"/>
                <a:ea typeface="HY견고딕" pitchFamily="18" charset="-127"/>
              </a:rPr>
              <a:t>웹 레이아웃 및 주문 관리 기능 </a:t>
            </a:r>
            <a:r>
              <a:rPr lang="en-US" altLang="ko-KR" sz="1600" spc="-150" dirty="0">
                <a:gradFill>
                  <a:gsLst>
                    <a:gs pos="100000">
                      <a:srgbClr val="272123"/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HY견고딕" pitchFamily="18" charset="-127"/>
                <a:ea typeface="HY견고딕" pitchFamily="18" charset="-127"/>
              </a:rPr>
              <a:t>(</a:t>
            </a:r>
            <a:r>
              <a:rPr lang="ko-KR" altLang="en-US" sz="1600" spc="-150" dirty="0">
                <a:gradFill>
                  <a:gsLst>
                    <a:gs pos="100000">
                      <a:srgbClr val="272123"/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HY견고딕" pitchFamily="18" charset="-127"/>
                <a:ea typeface="HY견고딕" pitchFamily="18" charset="-127"/>
              </a:rPr>
              <a:t>미완료</a:t>
            </a:r>
            <a:r>
              <a:rPr lang="en-US" altLang="ko-KR" sz="1600" spc="-150" dirty="0">
                <a:gradFill>
                  <a:gsLst>
                    <a:gs pos="100000">
                      <a:srgbClr val="272123"/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HY견고딕" pitchFamily="18" charset="-127"/>
                <a:ea typeface="HY견고딕" pitchFamily="18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600" spc="-150" dirty="0">
                <a:gradFill>
                  <a:gsLst>
                    <a:gs pos="100000">
                      <a:srgbClr val="272123"/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HY견고딕" pitchFamily="18" charset="-127"/>
                <a:ea typeface="HY견고딕" pitchFamily="18" charset="-127"/>
              </a:rPr>
              <a:t>SEE</a:t>
            </a:r>
            <a:r>
              <a:rPr lang="ko-KR" altLang="en-US" sz="1600" spc="-150" dirty="0">
                <a:gradFill>
                  <a:gsLst>
                    <a:gs pos="100000">
                      <a:srgbClr val="272123"/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HY견고딕" pitchFamily="18" charset="-127"/>
                <a:ea typeface="HY견고딕" pitchFamily="18" charset="-127"/>
              </a:rPr>
              <a:t>를 사용한 주문 알림 기능 </a:t>
            </a:r>
            <a:r>
              <a:rPr lang="en-US" altLang="ko-KR" sz="1600" spc="-150" dirty="0">
                <a:gradFill>
                  <a:gsLst>
                    <a:gs pos="100000">
                      <a:srgbClr val="272123"/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HY견고딕" pitchFamily="18" charset="-127"/>
                <a:ea typeface="HY견고딕" pitchFamily="18" charset="-127"/>
              </a:rPr>
              <a:t>(</a:t>
            </a:r>
            <a:r>
              <a:rPr lang="ko-KR" altLang="en-US" sz="1600" spc="-150" dirty="0">
                <a:gradFill>
                  <a:gsLst>
                    <a:gs pos="100000">
                      <a:srgbClr val="272123"/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HY견고딕" pitchFamily="18" charset="-127"/>
                <a:ea typeface="HY견고딕" pitchFamily="18" charset="-127"/>
              </a:rPr>
              <a:t>미완료</a:t>
            </a:r>
            <a:r>
              <a:rPr lang="en-US" altLang="ko-KR" sz="1600" spc="-150" dirty="0">
                <a:gradFill>
                  <a:gsLst>
                    <a:gs pos="100000">
                      <a:srgbClr val="272123"/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HY견고딕" pitchFamily="18" charset="-127"/>
                <a:ea typeface="HY견고딕" pitchFamily="18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600" spc="-150" dirty="0">
                <a:gradFill>
                  <a:gsLst>
                    <a:gs pos="100000">
                      <a:srgbClr val="272123"/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HY견고딕" pitchFamily="18" charset="-127"/>
                <a:ea typeface="HY견고딕" pitchFamily="18" charset="-127"/>
              </a:rPr>
              <a:t>API</a:t>
            </a:r>
            <a:r>
              <a:rPr lang="ko-KR" altLang="en-US" sz="1600" spc="-150" dirty="0">
                <a:gradFill>
                  <a:gsLst>
                    <a:gs pos="100000">
                      <a:srgbClr val="272123"/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HY견고딕" pitchFamily="18" charset="-127"/>
                <a:ea typeface="HY견고딕" pitchFamily="18" charset="-127"/>
              </a:rPr>
              <a:t>를 사용한 주소 등록 기능 </a:t>
            </a:r>
            <a:r>
              <a:rPr lang="en-US" altLang="ko-KR" sz="1600" spc="-150" dirty="0">
                <a:gradFill>
                  <a:gsLst>
                    <a:gs pos="100000">
                      <a:srgbClr val="272123"/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HY견고딕" pitchFamily="18" charset="-127"/>
                <a:ea typeface="HY견고딕" pitchFamily="18" charset="-127"/>
              </a:rPr>
              <a:t>(</a:t>
            </a:r>
            <a:r>
              <a:rPr lang="ko-KR" altLang="en-US" sz="1600" spc="-150" dirty="0">
                <a:gradFill>
                  <a:gsLst>
                    <a:gs pos="100000">
                      <a:srgbClr val="272123"/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HY견고딕" pitchFamily="18" charset="-127"/>
                <a:ea typeface="HY견고딕" pitchFamily="18" charset="-127"/>
              </a:rPr>
              <a:t>완료</a:t>
            </a:r>
            <a:r>
              <a:rPr lang="en-US" altLang="ko-KR" sz="1600" spc="-150" dirty="0">
                <a:gradFill>
                  <a:gsLst>
                    <a:gs pos="100000">
                      <a:srgbClr val="272123"/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HY견고딕" pitchFamily="18" charset="-127"/>
                <a:ea typeface="HY견고딕" pitchFamily="18" charset="-127"/>
              </a:rPr>
              <a:t>)</a:t>
            </a:r>
            <a:endParaRPr lang="ko-KR" altLang="en-US" sz="1600" spc="-150" dirty="0">
              <a:gradFill>
                <a:gsLst>
                  <a:gs pos="100000">
                    <a:srgbClr val="272123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DADA0263-7A06-44E4-A760-90E6CED5081A}"/>
              </a:ext>
            </a:extLst>
          </p:cNvPr>
          <p:cNvSpPr/>
          <p:nvPr/>
        </p:nvSpPr>
        <p:spPr>
          <a:xfrm>
            <a:off x="5868144" y="4775929"/>
            <a:ext cx="2232248" cy="404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spc="-150" dirty="0">
                <a:gradFill>
                  <a:gsLst>
                    <a:gs pos="100000">
                      <a:srgbClr val="272123"/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HY견고딕" pitchFamily="18" charset="-127"/>
                <a:ea typeface="HY견고딕" pitchFamily="18" charset="-127"/>
              </a:rPr>
              <a:t>결제 시스템 </a:t>
            </a:r>
            <a:r>
              <a:rPr lang="en-US" altLang="ko-KR" sz="1600" spc="-150" dirty="0">
                <a:gradFill>
                  <a:gsLst>
                    <a:gs pos="100000">
                      <a:srgbClr val="272123"/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HY견고딕" pitchFamily="18" charset="-127"/>
                <a:ea typeface="HY견고딕" pitchFamily="18" charset="-127"/>
              </a:rPr>
              <a:t>(</a:t>
            </a:r>
            <a:r>
              <a:rPr lang="ko-KR" altLang="en-US" sz="1600" spc="-150" dirty="0">
                <a:gradFill>
                  <a:gsLst>
                    <a:gs pos="100000">
                      <a:srgbClr val="272123"/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HY견고딕" pitchFamily="18" charset="-127"/>
                <a:ea typeface="HY견고딕" pitchFamily="18" charset="-127"/>
              </a:rPr>
              <a:t>미완료</a:t>
            </a:r>
            <a:r>
              <a:rPr lang="en-US" altLang="ko-KR" sz="1600" spc="-150" dirty="0">
                <a:gradFill>
                  <a:gsLst>
                    <a:gs pos="100000">
                      <a:srgbClr val="272123"/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HY견고딕" pitchFamily="18" charset="-127"/>
                <a:ea typeface="HY견고딕" pitchFamily="18" charset="-127"/>
              </a:rPr>
              <a:t>)</a:t>
            </a:r>
            <a:endParaRPr lang="ko-KR" altLang="en-US" sz="1600" spc="-150" dirty="0">
              <a:gradFill>
                <a:gsLst>
                  <a:gs pos="100000">
                    <a:srgbClr val="272123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DA31A7-5EE6-4247-B6A9-3EA910BA886B}"/>
              </a:ext>
            </a:extLst>
          </p:cNvPr>
          <p:cNvSpPr txBox="1"/>
          <p:nvPr/>
        </p:nvSpPr>
        <p:spPr>
          <a:xfrm>
            <a:off x="3491880" y="868244"/>
            <a:ext cx="53013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  <a:hlinkClick r:id="rId2"/>
              </a:rPr>
              <a:t>https://github.com/mnj190/portfolio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</p:cSld>
  <p:clrMapOvr>
    <a:masterClrMapping/>
  </p:clrMapOvr>
  <p:transition>
    <p:push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>
            <a:cxnSpLocks/>
          </p:cNvCxnSpPr>
          <p:nvPr/>
        </p:nvCxnSpPr>
        <p:spPr>
          <a:xfrm>
            <a:off x="683568" y="-15240"/>
            <a:ext cx="0" cy="687324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/>
          <p:cNvCxnSpPr>
            <a:cxnSpLocks/>
          </p:cNvCxnSpPr>
          <p:nvPr/>
        </p:nvCxnSpPr>
        <p:spPr>
          <a:xfrm flipH="1">
            <a:off x="692540" y="548680"/>
            <a:ext cx="8451460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948264" y="138482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pc="-15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데이터 테이블 설계</a:t>
            </a:r>
            <a:endParaRPr lang="en-US" altLang="ko-KR" spc="-15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E4A41B9-1526-4F21-A8C2-0D0C7AD9C18A}"/>
              </a:ext>
            </a:extLst>
          </p:cNvPr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01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A1C6D1EB-0273-4034-BC14-9FF0CC8A4F5E}"/>
              </a:ext>
            </a:extLst>
          </p:cNvPr>
          <p:cNvSpPr/>
          <p:nvPr/>
        </p:nvSpPr>
        <p:spPr>
          <a:xfrm>
            <a:off x="-9283" y="1296036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4" name="직각 삼각형 33">
            <a:extLst>
              <a:ext uri="{FF2B5EF4-FFF2-40B4-BE49-F238E27FC236}">
                <a16:creationId xmlns:a16="http://schemas.microsoft.com/office/drawing/2014/main" id="{434EFEF4-F9FC-422C-BCF7-FC33D70A5D90}"/>
              </a:ext>
            </a:extLst>
          </p:cNvPr>
          <p:cNvSpPr/>
          <p:nvPr/>
        </p:nvSpPr>
        <p:spPr>
          <a:xfrm rot="5400000">
            <a:off x="702755" y="1626110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EED5CBC-2097-4541-86DF-3D243B6A3CD7}"/>
              </a:ext>
            </a:extLst>
          </p:cNvPr>
          <p:cNvSpPr txBox="1"/>
          <p:nvPr/>
        </p:nvSpPr>
        <p:spPr>
          <a:xfrm>
            <a:off x="123549" y="1291633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견고딕" pitchFamily="18" charset="-127"/>
                <a:ea typeface="HY견고딕" pitchFamily="18" charset="-127"/>
              </a:rPr>
              <a:t>02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E15CD2A-29DD-41BF-9267-0DEA2B154C60}"/>
              </a:ext>
            </a:extLst>
          </p:cNvPr>
          <p:cNvSpPr txBox="1"/>
          <p:nvPr/>
        </p:nvSpPr>
        <p:spPr>
          <a:xfrm>
            <a:off x="123549" y="1700880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03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F39A940-FC00-4207-AC57-82310BACF5F9}"/>
              </a:ext>
            </a:extLst>
          </p:cNvPr>
          <p:cNvSpPr txBox="1"/>
          <p:nvPr/>
        </p:nvSpPr>
        <p:spPr>
          <a:xfrm>
            <a:off x="123549" y="2110127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04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FE2ABE6-325F-4D3E-8151-FEF660634558}"/>
              </a:ext>
            </a:extLst>
          </p:cNvPr>
          <p:cNvSpPr txBox="1"/>
          <p:nvPr/>
        </p:nvSpPr>
        <p:spPr>
          <a:xfrm>
            <a:off x="123549" y="251937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05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BF050F2-6134-4565-AC9A-DE2F0102461B}"/>
              </a:ext>
            </a:extLst>
          </p:cNvPr>
          <p:cNvSpPr txBox="1"/>
          <p:nvPr/>
        </p:nvSpPr>
        <p:spPr>
          <a:xfrm>
            <a:off x="123549" y="2928621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06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B345BB9-2A61-4DD3-A79E-E91F0CEDA319}"/>
              </a:ext>
            </a:extLst>
          </p:cNvPr>
          <p:cNvSpPr txBox="1"/>
          <p:nvPr/>
        </p:nvSpPr>
        <p:spPr>
          <a:xfrm>
            <a:off x="123549" y="3337870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07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28AEF35-C55F-4B74-875D-64DC0F3B5B20}"/>
              </a:ext>
            </a:extLst>
          </p:cNvPr>
          <p:cNvSpPr txBox="1"/>
          <p:nvPr/>
        </p:nvSpPr>
        <p:spPr>
          <a:xfrm>
            <a:off x="1187624" y="714356"/>
            <a:ext cx="3143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spc="-15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데이터 테이블 설계</a:t>
            </a:r>
            <a:endParaRPr lang="en-US" altLang="ko-KR" sz="2800" spc="-15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D15EC3A5-F4A1-45E5-8069-50501B2933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2297" y="1319660"/>
            <a:ext cx="7212227" cy="5493716"/>
          </a:xfrm>
          <a:prstGeom prst="rect">
            <a:avLst/>
          </a:prstGeom>
        </p:spPr>
      </p:pic>
      <p:sp>
        <p:nvSpPr>
          <p:cNvPr id="2049" name="사각형: 둥근 모서리 2048">
            <a:extLst>
              <a:ext uri="{FF2B5EF4-FFF2-40B4-BE49-F238E27FC236}">
                <a16:creationId xmlns:a16="http://schemas.microsoft.com/office/drawing/2014/main" id="{902F5F9D-732E-41D7-B9B0-C6619AC35EC4}"/>
              </a:ext>
            </a:extLst>
          </p:cNvPr>
          <p:cNvSpPr/>
          <p:nvPr/>
        </p:nvSpPr>
        <p:spPr>
          <a:xfrm>
            <a:off x="3786973" y="1230290"/>
            <a:ext cx="864096" cy="26530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회원</a:t>
            </a:r>
          </a:p>
        </p:txBody>
      </p:sp>
      <p:sp>
        <p:nvSpPr>
          <p:cNvPr id="2051" name="사각형: 둥근 모서리 2050">
            <a:extLst>
              <a:ext uri="{FF2B5EF4-FFF2-40B4-BE49-F238E27FC236}">
                <a16:creationId xmlns:a16="http://schemas.microsoft.com/office/drawing/2014/main" id="{6DF0DE09-74DF-4024-A1F5-673E0D43E783}"/>
              </a:ext>
            </a:extLst>
          </p:cNvPr>
          <p:cNvSpPr/>
          <p:nvPr/>
        </p:nvSpPr>
        <p:spPr>
          <a:xfrm>
            <a:off x="1619672" y="2560740"/>
            <a:ext cx="1182599" cy="26530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상품 카테고리</a:t>
            </a:r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4B264A04-5D87-4685-8D22-5791D2EF7DC4}"/>
              </a:ext>
            </a:extLst>
          </p:cNvPr>
          <p:cNvSpPr/>
          <p:nvPr/>
        </p:nvSpPr>
        <p:spPr>
          <a:xfrm>
            <a:off x="3923928" y="2563963"/>
            <a:ext cx="864096" cy="26530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상품</a:t>
            </a:r>
            <a:endParaRPr lang="ko-KR" altLang="en-US" sz="1200" dirty="0">
              <a:solidFill>
                <a:schemeClr val="tx1"/>
              </a:solidFill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  <p:sp>
        <p:nvSpPr>
          <p:cNvPr id="2052" name="사각형: 둥근 모서리 2051">
            <a:extLst>
              <a:ext uri="{FF2B5EF4-FFF2-40B4-BE49-F238E27FC236}">
                <a16:creationId xmlns:a16="http://schemas.microsoft.com/office/drawing/2014/main" id="{9A152E64-66AC-4818-8167-3ACF52CCC823}"/>
              </a:ext>
            </a:extLst>
          </p:cNvPr>
          <p:cNvSpPr/>
          <p:nvPr/>
        </p:nvSpPr>
        <p:spPr>
          <a:xfrm>
            <a:off x="7180952" y="1220940"/>
            <a:ext cx="864096" cy="26530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구매후기</a:t>
            </a:r>
          </a:p>
        </p:txBody>
      </p:sp>
      <p:sp>
        <p:nvSpPr>
          <p:cNvPr id="2053" name="사각형: 둥근 모서리 2052">
            <a:extLst>
              <a:ext uri="{FF2B5EF4-FFF2-40B4-BE49-F238E27FC236}">
                <a16:creationId xmlns:a16="http://schemas.microsoft.com/office/drawing/2014/main" id="{4DC93103-6842-4CF1-ACCF-A16D8BA3E2AE}"/>
              </a:ext>
            </a:extLst>
          </p:cNvPr>
          <p:cNvSpPr/>
          <p:nvPr/>
        </p:nvSpPr>
        <p:spPr>
          <a:xfrm>
            <a:off x="7086126" y="2928621"/>
            <a:ext cx="1014266" cy="26530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주문 내역</a:t>
            </a:r>
          </a:p>
        </p:txBody>
      </p:sp>
      <p:sp>
        <p:nvSpPr>
          <p:cNvPr id="2054" name="사각형: 둥근 모서리 2053">
            <a:extLst>
              <a:ext uri="{FF2B5EF4-FFF2-40B4-BE49-F238E27FC236}">
                <a16:creationId xmlns:a16="http://schemas.microsoft.com/office/drawing/2014/main" id="{55F2BE6E-E6B8-45F4-B17D-675AE281D2B4}"/>
              </a:ext>
            </a:extLst>
          </p:cNvPr>
          <p:cNvSpPr/>
          <p:nvPr/>
        </p:nvSpPr>
        <p:spPr>
          <a:xfrm>
            <a:off x="3711888" y="5085184"/>
            <a:ext cx="1014266" cy="26530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상품 옵션</a:t>
            </a:r>
          </a:p>
        </p:txBody>
      </p:sp>
      <p:sp>
        <p:nvSpPr>
          <p:cNvPr id="2055" name="사각형: 둥근 모서리 2054">
            <a:extLst>
              <a:ext uri="{FF2B5EF4-FFF2-40B4-BE49-F238E27FC236}">
                <a16:creationId xmlns:a16="http://schemas.microsoft.com/office/drawing/2014/main" id="{CD561C06-CD3C-4BA4-A000-9F1642C5BF30}"/>
              </a:ext>
            </a:extLst>
          </p:cNvPr>
          <p:cNvSpPr/>
          <p:nvPr/>
        </p:nvSpPr>
        <p:spPr>
          <a:xfrm>
            <a:off x="6732240" y="5085184"/>
            <a:ext cx="1296144" cy="26530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상세 주문 내역</a:t>
            </a:r>
          </a:p>
        </p:txBody>
      </p:sp>
    </p:spTree>
    <p:extLst>
      <p:ext uri="{BB962C8B-B14F-4D97-AF65-F5344CB8AC3E}">
        <p14:creationId xmlns:p14="http://schemas.microsoft.com/office/powerpoint/2010/main" val="3070786606"/>
      </p:ext>
    </p:extLst>
  </p:cSld>
  <p:clrMapOvr>
    <a:masterClrMapping/>
  </p:clrMapOvr>
  <p:transition>
    <p:push dir="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>
            <a:cxnSpLocks/>
          </p:cNvCxnSpPr>
          <p:nvPr/>
        </p:nvCxnSpPr>
        <p:spPr>
          <a:xfrm>
            <a:off x="683568" y="-15240"/>
            <a:ext cx="0" cy="687324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/>
          <p:cNvCxnSpPr>
            <a:cxnSpLocks/>
          </p:cNvCxnSpPr>
          <p:nvPr/>
        </p:nvCxnSpPr>
        <p:spPr>
          <a:xfrm flipH="1">
            <a:off x="692540" y="548680"/>
            <a:ext cx="8451460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948264" y="138482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pc="-15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아키텍처 설계</a:t>
            </a:r>
            <a:endParaRPr lang="en-US" altLang="ko-KR" spc="-15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8BAAE00-D53A-4EA0-BE3A-558235CEE8A8}"/>
              </a:ext>
            </a:extLst>
          </p:cNvPr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01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3373CFA-FAEE-4B0C-B98A-830B8C64CFF6}"/>
              </a:ext>
            </a:extLst>
          </p:cNvPr>
          <p:cNvSpPr txBox="1"/>
          <p:nvPr/>
        </p:nvSpPr>
        <p:spPr>
          <a:xfrm>
            <a:off x="123549" y="1291633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02</a:t>
            </a: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A83217C1-54A0-43D0-A477-24621A540796}"/>
              </a:ext>
            </a:extLst>
          </p:cNvPr>
          <p:cNvSpPr/>
          <p:nvPr/>
        </p:nvSpPr>
        <p:spPr>
          <a:xfrm>
            <a:off x="-9283" y="1705283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2" name="직각 삼각형 71">
            <a:extLst>
              <a:ext uri="{FF2B5EF4-FFF2-40B4-BE49-F238E27FC236}">
                <a16:creationId xmlns:a16="http://schemas.microsoft.com/office/drawing/2014/main" id="{A200A270-0632-4BED-B5B3-528039EC3952}"/>
              </a:ext>
            </a:extLst>
          </p:cNvPr>
          <p:cNvSpPr/>
          <p:nvPr/>
        </p:nvSpPr>
        <p:spPr>
          <a:xfrm rot="5400000">
            <a:off x="702755" y="2035357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291B4B0-3D17-4485-AAD5-FEF764D5A243}"/>
              </a:ext>
            </a:extLst>
          </p:cNvPr>
          <p:cNvSpPr txBox="1"/>
          <p:nvPr/>
        </p:nvSpPr>
        <p:spPr>
          <a:xfrm>
            <a:off x="123549" y="1700880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견고딕" pitchFamily="18" charset="-127"/>
                <a:ea typeface="HY견고딕" pitchFamily="18" charset="-127"/>
              </a:rPr>
              <a:t>03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3CB675D-5F7C-4394-9F38-04F41058B076}"/>
              </a:ext>
            </a:extLst>
          </p:cNvPr>
          <p:cNvSpPr txBox="1"/>
          <p:nvPr/>
        </p:nvSpPr>
        <p:spPr>
          <a:xfrm>
            <a:off x="123549" y="2110127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04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0D3416E0-CC50-4836-BE58-2A114FCB10F7}"/>
              </a:ext>
            </a:extLst>
          </p:cNvPr>
          <p:cNvSpPr txBox="1"/>
          <p:nvPr/>
        </p:nvSpPr>
        <p:spPr>
          <a:xfrm>
            <a:off x="123549" y="251937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05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03B74874-EAAD-4DAF-B93A-ED62114B9E9C}"/>
              </a:ext>
            </a:extLst>
          </p:cNvPr>
          <p:cNvSpPr txBox="1"/>
          <p:nvPr/>
        </p:nvSpPr>
        <p:spPr>
          <a:xfrm>
            <a:off x="123549" y="2928621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06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A368B24-6A82-4D96-B9AD-C97B251EED25}"/>
              </a:ext>
            </a:extLst>
          </p:cNvPr>
          <p:cNvSpPr txBox="1"/>
          <p:nvPr/>
        </p:nvSpPr>
        <p:spPr>
          <a:xfrm>
            <a:off x="1187624" y="714356"/>
            <a:ext cx="3143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spc="-15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제작 환경</a:t>
            </a:r>
            <a:endParaRPr lang="en-US" altLang="ko-KR" sz="2800" spc="-15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AF792544-2B63-4AB5-9C84-DBC24F5B3299}"/>
              </a:ext>
            </a:extLst>
          </p:cNvPr>
          <p:cNvSpPr/>
          <p:nvPr/>
        </p:nvSpPr>
        <p:spPr>
          <a:xfrm>
            <a:off x="1673725" y="1390272"/>
            <a:ext cx="1793153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200" dirty="0">
                <a:gradFill>
                  <a:gsLst>
                    <a:gs pos="100000">
                      <a:srgbClr val="272123"/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HY견고딕" pitchFamily="18" charset="-127"/>
                <a:ea typeface="HY견고딕" pitchFamily="18" charset="-127"/>
              </a:rPr>
              <a:t>프레임워크</a:t>
            </a: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AA5F6073-8810-4DFA-B96D-0D7229D2ED3B}"/>
              </a:ext>
            </a:extLst>
          </p:cNvPr>
          <p:cNvSpPr/>
          <p:nvPr/>
        </p:nvSpPr>
        <p:spPr>
          <a:xfrm>
            <a:off x="1835696" y="1801097"/>
            <a:ext cx="1793149" cy="404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gradFill>
                  <a:gsLst>
                    <a:gs pos="100000">
                      <a:srgbClr val="272123"/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HY견고딕" pitchFamily="18" charset="-127"/>
                <a:ea typeface="HY견고딕" pitchFamily="18" charset="-127"/>
              </a:rPr>
              <a:t>Spring MVC</a:t>
            </a:r>
            <a:endParaRPr lang="ko-KR" altLang="en-US" sz="1600" dirty="0">
              <a:gradFill>
                <a:gsLst>
                  <a:gs pos="100000">
                    <a:srgbClr val="272123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2053" name="그룹 2052">
            <a:extLst>
              <a:ext uri="{FF2B5EF4-FFF2-40B4-BE49-F238E27FC236}">
                <a16:creationId xmlns:a16="http://schemas.microsoft.com/office/drawing/2014/main" id="{DD079CD3-ADA3-469C-B1BE-49DC939234D6}"/>
              </a:ext>
            </a:extLst>
          </p:cNvPr>
          <p:cNvGrpSpPr/>
          <p:nvPr/>
        </p:nvGrpSpPr>
        <p:grpSpPr>
          <a:xfrm>
            <a:off x="1673725" y="2276872"/>
            <a:ext cx="1925892" cy="815038"/>
            <a:chOff x="1673725" y="2231984"/>
            <a:chExt cx="1925892" cy="815038"/>
          </a:xfrm>
        </p:grpSpPr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3E6EF77F-0B43-4A1F-8366-DADD5AC0D2A8}"/>
                </a:ext>
              </a:extLst>
            </p:cNvPr>
            <p:cNvSpPr/>
            <p:nvPr/>
          </p:nvSpPr>
          <p:spPr>
            <a:xfrm>
              <a:off x="1673725" y="2231984"/>
              <a:ext cx="1925892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200" dirty="0">
                  <a:gradFill>
                    <a:gsLst>
                      <a:gs pos="100000">
                        <a:srgbClr val="272123"/>
                      </a:gs>
                      <a:gs pos="100000">
                        <a:schemeClr val="accent1">
                          <a:tint val="23500"/>
                          <a:satMod val="160000"/>
                        </a:schemeClr>
                      </a:gs>
                    </a:gsLst>
                    <a:lin ang="5400000" scaled="0"/>
                  </a:gradFill>
                  <a:latin typeface="HY견고딕" pitchFamily="18" charset="-127"/>
                  <a:ea typeface="HY견고딕" pitchFamily="18" charset="-127"/>
                </a:rPr>
                <a:t>데이터베이스</a:t>
              </a:r>
            </a:p>
          </p:txBody>
        </p:sp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54D5D2BE-2B25-47AA-8CDD-74204CB3BDF3}"/>
                </a:ext>
              </a:extLst>
            </p:cNvPr>
            <p:cNvSpPr/>
            <p:nvPr/>
          </p:nvSpPr>
          <p:spPr>
            <a:xfrm>
              <a:off x="1835696" y="2642809"/>
              <a:ext cx="1763919" cy="40421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dirty="0">
                  <a:gradFill>
                    <a:gsLst>
                      <a:gs pos="100000">
                        <a:srgbClr val="272123"/>
                      </a:gs>
                      <a:gs pos="100000">
                        <a:schemeClr val="accent1">
                          <a:tint val="23500"/>
                          <a:satMod val="160000"/>
                        </a:schemeClr>
                      </a:gs>
                    </a:gsLst>
                    <a:lin ang="5400000" scaled="0"/>
                  </a:gradFill>
                  <a:latin typeface="HY견고딕" pitchFamily="18" charset="-127"/>
                  <a:ea typeface="HY견고딕" pitchFamily="18" charset="-127"/>
                </a:rPr>
                <a:t>Oracle 11g</a:t>
              </a:r>
              <a:endParaRPr lang="ko-KR" altLang="en-US" sz="1600" dirty="0">
                <a:gradFill>
                  <a:gsLst>
                    <a:gs pos="100000">
                      <a:srgbClr val="272123"/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HY견고딕" pitchFamily="18" charset="-127"/>
                <a:ea typeface="HY견고딕" pitchFamily="18" charset="-127"/>
              </a:endParaRPr>
            </a:p>
          </p:txBody>
        </p:sp>
      </p:grp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7DED7FB7-9211-411E-BE86-17044018956A}"/>
              </a:ext>
            </a:extLst>
          </p:cNvPr>
          <p:cNvSpPr/>
          <p:nvPr/>
        </p:nvSpPr>
        <p:spPr>
          <a:xfrm>
            <a:off x="4918270" y="1390272"/>
            <a:ext cx="1793153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200" dirty="0">
                <a:gradFill>
                  <a:gsLst>
                    <a:gs pos="100000">
                      <a:srgbClr val="272123"/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HY견고딕" pitchFamily="18" charset="-127"/>
                <a:ea typeface="HY견고딕" pitchFamily="18" charset="-127"/>
              </a:rPr>
              <a:t>언어</a:t>
            </a: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EFD2683F-8AEF-4B59-A4C9-CA91834752A8}"/>
              </a:ext>
            </a:extLst>
          </p:cNvPr>
          <p:cNvSpPr/>
          <p:nvPr/>
        </p:nvSpPr>
        <p:spPr>
          <a:xfrm>
            <a:off x="5080241" y="1801097"/>
            <a:ext cx="3301458" cy="773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gradFill>
                  <a:gsLst>
                    <a:gs pos="100000">
                      <a:srgbClr val="272123"/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HY견고딕" pitchFamily="18" charset="-127"/>
                <a:ea typeface="HY견고딕" pitchFamily="18" charset="-127"/>
              </a:rPr>
              <a:t>JAVA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gradFill>
                  <a:gsLst>
                    <a:gs pos="100000">
                      <a:srgbClr val="272123"/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HY견고딕" pitchFamily="18" charset="-127"/>
                <a:ea typeface="HY견고딕" pitchFamily="18" charset="-127"/>
              </a:rPr>
              <a:t>HTML5, CSS3, JavaScript</a:t>
            </a:r>
            <a:endParaRPr lang="ko-KR" altLang="en-US" sz="1600" dirty="0">
              <a:gradFill>
                <a:gsLst>
                  <a:gs pos="100000">
                    <a:srgbClr val="272123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2052" name="그룹 2051">
            <a:extLst>
              <a:ext uri="{FF2B5EF4-FFF2-40B4-BE49-F238E27FC236}">
                <a16:creationId xmlns:a16="http://schemas.microsoft.com/office/drawing/2014/main" id="{C5F5016C-8901-46DB-B2D1-3CABEF470A2A}"/>
              </a:ext>
            </a:extLst>
          </p:cNvPr>
          <p:cNvGrpSpPr/>
          <p:nvPr/>
        </p:nvGrpSpPr>
        <p:grpSpPr>
          <a:xfrm>
            <a:off x="4936520" y="2666056"/>
            <a:ext cx="2978155" cy="815038"/>
            <a:chOff x="4936520" y="2925499"/>
            <a:chExt cx="2978155" cy="815038"/>
          </a:xfrm>
        </p:grpSpPr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20E031D6-BDFE-4082-855C-8BD1DF92C6E4}"/>
                </a:ext>
              </a:extLst>
            </p:cNvPr>
            <p:cNvSpPr/>
            <p:nvPr/>
          </p:nvSpPr>
          <p:spPr>
            <a:xfrm>
              <a:off x="4936520" y="2925499"/>
              <a:ext cx="1569174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200" dirty="0">
                  <a:gradFill>
                    <a:gsLst>
                      <a:gs pos="100000">
                        <a:srgbClr val="272123"/>
                      </a:gs>
                      <a:gs pos="100000">
                        <a:schemeClr val="accent1">
                          <a:tint val="23500"/>
                          <a:satMod val="160000"/>
                        </a:schemeClr>
                      </a:gs>
                    </a:gsLst>
                    <a:lin ang="5400000" scaled="0"/>
                  </a:gradFill>
                  <a:latin typeface="HY견고딕" pitchFamily="18" charset="-127"/>
                  <a:ea typeface="HY견고딕" pitchFamily="18" charset="-127"/>
                </a:rPr>
                <a:t>서버</a:t>
              </a:r>
            </a:p>
          </p:txBody>
        </p:sp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E8FCDAB6-E8EF-43AF-9007-36CF25A5EF35}"/>
                </a:ext>
              </a:extLst>
            </p:cNvPr>
            <p:cNvSpPr/>
            <p:nvPr/>
          </p:nvSpPr>
          <p:spPr>
            <a:xfrm>
              <a:off x="5098491" y="3336324"/>
              <a:ext cx="2816184" cy="40421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dirty="0">
                  <a:gradFill>
                    <a:gsLst>
                      <a:gs pos="100000">
                        <a:srgbClr val="272123"/>
                      </a:gs>
                      <a:gs pos="100000">
                        <a:schemeClr val="accent1">
                          <a:tint val="23500"/>
                          <a:satMod val="160000"/>
                        </a:schemeClr>
                      </a:gs>
                    </a:gsLst>
                    <a:lin ang="5400000" scaled="0"/>
                  </a:gradFill>
                  <a:latin typeface="HY견고딕" pitchFamily="18" charset="-127"/>
                  <a:ea typeface="HY견고딕" pitchFamily="18" charset="-127"/>
                </a:rPr>
                <a:t>Apache Tomcat9</a:t>
              </a:r>
              <a:endParaRPr lang="ko-KR" altLang="en-US" sz="1600" dirty="0">
                <a:gradFill>
                  <a:gsLst>
                    <a:gs pos="100000">
                      <a:srgbClr val="272123"/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HY견고딕" pitchFamily="18" charset="-127"/>
                <a:ea typeface="HY견고딕" pitchFamily="18" charset="-127"/>
              </a:endParaRPr>
            </a:p>
          </p:txBody>
        </p:sp>
      </p:grp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A15823BF-A6D7-425B-9C3C-4766FDEC4C91}"/>
              </a:ext>
            </a:extLst>
          </p:cNvPr>
          <p:cNvSpPr/>
          <p:nvPr/>
        </p:nvSpPr>
        <p:spPr>
          <a:xfrm>
            <a:off x="1673724" y="3284984"/>
            <a:ext cx="326279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200" dirty="0">
                <a:gradFill>
                  <a:gsLst>
                    <a:gs pos="100000">
                      <a:srgbClr val="272123"/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HY견고딕" pitchFamily="18" charset="-127"/>
                <a:ea typeface="HY견고딕" pitchFamily="18" charset="-127"/>
              </a:rPr>
              <a:t>라이브러리 및 소요 기술</a:t>
            </a: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54971516-3AA4-4A5F-9BA9-200562F86000}"/>
              </a:ext>
            </a:extLst>
          </p:cNvPr>
          <p:cNvSpPr/>
          <p:nvPr/>
        </p:nvSpPr>
        <p:spPr>
          <a:xfrm>
            <a:off x="1835695" y="3695809"/>
            <a:ext cx="5760639" cy="2250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gradFill>
                  <a:gsLst>
                    <a:gs pos="100000">
                      <a:srgbClr val="272123"/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HY견고딕" pitchFamily="18" charset="-127"/>
                <a:ea typeface="HY견고딕" pitchFamily="18" charset="-127"/>
              </a:rPr>
              <a:t>Lombok – </a:t>
            </a:r>
            <a:r>
              <a:rPr lang="ko-KR" altLang="en-US" sz="1600" dirty="0">
                <a:gradFill>
                  <a:gsLst>
                    <a:gs pos="100000">
                      <a:srgbClr val="272123"/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HY견고딕" pitchFamily="18" charset="-127"/>
                <a:ea typeface="HY견고딕" pitchFamily="18" charset="-127"/>
              </a:rPr>
              <a:t>자바 코드 간소화 </a:t>
            </a:r>
            <a:r>
              <a:rPr lang="en-US" altLang="ko-KR" sz="1600" dirty="0">
                <a:gradFill>
                  <a:gsLst>
                    <a:gs pos="100000">
                      <a:srgbClr val="272123"/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HY견고딕" pitchFamily="18" charset="-127"/>
                <a:ea typeface="HY견고딕" pitchFamily="18" charset="-127"/>
              </a:rPr>
              <a:t>(Get, Set, </a:t>
            </a:r>
            <a:r>
              <a:rPr lang="en-US" altLang="ko-KR" sz="1600" dirty="0" err="1">
                <a:gradFill>
                  <a:gsLst>
                    <a:gs pos="100000">
                      <a:srgbClr val="272123"/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HY견고딕" pitchFamily="18" charset="-127"/>
                <a:ea typeface="HY견고딕" pitchFamily="18" charset="-127"/>
              </a:rPr>
              <a:t>toString</a:t>
            </a:r>
            <a:r>
              <a:rPr lang="en-US" altLang="ko-KR" sz="1600" dirty="0">
                <a:gradFill>
                  <a:gsLst>
                    <a:gs pos="100000">
                      <a:srgbClr val="272123"/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1600" dirty="0">
                <a:gradFill>
                  <a:gsLst>
                    <a:gs pos="100000">
                      <a:srgbClr val="272123"/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HY견고딕" pitchFamily="18" charset="-127"/>
                <a:ea typeface="HY견고딕" pitchFamily="18" charset="-127"/>
              </a:rPr>
              <a:t>생략</a:t>
            </a:r>
            <a:r>
              <a:rPr lang="en-US" altLang="ko-KR" sz="1600" dirty="0">
                <a:gradFill>
                  <a:gsLst>
                    <a:gs pos="100000">
                      <a:srgbClr val="272123"/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HY견고딕" pitchFamily="18" charset="-127"/>
                <a:ea typeface="HY견고딕" pitchFamily="18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gradFill>
                  <a:gsLst>
                    <a:gs pos="100000">
                      <a:srgbClr val="272123"/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HY견고딕" pitchFamily="18" charset="-127"/>
                <a:ea typeface="HY견고딕" pitchFamily="18" charset="-127"/>
              </a:rPr>
              <a:t>Junit – </a:t>
            </a:r>
            <a:r>
              <a:rPr lang="ko-KR" altLang="en-US" sz="1600" dirty="0">
                <a:gradFill>
                  <a:gsLst>
                    <a:gs pos="100000">
                      <a:srgbClr val="272123"/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HY견고딕" pitchFamily="18" charset="-127"/>
                <a:ea typeface="HY견고딕" pitchFamily="18" charset="-127"/>
              </a:rPr>
              <a:t>제작 과정 중 단위 테스트</a:t>
            </a:r>
            <a:endParaRPr lang="en-US" altLang="ko-KR" sz="1600" dirty="0">
              <a:gradFill>
                <a:gsLst>
                  <a:gs pos="100000">
                    <a:srgbClr val="272123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atin typeface="HY견고딕" pitchFamily="18" charset="-127"/>
              <a:ea typeface="HY견고딕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gradFill>
                  <a:gsLst>
                    <a:gs pos="100000">
                      <a:srgbClr val="272123"/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HY견고딕" pitchFamily="18" charset="-127"/>
                <a:ea typeface="HY견고딕" pitchFamily="18" charset="-127"/>
              </a:rPr>
              <a:t>Commons-</a:t>
            </a:r>
            <a:r>
              <a:rPr lang="en-US" altLang="ko-KR" sz="1600" dirty="0" err="1">
                <a:gradFill>
                  <a:gsLst>
                    <a:gs pos="100000">
                      <a:srgbClr val="272123"/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HY견고딕" pitchFamily="18" charset="-127"/>
                <a:ea typeface="HY견고딕" pitchFamily="18" charset="-127"/>
              </a:rPr>
              <a:t>fileupload</a:t>
            </a:r>
            <a:r>
              <a:rPr lang="en-US" altLang="ko-KR" sz="1600" dirty="0">
                <a:gradFill>
                  <a:gsLst>
                    <a:gs pos="100000">
                      <a:srgbClr val="272123"/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HY견고딕" pitchFamily="18" charset="-127"/>
                <a:ea typeface="HY견고딕" pitchFamily="18" charset="-127"/>
              </a:rPr>
              <a:t> – </a:t>
            </a:r>
            <a:r>
              <a:rPr lang="ko-KR" altLang="en-US" sz="1600" dirty="0">
                <a:gradFill>
                  <a:gsLst>
                    <a:gs pos="100000">
                      <a:srgbClr val="272123"/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HY견고딕" pitchFamily="18" charset="-127"/>
                <a:ea typeface="HY견고딕" pitchFamily="18" charset="-127"/>
              </a:rPr>
              <a:t>상품 이미지 저장</a:t>
            </a:r>
            <a:endParaRPr lang="en-US" altLang="ko-KR" sz="1600" dirty="0">
              <a:gradFill>
                <a:gsLst>
                  <a:gs pos="100000">
                    <a:srgbClr val="272123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atin typeface="HY견고딕" pitchFamily="18" charset="-127"/>
              <a:ea typeface="HY견고딕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err="1">
                <a:gradFill>
                  <a:gsLst>
                    <a:gs pos="100000">
                      <a:srgbClr val="272123"/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HY견고딕" pitchFamily="18" charset="-127"/>
                <a:ea typeface="HY견고딕" pitchFamily="18" charset="-127"/>
              </a:rPr>
              <a:t>Mybatis</a:t>
            </a:r>
            <a:r>
              <a:rPr lang="en-US" altLang="ko-KR" sz="1600" dirty="0">
                <a:gradFill>
                  <a:gsLst>
                    <a:gs pos="100000">
                      <a:srgbClr val="272123"/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HY견고딕" pitchFamily="18" charset="-127"/>
                <a:ea typeface="HY견고딕" pitchFamily="18" charset="-127"/>
              </a:rPr>
              <a:t> – XML </a:t>
            </a:r>
            <a:r>
              <a:rPr lang="ko-KR" altLang="en-US" sz="1600" dirty="0">
                <a:gradFill>
                  <a:gsLst>
                    <a:gs pos="100000">
                      <a:srgbClr val="272123"/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HY견고딕" pitchFamily="18" charset="-127"/>
                <a:ea typeface="HY견고딕" pitchFamily="18" charset="-127"/>
              </a:rPr>
              <a:t>파일을 통한 </a:t>
            </a:r>
            <a:r>
              <a:rPr lang="en-US" altLang="ko-KR" sz="1600" dirty="0">
                <a:gradFill>
                  <a:gsLst>
                    <a:gs pos="100000">
                      <a:srgbClr val="272123"/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HY견고딕" pitchFamily="18" charset="-127"/>
                <a:ea typeface="HY견고딕" pitchFamily="18" charset="-127"/>
              </a:rPr>
              <a:t>SQL</a:t>
            </a:r>
            <a:r>
              <a:rPr lang="ko-KR" altLang="en-US" sz="1600" dirty="0">
                <a:gradFill>
                  <a:gsLst>
                    <a:gs pos="100000">
                      <a:srgbClr val="272123"/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HY견고딕" pitchFamily="18" charset="-127"/>
                <a:ea typeface="HY견고딕" pitchFamily="18" charset="-127"/>
              </a:rPr>
              <a:t>관리 및 동적 </a:t>
            </a:r>
            <a:r>
              <a:rPr lang="en-US" altLang="ko-KR" sz="1600" dirty="0">
                <a:gradFill>
                  <a:gsLst>
                    <a:gs pos="100000">
                      <a:srgbClr val="272123"/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HY견고딕" pitchFamily="18" charset="-127"/>
                <a:ea typeface="HY견고딕" pitchFamily="18" charset="-127"/>
              </a:rPr>
              <a:t>SQL </a:t>
            </a:r>
            <a:r>
              <a:rPr lang="ko-KR" altLang="en-US" sz="1600" dirty="0">
                <a:gradFill>
                  <a:gsLst>
                    <a:gs pos="100000">
                      <a:srgbClr val="272123"/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HY견고딕" pitchFamily="18" charset="-127"/>
                <a:ea typeface="HY견고딕" pitchFamily="18" charset="-127"/>
              </a:rPr>
              <a:t>작성</a:t>
            </a:r>
            <a:endParaRPr lang="en-US" altLang="ko-KR" sz="1600" dirty="0">
              <a:gradFill>
                <a:gsLst>
                  <a:gs pos="100000">
                    <a:srgbClr val="272123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atin typeface="HY견고딕" pitchFamily="18" charset="-127"/>
              <a:ea typeface="HY견고딕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gradFill>
                <a:gsLst>
                  <a:gs pos="100000">
                    <a:srgbClr val="272123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atin typeface="HY견고딕" pitchFamily="18" charset="-127"/>
              <a:ea typeface="HY견고딕" pitchFamily="18" charset="-127"/>
            </a:endParaRPr>
          </a:p>
          <a:p>
            <a:pPr>
              <a:lnSpc>
                <a:spcPct val="150000"/>
              </a:lnSpc>
            </a:pPr>
            <a:endParaRPr lang="ko-KR" altLang="en-US" sz="1600" dirty="0">
              <a:gradFill>
                <a:gsLst>
                  <a:gs pos="100000">
                    <a:srgbClr val="272123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1B0FF72-E49B-461F-97BC-CF03550ECE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7576" y="5270625"/>
            <a:ext cx="3096000" cy="147074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CE95599-159A-46ED-8E2E-0DE3CC713C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644" y="5270625"/>
            <a:ext cx="4154400" cy="942883"/>
          </a:xfrm>
          <a:prstGeom prst="rect">
            <a:avLst/>
          </a:prstGeom>
        </p:spPr>
      </p:pic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65F8391E-B3E5-4998-AD90-992AEAF1D9D9}"/>
              </a:ext>
            </a:extLst>
          </p:cNvPr>
          <p:cNvSpPr/>
          <p:nvPr/>
        </p:nvSpPr>
        <p:spPr>
          <a:xfrm>
            <a:off x="4575534" y="6350745"/>
            <a:ext cx="932569" cy="26530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Select key</a:t>
            </a:r>
            <a:endParaRPr lang="ko-KR" altLang="en-US" sz="1200" dirty="0">
              <a:solidFill>
                <a:schemeClr val="tx1"/>
              </a:solidFill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86283E83-9A3D-4035-A5D8-234899722486}"/>
              </a:ext>
            </a:extLst>
          </p:cNvPr>
          <p:cNvSpPr/>
          <p:nvPr/>
        </p:nvSpPr>
        <p:spPr>
          <a:xfrm>
            <a:off x="3466878" y="6350745"/>
            <a:ext cx="932569" cy="26530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if</a:t>
            </a:r>
            <a:endParaRPr lang="ko-KR" altLang="en-US" sz="1200" dirty="0">
              <a:solidFill>
                <a:schemeClr val="tx1"/>
              </a:solidFill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38991950"/>
      </p:ext>
    </p:extLst>
  </p:cSld>
  <p:clrMapOvr>
    <a:masterClrMapping/>
  </p:clrMapOvr>
  <p:transition>
    <p:push dir="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>
            <a:cxnSpLocks/>
          </p:cNvCxnSpPr>
          <p:nvPr/>
        </p:nvCxnSpPr>
        <p:spPr>
          <a:xfrm>
            <a:off x="683568" y="-15240"/>
            <a:ext cx="0" cy="687324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948264" y="138482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pc="-15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아키텍처 설계</a:t>
            </a:r>
            <a:endParaRPr lang="en-US" altLang="ko-KR" spc="-15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8BAAE00-D53A-4EA0-BE3A-558235CEE8A8}"/>
              </a:ext>
            </a:extLst>
          </p:cNvPr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01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3373CFA-FAEE-4B0C-B98A-830B8C64CFF6}"/>
              </a:ext>
            </a:extLst>
          </p:cNvPr>
          <p:cNvSpPr txBox="1"/>
          <p:nvPr/>
        </p:nvSpPr>
        <p:spPr>
          <a:xfrm>
            <a:off x="123549" y="1291633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02</a:t>
            </a: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A83217C1-54A0-43D0-A477-24621A540796}"/>
              </a:ext>
            </a:extLst>
          </p:cNvPr>
          <p:cNvSpPr/>
          <p:nvPr/>
        </p:nvSpPr>
        <p:spPr>
          <a:xfrm>
            <a:off x="-9283" y="1705283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2" name="직각 삼각형 71">
            <a:extLst>
              <a:ext uri="{FF2B5EF4-FFF2-40B4-BE49-F238E27FC236}">
                <a16:creationId xmlns:a16="http://schemas.microsoft.com/office/drawing/2014/main" id="{A200A270-0632-4BED-B5B3-528039EC3952}"/>
              </a:ext>
            </a:extLst>
          </p:cNvPr>
          <p:cNvSpPr/>
          <p:nvPr/>
        </p:nvSpPr>
        <p:spPr>
          <a:xfrm rot="5400000">
            <a:off x="702755" y="2035357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291B4B0-3D17-4485-AAD5-FEF764D5A243}"/>
              </a:ext>
            </a:extLst>
          </p:cNvPr>
          <p:cNvSpPr txBox="1"/>
          <p:nvPr/>
        </p:nvSpPr>
        <p:spPr>
          <a:xfrm>
            <a:off x="123549" y="1700880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견고딕" pitchFamily="18" charset="-127"/>
                <a:ea typeface="HY견고딕" pitchFamily="18" charset="-127"/>
              </a:rPr>
              <a:t>03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3CB675D-5F7C-4394-9F38-04F41058B076}"/>
              </a:ext>
            </a:extLst>
          </p:cNvPr>
          <p:cNvSpPr txBox="1"/>
          <p:nvPr/>
        </p:nvSpPr>
        <p:spPr>
          <a:xfrm>
            <a:off x="123549" y="2110127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04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0D3416E0-CC50-4836-BE58-2A114FCB10F7}"/>
              </a:ext>
            </a:extLst>
          </p:cNvPr>
          <p:cNvSpPr txBox="1"/>
          <p:nvPr/>
        </p:nvSpPr>
        <p:spPr>
          <a:xfrm>
            <a:off x="123549" y="251937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05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03B74874-EAAD-4DAF-B93A-ED62114B9E9C}"/>
              </a:ext>
            </a:extLst>
          </p:cNvPr>
          <p:cNvSpPr txBox="1"/>
          <p:nvPr/>
        </p:nvSpPr>
        <p:spPr>
          <a:xfrm>
            <a:off x="123549" y="2928621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06</a:t>
            </a: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54971516-3AA4-4A5F-9BA9-200562F86000}"/>
              </a:ext>
            </a:extLst>
          </p:cNvPr>
          <p:cNvSpPr/>
          <p:nvPr/>
        </p:nvSpPr>
        <p:spPr>
          <a:xfrm>
            <a:off x="1835695" y="714356"/>
            <a:ext cx="6264695" cy="4097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gradFill>
                  <a:gsLst>
                    <a:gs pos="100000">
                      <a:srgbClr val="272123"/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HY견고딕" pitchFamily="18" charset="-127"/>
                <a:ea typeface="HY견고딕" pitchFamily="18" charset="-127"/>
              </a:rPr>
              <a:t>Bootstrap, Font-Awesome – </a:t>
            </a:r>
            <a:r>
              <a:rPr lang="ko-KR" altLang="en-US" sz="1600" dirty="0">
                <a:gradFill>
                  <a:gsLst>
                    <a:gs pos="100000">
                      <a:srgbClr val="272123"/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HY견고딕" pitchFamily="18" charset="-127"/>
                <a:ea typeface="HY견고딕" pitchFamily="18" charset="-127"/>
              </a:rPr>
              <a:t>화면 아이콘 및 슬라이드 이미지</a:t>
            </a:r>
            <a:endParaRPr lang="en-US" altLang="ko-KR" sz="1600" dirty="0">
              <a:gradFill>
                <a:gsLst>
                  <a:gs pos="100000">
                    <a:srgbClr val="272123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atin typeface="HY견고딕" pitchFamily="18" charset="-127"/>
              <a:ea typeface="HY견고딕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gradFill>
                <a:gsLst>
                  <a:gs pos="100000">
                    <a:srgbClr val="272123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atin typeface="HY견고딕" pitchFamily="18" charset="-127"/>
              <a:ea typeface="HY견고딕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gradFill>
                <a:gsLst>
                  <a:gs pos="100000">
                    <a:srgbClr val="272123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atin typeface="HY견고딕" pitchFamily="18" charset="-127"/>
              <a:ea typeface="HY견고딕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gradFill>
                <a:gsLst>
                  <a:gs pos="100000">
                    <a:srgbClr val="272123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atin typeface="HY견고딕" pitchFamily="18" charset="-127"/>
              <a:ea typeface="HY견고딕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gradFill>
                <a:gsLst>
                  <a:gs pos="100000">
                    <a:srgbClr val="272123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atin typeface="HY견고딕" pitchFamily="18" charset="-127"/>
              <a:ea typeface="HY견고딕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gradFill>
                <a:gsLst>
                  <a:gs pos="100000">
                    <a:srgbClr val="272123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atin typeface="HY견고딕" pitchFamily="18" charset="-127"/>
              <a:ea typeface="HY견고딕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gradFill>
                  <a:gsLst>
                    <a:gs pos="100000">
                      <a:srgbClr val="272123"/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HY견고딕" pitchFamily="18" charset="-127"/>
                <a:ea typeface="HY견고딕" pitchFamily="18" charset="-127"/>
              </a:rPr>
              <a:t>Ajax</a:t>
            </a:r>
            <a:r>
              <a:rPr lang="ko-KR" altLang="en-US" sz="1600" dirty="0">
                <a:gradFill>
                  <a:gsLst>
                    <a:gs pos="100000">
                      <a:srgbClr val="272123"/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>
                <a:gradFill>
                  <a:gsLst>
                    <a:gs pos="100000">
                      <a:srgbClr val="272123"/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HY견고딕" pitchFamily="18" charset="-127"/>
                <a:ea typeface="HY견고딕" pitchFamily="18" charset="-127"/>
              </a:rPr>
              <a:t>–</a:t>
            </a:r>
            <a:r>
              <a:rPr lang="ko-KR" altLang="en-US" sz="1600" dirty="0">
                <a:gradFill>
                  <a:gsLst>
                    <a:gs pos="100000">
                      <a:srgbClr val="272123"/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>
                <a:gradFill>
                  <a:gsLst>
                    <a:gs pos="100000">
                      <a:srgbClr val="272123"/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HY견고딕" pitchFamily="18" charset="-127"/>
                <a:ea typeface="HY견고딕" pitchFamily="18" charset="-127"/>
              </a:rPr>
              <a:t>JSON</a:t>
            </a:r>
            <a:r>
              <a:rPr lang="ko-KR" altLang="en-US" sz="1600" dirty="0">
                <a:gradFill>
                  <a:gsLst>
                    <a:gs pos="100000">
                      <a:srgbClr val="272123"/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HY견고딕" pitchFamily="18" charset="-127"/>
                <a:ea typeface="HY견고딕" pitchFamily="18" charset="-127"/>
              </a:rPr>
              <a:t> 데이터 전송 및 비동기 데이터 전송</a:t>
            </a:r>
            <a:endParaRPr lang="en-US" altLang="ko-KR" sz="1600" dirty="0">
              <a:gradFill>
                <a:gsLst>
                  <a:gs pos="100000">
                    <a:srgbClr val="272123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atin typeface="HY견고딕" pitchFamily="18" charset="-127"/>
              <a:ea typeface="HY견고딕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gradFill>
                <a:gsLst>
                  <a:gs pos="100000">
                    <a:srgbClr val="272123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atin typeface="HY견고딕" pitchFamily="18" charset="-127"/>
              <a:ea typeface="HY견고딕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gradFill>
                <a:gsLst>
                  <a:gs pos="100000">
                    <a:srgbClr val="272123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atin typeface="HY견고딕" pitchFamily="18" charset="-127"/>
              <a:ea typeface="HY견고딕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gradFill>
                <a:gsLst>
                  <a:gs pos="100000">
                    <a:srgbClr val="272123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atin typeface="HY견고딕" pitchFamily="18" charset="-127"/>
              <a:ea typeface="HY견고딕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err="1">
                <a:gradFill>
                  <a:gsLst>
                    <a:gs pos="100000">
                      <a:srgbClr val="272123"/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HY견고딕" pitchFamily="18" charset="-127"/>
                <a:ea typeface="HY견고딕" pitchFamily="18" charset="-127"/>
              </a:rPr>
              <a:t>Daum</a:t>
            </a:r>
            <a:r>
              <a:rPr lang="en-US" altLang="ko-KR" sz="1600" dirty="0">
                <a:gradFill>
                  <a:gsLst>
                    <a:gs pos="100000">
                      <a:srgbClr val="272123"/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1600" dirty="0">
                <a:gradFill>
                  <a:gsLst>
                    <a:gs pos="100000">
                      <a:srgbClr val="272123"/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HY견고딕" pitchFamily="18" charset="-127"/>
                <a:ea typeface="HY견고딕" pitchFamily="18" charset="-127"/>
              </a:rPr>
              <a:t>우편번호 </a:t>
            </a:r>
            <a:r>
              <a:rPr lang="en-US" altLang="ko-KR" sz="1600" dirty="0">
                <a:gradFill>
                  <a:gsLst>
                    <a:gs pos="100000">
                      <a:srgbClr val="272123"/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HY견고딕" pitchFamily="18" charset="-127"/>
                <a:ea typeface="HY견고딕" pitchFamily="18" charset="-127"/>
              </a:rPr>
              <a:t>API – </a:t>
            </a:r>
            <a:r>
              <a:rPr lang="ko-KR" altLang="en-US" sz="1600" dirty="0">
                <a:gradFill>
                  <a:gsLst>
                    <a:gs pos="100000">
                      <a:srgbClr val="272123"/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HY견고딕" pitchFamily="18" charset="-127"/>
                <a:ea typeface="HY견고딕" pitchFamily="18" charset="-127"/>
              </a:rPr>
              <a:t>배송 주소 입력</a:t>
            </a:r>
            <a:endParaRPr lang="en-US" altLang="ko-KR" sz="1600" dirty="0">
              <a:gradFill>
                <a:gsLst>
                  <a:gs pos="100000">
                    <a:srgbClr val="272123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2065" name="그림 2064">
            <a:extLst>
              <a:ext uri="{FF2B5EF4-FFF2-40B4-BE49-F238E27FC236}">
                <a16:creationId xmlns:a16="http://schemas.microsoft.com/office/drawing/2014/main" id="{486CE02B-A5C4-48DF-B75F-EE4C965CBC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670" y="1071747"/>
            <a:ext cx="4320000" cy="1876675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62D187D7-D35A-4FB4-8DB4-F88A60E2C1E1}"/>
              </a:ext>
            </a:extLst>
          </p:cNvPr>
          <p:cNvGrpSpPr/>
          <p:nvPr/>
        </p:nvGrpSpPr>
        <p:grpSpPr>
          <a:xfrm>
            <a:off x="2120564" y="4811888"/>
            <a:ext cx="5240212" cy="1790428"/>
            <a:chOff x="2051721" y="4811888"/>
            <a:chExt cx="5240212" cy="1790428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89596C3C-9BA8-4559-B546-E0EE2814E90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51721" y="4811888"/>
              <a:ext cx="1604991" cy="1790428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D28BCC6D-B61F-424D-A496-6D93E3A4DE8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00091" y="5017851"/>
              <a:ext cx="3391842" cy="1378503"/>
            </a:xfrm>
            <a:prstGeom prst="rect">
              <a:avLst/>
            </a:prstGeom>
          </p:spPr>
        </p:pic>
      </p:grpSp>
      <p:pic>
        <p:nvPicPr>
          <p:cNvPr id="9" name="그림 8">
            <a:extLst>
              <a:ext uri="{FF2B5EF4-FFF2-40B4-BE49-F238E27FC236}">
                <a16:creationId xmlns:a16="http://schemas.microsoft.com/office/drawing/2014/main" id="{AEB03419-26F4-4FFE-A42F-47C1B286C14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8341" y="3284984"/>
            <a:ext cx="5184658" cy="1114315"/>
          </a:xfrm>
          <a:prstGeom prst="rect">
            <a:avLst/>
          </a:prstGeom>
        </p:spPr>
      </p:pic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45D92477-8F08-4847-92EF-8AC5019022FC}"/>
              </a:ext>
            </a:extLst>
          </p:cNvPr>
          <p:cNvSpPr/>
          <p:nvPr/>
        </p:nvSpPr>
        <p:spPr>
          <a:xfrm>
            <a:off x="6804248" y="3551609"/>
            <a:ext cx="2053014" cy="58405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페이지 </a:t>
            </a:r>
            <a:r>
              <a:rPr lang="ko-KR" altLang="en-US" sz="1200" dirty="0">
                <a:solidFill>
                  <a:schemeClr val="tx1"/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로딩 시</a:t>
            </a:r>
            <a:endParaRPr lang="en-US" altLang="ko-KR" sz="1200" dirty="0">
              <a:solidFill>
                <a:schemeClr val="tx1"/>
              </a:solidFill>
              <a:latin typeface="HY나무B" panose="02030600000101010101" pitchFamily="18" charset="-127"/>
              <a:ea typeface="HY나무B" panose="02030600000101010101" pitchFamily="18" charset="-127"/>
            </a:endParaRPr>
          </a:p>
          <a:p>
            <a:pPr algn="ctr"/>
            <a:r>
              <a:rPr lang="en-US" altLang="ko-KR" sz="1200" dirty="0">
                <a:solidFill>
                  <a:schemeClr val="tx1"/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Ajax</a:t>
            </a:r>
            <a:r>
              <a:rPr lang="ko-KR" altLang="en-US" sz="1200" dirty="0">
                <a:solidFill>
                  <a:schemeClr val="tx1"/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로 카테고리 요청</a:t>
            </a: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D725F9BE-3EC2-4E34-B9D6-DEB73A8779D0}"/>
              </a:ext>
            </a:extLst>
          </p:cNvPr>
          <p:cNvSpPr/>
          <p:nvPr/>
        </p:nvSpPr>
        <p:spPr>
          <a:xfrm>
            <a:off x="6804248" y="5415075"/>
            <a:ext cx="2053014" cy="58405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상품 주문 시</a:t>
            </a:r>
            <a:endParaRPr lang="en-US" altLang="ko-KR" sz="1200" dirty="0">
              <a:solidFill>
                <a:schemeClr val="tx1"/>
              </a:solidFill>
              <a:latin typeface="HY나무B" panose="02030600000101010101" pitchFamily="18" charset="-127"/>
              <a:ea typeface="HY나무B" panose="02030600000101010101" pitchFamily="18" charset="-127"/>
            </a:endParaRPr>
          </a:p>
          <a:p>
            <a:pPr algn="ctr"/>
            <a:r>
              <a:rPr lang="ko-KR" altLang="en-US" sz="1200" dirty="0" err="1">
                <a:solidFill>
                  <a:schemeClr val="tx1"/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배송지</a:t>
            </a:r>
            <a:r>
              <a:rPr lang="ko-KR" altLang="en-US" sz="1200" dirty="0">
                <a:solidFill>
                  <a:schemeClr val="tx1"/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 정보 입력</a:t>
            </a: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7C494D69-541A-4191-9A0C-91FD51FBE8A3}"/>
              </a:ext>
            </a:extLst>
          </p:cNvPr>
          <p:cNvCxnSpPr>
            <a:cxnSpLocks/>
          </p:cNvCxnSpPr>
          <p:nvPr/>
        </p:nvCxnSpPr>
        <p:spPr>
          <a:xfrm flipH="1">
            <a:off x="692540" y="548680"/>
            <a:ext cx="8451460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3259527"/>
      </p:ext>
    </p:extLst>
  </p:cSld>
  <p:clrMapOvr>
    <a:masterClrMapping/>
  </p:clrMapOvr>
  <p:transition>
    <p:push dir="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>
            <a:cxnSpLocks/>
          </p:cNvCxnSpPr>
          <p:nvPr/>
        </p:nvCxnSpPr>
        <p:spPr>
          <a:xfrm>
            <a:off x="683568" y="-15240"/>
            <a:ext cx="0" cy="687324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/>
          <p:cNvCxnSpPr>
            <a:cxnSpLocks/>
          </p:cNvCxnSpPr>
          <p:nvPr/>
        </p:nvCxnSpPr>
        <p:spPr>
          <a:xfrm flipH="1">
            <a:off x="692540" y="548680"/>
            <a:ext cx="8451460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948264" y="138482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pc="-15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아키텍처 설계</a:t>
            </a:r>
            <a:endParaRPr lang="en-US" altLang="ko-KR" spc="-15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A368B24-6A82-4D96-B9AD-C97B251EED25}"/>
              </a:ext>
            </a:extLst>
          </p:cNvPr>
          <p:cNvSpPr txBox="1"/>
          <p:nvPr/>
        </p:nvSpPr>
        <p:spPr>
          <a:xfrm>
            <a:off x="1187624" y="714356"/>
            <a:ext cx="3143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spc="-15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시스템 아키텍처</a:t>
            </a:r>
            <a:endParaRPr lang="en-US" altLang="ko-KR" sz="2800" spc="-15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FA2FE66-5201-446C-AD58-FA6EABEFAD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917" y="1275945"/>
            <a:ext cx="7086571" cy="5465423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3CE5747-A6BB-471D-BF8D-7D701DD7B1A3}"/>
              </a:ext>
            </a:extLst>
          </p:cNvPr>
          <p:cNvCxnSpPr>
            <a:cxnSpLocks/>
          </p:cNvCxnSpPr>
          <p:nvPr/>
        </p:nvCxnSpPr>
        <p:spPr>
          <a:xfrm flipV="1">
            <a:off x="1835696" y="3861048"/>
            <a:ext cx="7128792" cy="1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BD5129CC-930B-4AB6-9ECE-F4F4CF6672DD}"/>
              </a:ext>
            </a:extLst>
          </p:cNvPr>
          <p:cNvCxnSpPr>
            <a:cxnSpLocks/>
          </p:cNvCxnSpPr>
          <p:nvPr/>
        </p:nvCxnSpPr>
        <p:spPr>
          <a:xfrm flipV="1">
            <a:off x="1835696" y="5373216"/>
            <a:ext cx="7128792" cy="1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E179AAC8-3BC2-4978-82BC-7C0745315B41}"/>
              </a:ext>
            </a:extLst>
          </p:cNvPr>
          <p:cNvSpPr/>
          <p:nvPr/>
        </p:nvSpPr>
        <p:spPr>
          <a:xfrm>
            <a:off x="1043608" y="2624163"/>
            <a:ext cx="1464314" cy="37278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Presentation</a:t>
            </a:r>
          </a:p>
          <a:p>
            <a:pPr algn="ctr"/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Layer</a:t>
            </a:r>
            <a:endParaRPr lang="ko-KR" altLang="en-US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D5F8795C-6660-49B8-BED6-4F4C5F05E485}"/>
              </a:ext>
            </a:extLst>
          </p:cNvPr>
          <p:cNvSpPr/>
          <p:nvPr/>
        </p:nvSpPr>
        <p:spPr>
          <a:xfrm>
            <a:off x="1043608" y="4430738"/>
            <a:ext cx="1464314" cy="37278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Business</a:t>
            </a:r>
          </a:p>
          <a:p>
            <a:pPr algn="ctr"/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Layer</a:t>
            </a:r>
            <a:endParaRPr lang="ko-KR" altLang="en-US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F9068F62-9EAE-4986-8C47-D6DBC8E6F403}"/>
              </a:ext>
            </a:extLst>
          </p:cNvPr>
          <p:cNvSpPr/>
          <p:nvPr/>
        </p:nvSpPr>
        <p:spPr>
          <a:xfrm>
            <a:off x="1043608" y="5770855"/>
            <a:ext cx="1464314" cy="37278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Data Access</a:t>
            </a:r>
          </a:p>
          <a:p>
            <a:pPr algn="ctr"/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Layer</a:t>
            </a:r>
            <a:endParaRPr lang="ko-KR" altLang="en-US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5AB32A-241B-4F48-8764-A37581DD590D}"/>
              </a:ext>
            </a:extLst>
          </p:cNvPr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01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12CE03-293C-4224-8111-52C9BECA8238}"/>
              </a:ext>
            </a:extLst>
          </p:cNvPr>
          <p:cNvSpPr txBox="1"/>
          <p:nvPr/>
        </p:nvSpPr>
        <p:spPr>
          <a:xfrm>
            <a:off x="123549" y="1291633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02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587C6E1-A62B-4414-9063-C155D9CA0A86}"/>
              </a:ext>
            </a:extLst>
          </p:cNvPr>
          <p:cNvSpPr/>
          <p:nvPr/>
        </p:nvSpPr>
        <p:spPr>
          <a:xfrm>
            <a:off x="-9283" y="1705283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" name="직각 삼각형 9">
            <a:extLst>
              <a:ext uri="{FF2B5EF4-FFF2-40B4-BE49-F238E27FC236}">
                <a16:creationId xmlns:a16="http://schemas.microsoft.com/office/drawing/2014/main" id="{4D0BB78E-7EC4-4967-A4D5-9ECA2CF5887A}"/>
              </a:ext>
            </a:extLst>
          </p:cNvPr>
          <p:cNvSpPr/>
          <p:nvPr/>
        </p:nvSpPr>
        <p:spPr>
          <a:xfrm rot="5400000">
            <a:off x="702755" y="2035357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01D882C-DE6F-4C6A-8C19-05F2D814CCFE}"/>
              </a:ext>
            </a:extLst>
          </p:cNvPr>
          <p:cNvSpPr txBox="1"/>
          <p:nvPr/>
        </p:nvSpPr>
        <p:spPr>
          <a:xfrm>
            <a:off x="123549" y="1700880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견고딕" pitchFamily="18" charset="-127"/>
                <a:ea typeface="HY견고딕" pitchFamily="18" charset="-127"/>
              </a:rPr>
              <a:t>03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A0B51B-EB12-4F78-A11F-FB76C69993C4}"/>
              </a:ext>
            </a:extLst>
          </p:cNvPr>
          <p:cNvSpPr txBox="1"/>
          <p:nvPr/>
        </p:nvSpPr>
        <p:spPr>
          <a:xfrm>
            <a:off x="123549" y="2110127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04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564BE39-E1FB-4D19-8BB3-4E6D63BD554A}"/>
              </a:ext>
            </a:extLst>
          </p:cNvPr>
          <p:cNvSpPr txBox="1"/>
          <p:nvPr/>
        </p:nvSpPr>
        <p:spPr>
          <a:xfrm>
            <a:off x="123549" y="251937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05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1F07384-4B11-4A13-8DAA-26D673084F06}"/>
              </a:ext>
            </a:extLst>
          </p:cNvPr>
          <p:cNvSpPr txBox="1"/>
          <p:nvPr/>
        </p:nvSpPr>
        <p:spPr>
          <a:xfrm>
            <a:off x="123549" y="2928621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06</a:t>
            </a:r>
          </a:p>
        </p:txBody>
      </p:sp>
    </p:spTree>
    <p:extLst>
      <p:ext uri="{BB962C8B-B14F-4D97-AF65-F5344CB8AC3E}">
        <p14:creationId xmlns:p14="http://schemas.microsoft.com/office/powerpoint/2010/main" val="4138411771"/>
      </p:ext>
    </p:extLst>
  </p:cSld>
  <p:clrMapOvr>
    <a:masterClrMapping/>
  </p:clrMapOvr>
  <p:transition>
    <p:push dir="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>
            <a:extLst>
              <a:ext uri="{FF2B5EF4-FFF2-40B4-BE49-F238E27FC236}">
                <a16:creationId xmlns:a16="http://schemas.microsoft.com/office/drawing/2014/main" id="{5A8D4D82-F64E-4D5D-AEB3-CBE066CC38E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700"/>
          <a:stretch/>
        </p:blipFill>
        <p:spPr>
          <a:xfrm>
            <a:off x="5180584" y="714356"/>
            <a:ext cx="3600000" cy="5813083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FB91658F-6F4F-485C-848F-12F38DC4A22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654"/>
          <a:stretch/>
        </p:blipFill>
        <p:spPr>
          <a:xfrm>
            <a:off x="1196932" y="2051851"/>
            <a:ext cx="3600000" cy="4475588"/>
          </a:xfrm>
          <a:prstGeom prst="rect">
            <a:avLst/>
          </a:prstGeom>
        </p:spPr>
      </p:pic>
      <p:cxnSp>
        <p:nvCxnSpPr>
          <p:cNvPr id="2" name="직선 연결선 1"/>
          <p:cNvCxnSpPr>
            <a:cxnSpLocks/>
          </p:cNvCxnSpPr>
          <p:nvPr/>
        </p:nvCxnSpPr>
        <p:spPr>
          <a:xfrm>
            <a:off x="683568" y="-15240"/>
            <a:ext cx="0" cy="687324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/>
          <p:cNvCxnSpPr>
            <a:cxnSpLocks/>
          </p:cNvCxnSpPr>
          <p:nvPr/>
        </p:nvCxnSpPr>
        <p:spPr>
          <a:xfrm flipH="1">
            <a:off x="692540" y="548680"/>
            <a:ext cx="8451460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948264" y="138482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8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화면 설계</a:t>
            </a:r>
            <a:endParaRPr lang="en-US" altLang="ko-KR" spc="-15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8BAAE00-D53A-4EA0-BE3A-558235CEE8A8}"/>
              </a:ext>
            </a:extLst>
          </p:cNvPr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01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3373CFA-FAEE-4B0C-B98A-830B8C64CFF6}"/>
              </a:ext>
            </a:extLst>
          </p:cNvPr>
          <p:cNvSpPr txBox="1"/>
          <p:nvPr/>
        </p:nvSpPr>
        <p:spPr>
          <a:xfrm>
            <a:off x="123549" y="1291633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02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291B4B0-3D17-4485-AAD5-FEF764D5A243}"/>
              </a:ext>
            </a:extLst>
          </p:cNvPr>
          <p:cNvSpPr txBox="1"/>
          <p:nvPr/>
        </p:nvSpPr>
        <p:spPr>
          <a:xfrm>
            <a:off x="123549" y="1700880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03</a:t>
            </a: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281ABF79-D62A-4FE4-8FBB-912725187584}"/>
              </a:ext>
            </a:extLst>
          </p:cNvPr>
          <p:cNvSpPr/>
          <p:nvPr/>
        </p:nvSpPr>
        <p:spPr>
          <a:xfrm>
            <a:off x="-9283" y="2114530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6" name="직각 삼각형 75">
            <a:extLst>
              <a:ext uri="{FF2B5EF4-FFF2-40B4-BE49-F238E27FC236}">
                <a16:creationId xmlns:a16="http://schemas.microsoft.com/office/drawing/2014/main" id="{D2E05854-B01F-4229-B114-6AE3F22F5544}"/>
              </a:ext>
            </a:extLst>
          </p:cNvPr>
          <p:cNvSpPr/>
          <p:nvPr/>
        </p:nvSpPr>
        <p:spPr>
          <a:xfrm rot="5400000">
            <a:off x="702755" y="2444604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3CB675D-5F7C-4394-9F38-04F41058B076}"/>
              </a:ext>
            </a:extLst>
          </p:cNvPr>
          <p:cNvSpPr txBox="1"/>
          <p:nvPr/>
        </p:nvSpPr>
        <p:spPr>
          <a:xfrm>
            <a:off x="123549" y="2110127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견고딕" pitchFamily="18" charset="-127"/>
                <a:ea typeface="HY견고딕" pitchFamily="18" charset="-127"/>
              </a:rPr>
              <a:t>04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0D3416E0-CC50-4836-BE58-2A114FCB10F7}"/>
              </a:ext>
            </a:extLst>
          </p:cNvPr>
          <p:cNvSpPr txBox="1"/>
          <p:nvPr/>
        </p:nvSpPr>
        <p:spPr>
          <a:xfrm>
            <a:off x="123549" y="251937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05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A368B24-6A82-4D96-B9AD-C97B251EED25}"/>
              </a:ext>
            </a:extLst>
          </p:cNvPr>
          <p:cNvSpPr txBox="1"/>
          <p:nvPr/>
        </p:nvSpPr>
        <p:spPr>
          <a:xfrm>
            <a:off x="1187624" y="714356"/>
            <a:ext cx="3143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spc="-15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화면 설계</a:t>
            </a:r>
            <a:endParaRPr lang="en-US" altLang="ko-KR" sz="2800" spc="-15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7962AA8-4578-4D7F-BE93-92B60E364D5A}"/>
              </a:ext>
            </a:extLst>
          </p:cNvPr>
          <p:cNvSpPr/>
          <p:nvPr/>
        </p:nvSpPr>
        <p:spPr>
          <a:xfrm>
            <a:off x="1673725" y="1390272"/>
            <a:ext cx="1793153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200" dirty="0">
                <a:gradFill>
                  <a:gsLst>
                    <a:gs pos="100000">
                      <a:srgbClr val="272123"/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HY견고딕" pitchFamily="18" charset="-127"/>
                <a:ea typeface="HY견고딕" pitchFamily="18" charset="-127"/>
              </a:rPr>
              <a:t>메인 페이지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B26D6CD4-D746-4FFE-92A1-AB05DB3BFE3F}"/>
              </a:ext>
            </a:extLst>
          </p:cNvPr>
          <p:cNvSpPr/>
          <p:nvPr/>
        </p:nvSpPr>
        <p:spPr>
          <a:xfrm>
            <a:off x="2316356" y="3379721"/>
            <a:ext cx="1354545" cy="26530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슬라이드 이미지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2CFE3BBA-CA8C-4A24-A1AC-755DAF05A8F6}"/>
              </a:ext>
            </a:extLst>
          </p:cNvPr>
          <p:cNvSpPr/>
          <p:nvPr/>
        </p:nvSpPr>
        <p:spPr>
          <a:xfrm>
            <a:off x="1474742" y="3930729"/>
            <a:ext cx="1656905" cy="26530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최신순</a:t>
            </a:r>
            <a:r>
              <a:rPr lang="ko-KR" altLang="en-US" sz="1200" dirty="0">
                <a:solidFill>
                  <a:schemeClr val="tx1"/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 아이템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82800555-205D-4B6C-A352-489B83ADA357}"/>
              </a:ext>
            </a:extLst>
          </p:cNvPr>
          <p:cNvSpPr/>
          <p:nvPr/>
        </p:nvSpPr>
        <p:spPr>
          <a:xfrm>
            <a:off x="5465013" y="861444"/>
            <a:ext cx="1656905" cy="26530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인기 아이템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BFE9DB9A-119D-49C5-8D82-2B9A1A6D8F40}"/>
              </a:ext>
            </a:extLst>
          </p:cNvPr>
          <p:cNvSpPr/>
          <p:nvPr/>
        </p:nvSpPr>
        <p:spPr>
          <a:xfrm>
            <a:off x="5465013" y="3634266"/>
            <a:ext cx="1656905" cy="26530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별점순</a:t>
            </a:r>
            <a:r>
              <a:rPr lang="ko-KR" altLang="en-US" sz="1200" dirty="0">
                <a:solidFill>
                  <a:schemeClr val="tx1"/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 아이템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18BEE64F-ADC6-4734-AEF7-F30F0135DAF3}"/>
              </a:ext>
            </a:extLst>
          </p:cNvPr>
          <p:cNvSpPr/>
          <p:nvPr/>
        </p:nvSpPr>
        <p:spPr>
          <a:xfrm>
            <a:off x="3131647" y="1864625"/>
            <a:ext cx="1354545" cy="26530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드롭 메뉴</a:t>
            </a:r>
          </a:p>
        </p:txBody>
      </p:sp>
    </p:spTree>
    <p:extLst>
      <p:ext uri="{BB962C8B-B14F-4D97-AF65-F5344CB8AC3E}">
        <p14:creationId xmlns:p14="http://schemas.microsoft.com/office/powerpoint/2010/main" val="2421339955"/>
      </p:ext>
    </p:extLst>
  </p:cSld>
  <p:clrMapOvr>
    <a:masterClrMapping/>
  </p:clrMapOvr>
  <p:transition>
    <p:push dir="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>
            <a:cxnSpLocks/>
          </p:cNvCxnSpPr>
          <p:nvPr/>
        </p:nvCxnSpPr>
        <p:spPr>
          <a:xfrm>
            <a:off x="683568" y="-15240"/>
            <a:ext cx="0" cy="687324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/>
          <p:cNvCxnSpPr>
            <a:cxnSpLocks/>
          </p:cNvCxnSpPr>
          <p:nvPr/>
        </p:nvCxnSpPr>
        <p:spPr>
          <a:xfrm flipH="1">
            <a:off x="692540" y="548680"/>
            <a:ext cx="8451460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948264" y="138482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8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화면 설계</a:t>
            </a:r>
            <a:endParaRPr lang="en-US" altLang="ko-KR" spc="-15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0DE7E3A-A35D-43BF-AFEC-BFE957A75C7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178"/>
          <a:stretch/>
        </p:blipFill>
        <p:spPr>
          <a:xfrm>
            <a:off x="2034425" y="1219484"/>
            <a:ext cx="6120000" cy="5314645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393DD5FB-5B22-4748-AAC3-ED9F2F348D26}"/>
              </a:ext>
            </a:extLst>
          </p:cNvPr>
          <p:cNvSpPr/>
          <p:nvPr/>
        </p:nvSpPr>
        <p:spPr>
          <a:xfrm>
            <a:off x="1673725" y="714356"/>
            <a:ext cx="1793153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200" dirty="0">
                <a:gradFill>
                  <a:gsLst>
                    <a:gs pos="100000">
                      <a:srgbClr val="272123"/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HY견고딕" pitchFamily="18" charset="-127"/>
                <a:ea typeface="HY견고딕" pitchFamily="18" charset="-127"/>
              </a:rPr>
              <a:t>상품 페이지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8BFAAA6B-4A2E-4998-8234-85FEF8F3E688}"/>
              </a:ext>
            </a:extLst>
          </p:cNvPr>
          <p:cNvSpPr/>
          <p:nvPr/>
        </p:nvSpPr>
        <p:spPr>
          <a:xfrm>
            <a:off x="3131646" y="4869160"/>
            <a:ext cx="1354545" cy="26530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상품 이미지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E48EC18B-ABD9-43BB-863D-D40C98FED353}"/>
              </a:ext>
            </a:extLst>
          </p:cNvPr>
          <p:cNvSpPr/>
          <p:nvPr/>
        </p:nvSpPr>
        <p:spPr>
          <a:xfrm>
            <a:off x="6981622" y="3553122"/>
            <a:ext cx="1354545" cy="26530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상품 옵션 </a:t>
            </a:r>
            <a:r>
              <a:rPr lang="en-US" altLang="ko-KR" sz="1200" dirty="0">
                <a:solidFill>
                  <a:schemeClr val="tx1"/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1</a:t>
            </a:r>
            <a:endParaRPr lang="ko-KR" altLang="en-US" sz="1200" dirty="0">
              <a:solidFill>
                <a:schemeClr val="tx1"/>
              </a:solidFill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0DFFBD98-8F1F-406D-9480-5D0D17243466}"/>
              </a:ext>
            </a:extLst>
          </p:cNvPr>
          <p:cNvSpPr/>
          <p:nvPr/>
        </p:nvSpPr>
        <p:spPr>
          <a:xfrm>
            <a:off x="6981622" y="3876806"/>
            <a:ext cx="1354545" cy="26530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상품 옵션 </a:t>
            </a:r>
            <a:r>
              <a:rPr lang="en-US" altLang="ko-KR" sz="1200" dirty="0">
                <a:solidFill>
                  <a:schemeClr val="tx1"/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2</a:t>
            </a:r>
            <a:endParaRPr lang="ko-KR" altLang="en-US" sz="1200" dirty="0">
              <a:solidFill>
                <a:schemeClr val="tx1"/>
              </a:solidFill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3EF3E933-AE9D-4FA8-A464-F79E9E8F0D88}"/>
              </a:ext>
            </a:extLst>
          </p:cNvPr>
          <p:cNvSpPr/>
          <p:nvPr/>
        </p:nvSpPr>
        <p:spPr>
          <a:xfrm>
            <a:off x="6981622" y="4223925"/>
            <a:ext cx="1354545" cy="26530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선택된 상품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26074E-C1A6-459C-AD73-28F03F00EEB2}"/>
              </a:ext>
            </a:extLst>
          </p:cNvPr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BB938E-B289-4BAB-B11F-FD57725DE520}"/>
              </a:ext>
            </a:extLst>
          </p:cNvPr>
          <p:cNvSpPr txBox="1"/>
          <p:nvPr/>
        </p:nvSpPr>
        <p:spPr>
          <a:xfrm>
            <a:off x="123549" y="1291633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02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EB4E48-5026-456E-B476-9957ADE5775E}"/>
              </a:ext>
            </a:extLst>
          </p:cNvPr>
          <p:cNvSpPr txBox="1"/>
          <p:nvPr/>
        </p:nvSpPr>
        <p:spPr>
          <a:xfrm>
            <a:off x="123549" y="1700880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03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C24F93A-8734-40B3-97DA-0157ECE35CDE}"/>
              </a:ext>
            </a:extLst>
          </p:cNvPr>
          <p:cNvSpPr/>
          <p:nvPr/>
        </p:nvSpPr>
        <p:spPr>
          <a:xfrm>
            <a:off x="-9283" y="2114530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" name="직각 삼각형 8">
            <a:extLst>
              <a:ext uri="{FF2B5EF4-FFF2-40B4-BE49-F238E27FC236}">
                <a16:creationId xmlns:a16="http://schemas.microsoft.com/office/drawing/2014/main" id="{962F2E09-1915-4D02-9D96-B45AC8F767DC}"/>
              </a:ext>
            </a:extLst>
          </p:cNvPr>
          <p:cNvSpPr/>
          <p:nvPr/>
        </p:nvSpPr>
        <p:spPr>
          <a:xfrm rot="5400000">
            <a:off x="702755" y="2444604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428937-85E8-4E22-B094-B00EF25596A8}"/>
              </a:ext>
            </a:extLst>
          </p:cNvPr>
          <p:cNvSpPr txBox="1"/>
          <p:nvPr/>
        </p:nvSpPr>
        <p:spPr>
          <a:xfrm>
            <a:off x="123549" y="2110127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견고딕" pitchFamily="18" charset="-127"/>
                <a:ea typeface="HY견고딕" pitchFamily="18" charset="-127"/>
              </a:rPr>
              <a:t>04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4288AAC-28E5-442E-9AF6-24F87AC22543}"/>
              </a:ext>
            </a:extLst>
          </p:cNvPr>
          <p:cNvSpPr txBox="1"/>
          <p:nvPr/>
        </p:nvSpPr>
        <p:spPr>
          <a:xfrm>
            <a:off x="123549" y="251937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05</a:t>
            </a:r>
          </a:p>
        </p:txBody>
      </p:sp>
    </p:spTree>
    <p:extLst>
      <p:ext uri="{BB962C8B-B14F-4D97-AF65-F5344CB8AC3E}">
        <p14:creationId xmlns:p14="http://schemas.microsoft.com/office/powerpoint/2010/main" val="1165387384"/>
      </p:ext>
    </p:extLst>
  </p:cSld>
  <p:clrMapOvr>
    <a:masterClrMapping/>
  </p:clrMapOvr>
  <p:transition>
    <p:push dir="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>
            <a:cxnSpLocks/>
          </p:cNvCxnSpPr>
          <p:nvPr/>
        </p:nvCxnSpPr>
        <p:spPr>
          <a:xfrm>
            <a:off x="683568" y="-15240"/>
            <a:ext cx="0" cy="687324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/>
          <p:cNvCxnSpPr>
            <a:cxnSpLocks/>
          </p:cNvCxnSpPr>
          <p:nvPr/>
        </p:nvCxnSpPr>
        <p:spPr>
          <a:xfrm flipH="1">
            <a:off x="692540" y="548680"/>
            <a:ext cx="8451460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948264" y="138482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8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화면 설계</a:t>
            </a:r>
            <a:endParaRPr lang="en-US" altLang="ko-KR" spc="-15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93DD5FB-5B22-4748-AAC3-ED9F2F348D26}"/>
              </a:ext>
            </a:extLst>
          </p:cNvPr>
          <p:cNvSpPr/>
          <p:nvPr/>
        </p:nvSpPr>
        <p:spPr>
          <a:xfrm>
            <a:off x="1673725" y="714356"/>
            <a:ext cx="2335991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200">
                <a:gradFill>
                  <a:gsLst>
                    <a:gs pos="100000">
                      <a:srgbClr val="272123"/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HY견고딕" pitchFamily="18" charset="-127"/>
                <a:ea typeface="HY견고딕" pitchFamily="18" charset="-127"/>
              </a:rPr>
              <a:t>상품 등록 </a:t>
            </a:r>
            <a:r>
              <a:rPr lang="ko-KR" altLang="en-US" sz="2200" dirty="0">
                <a:gradFill>
                  <a:gsLst>
                    <a:gs pos="100000">
                      <a:srgbClr val="272123"/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HY견고딕" pitchFamily="18" charset="-127"/>
                <a:ea typeface="HY견고딕" pitchFamily="18" charset="-127"/>
              </a:rPr>
              <a:t>페이지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814EC768-1E55-415B-B10F-D9932C39507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667886"/>
            <a:ext cx="3600000" cy="924083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D690263E-3FF9-4B68-9598-66887A8BAF2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2963765"/>
            <a:ext cx="3600000" cy="1341526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4F1C82A3-A8B5-4D4E-9619-83937064737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4677086"/>
            <a:ext cx="3600000" cy="2033234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CC934BEC-089D-49A8-AD24-F3A0014B0408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22" t="3800" r="7422" b="5916"/>
          <a:stretch/>
        </p:blipFill>
        <p:spPr>
          <a:xfrm>
            <a:off x="4918270" y="714356"/>
            <a:ext cx="3600000" cy="5995964"/>
          </a:xfrm>
          <a:prstGeom prst="rect">
            <a:avLst/>
          </a:prstGeom>
        </p:spPr>
      </p:pic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6F7A740B-F875-4522-980D-3CF0B6369A9B}"/>
              </a:ext>
            </a:extLst>
          </p:cNvPr>
          <p:cNvSpPr/>
          <p:nvPr/>
        </p:nvSpPr>
        <p:spPr>
          <a:xfrm>
            <a:off x="6141734" y="719192"/>
            <a:ext cx="1354545" cy="26530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상품 정보 입력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BF22A679-636A-495C-8943-E961904A8373}"/>
              </a:ext>
            </a:extLst>
          </p:cNvPr>
          <p:cNvSpPr/>
          <p:nvPr/>
        </p:nvSpPr>
        <p:spPr>
          <a:xfrm>
            <a:off x="1141620" y="1435505"/>
            <a:ext cx="1354545" cy="26530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상품 옵션 설정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9C5C78-C317-4FD4-B752-88E5441AD74E}"/>
              </a:ext>
            </a:extLst>
          </p:cNvPr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6FA749-58B4-4673-A8AA-BBA16F40E448}"/>
              </a:ext>
            </a:extLst>
          </p:cNvPr>
          <p:cNvSpPr txBox="1"/>
          <p:nvPr/>
        </p:nvSpPr>
        <p:spPr>
          <a:xfrm>
            <a:off x="123549" y="1291633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02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FE0FAA-D8A7-479A-9E04-CA90475CBE86}"/>
              </a:ext>
            </a:extLst>
          </p:cNvPr>
          <p:cNvSpPr txBox="1"/>
          <p:nvPr/>
        </p:nvSpPr>
        <p:spPr>
          <a:xfrm>
            <a:off x="123549" y="1700880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03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FC36A46-21C8-4AFC-B6BB-A99FC6557E49}"/>
              </a:ext>
            </a:extLst>
          </p:cNvPr>
          <p:cNvSpPr/>
          <p:nvPr/>
        </p:nvSpPr>
        <p:spPr>
          <a:xfrm>
            <a:off x="-9283" y="2114530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" name="직각 삼각형 7">
            <a:extLst>
              <a:ext uri="{FF2B5EF4-FFF2-40B4-BE49-F238E27FC236}">
                <a16:creationId xmlns:a16="http://schemas.microsoft.com/office/drawing/2014/main" id="{94A2FC27-CC55-4B92-816B-DB0C573A1D55}"/>
              </a:ext>
            </a:extLst>
          </p:cNvPr>
          <p:cNvSpPr/>
          <p:nvPr/>
        </p:nvSpPr>
        <p:spPr>
          <a:xfrm rot="5400000">
            <a:off x="702755" y="2444604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7C3E7D-A7CB-4D03-B91B-9418D45EC684}"/>
              </a:ext>
            </a:extLst>
          </p:cNvPr>
          <p:cNvSpPr txBox="1"/>
          <p:nvPr/>
        </p:nvSpPr>
        <p:spPr>
          <a:xfrm>
            <a:off x="123549" y="2110127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견고딕" pitchFamily="18" charset="-127"/>
                <a:ea typeface="HY견고딕" pitchFamily="18" charset="-127"/>
              </a:rPr>
              <a:t>04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E71E8B-C956-4990-9B1E-998B65C8F968}"/>
              </a:ext>
            </a:extLst>
          </p:cNvPr>
          <p:cNvSpPr txBox="1"/>
          <p:nvPr/>
        </p:nvSpPr>
        <p:spPr>
          <a:xfrm>
            <a:off x="123549" y="251937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05</a:t>
            </a:r>
          </a:p>
        </p:txBody>
      </p:sp>
    </p:spTree>
    <p:extLst>
      <p:ext uri="{BB962C8B-B14F-4D97-AF65-F5344CB8AC3E}">
        <p14:creationId xmlns:p14="http://schemas.microsoft.com/office/powerpoint/2010/main" val="2286583772"/>
      </p:ext>
    </p:extLst>
  </p:cSld>
  <p:clrMapOvr>
    <a:masterClrMapping/>
  </p:clrMapOvr>
  <p:transition>
    <p:push dir="d"/>
  </p:transition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1982</TotalTime>
  <Words>369</Words>
  <Application>Microsoft Office PowerPoint</Application>
  <PresentationFormat>화면 슬라이드 쇼(4:3)</PresentationFormat>
  <Paragraphs>158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7" baseType="lpstr">
      <vt:lpstr>HY견고딕</vt:lpstr>
      <vt:lpstr>HY나무B</vt:lpstr>
      <vt:lpstr>Yoon 윤고딕 520_TT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민지</dc:creator>
  <cp:lastModifiedBy> </cp:lastModifiedBy>
  <cp:revision>156</cp:revision>
  <dcterms:created xsi:type="dcterms:W3CDTF">2014-03-14T06:41:26Z</dcterms:created>
  <dcterms:modified xsi:type="dcterms:W3CDTF">2020-10-19T05:19:04Z</dcterms:modified>
</cp:coreProperties>
</file>