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6" r:id="rId8"/>
  </p:sldIdLst>
  <p:sldSz cx="18288000" cy="10287000"/>
  <p:notesSz cx="6858000" cy="9144000"/>
  <p:embeddedFontLst>
    <p:embeddedFont>
      <p:font typeface="Agrandir Wide" panose="020B0604020202020204" charset="0"/>
      <p:regular r:id="rId9"/>
    </p:embeddedFont>
    <p:embeddedFont>
      <p:font typeface="Agrandir Wide Italics" panose="020B0604020202020204" charset="0"/>
      <p:regular r:id="rId10"/>
    </p:embeddedFont>
    <p:embeddedFont>
      <p:font typeface="Gloucester MT Extra Condensed" panose="02030808020601010101" pitchFamily="18" charset="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0E9"/>
        </a:solidFill>
        <a:effectLst/>
      </p:bgPr>
    </p:bg>
    <p:spTree>
      <p:nvGrpSpPr>
        <p:cNvPr id="1" name=""/>
        <p:cNvGrpSpPr/>
        <p:nvPr/>
      </p:nvGrpSpPr>
      <p:grpSpPr>
        <a:xfrm>
          <a:off x="0" y="0"/>
          <a:ext cx="0" cy="0"/>
          <a:chOff x="0" y="0"/>
          <a:chExt cx="0" cy="0"/>
        </a:xfrm>
      </p:grpSpPr>
      <p:sp>
        <p:nvSpPr>
          <p:cNvPr id="2" name="Freeform 2"/>
          <p:cNvSpPr/>
          <p:nvPr/>
        </p:nvSpPr>
        <p:spPr>
          <a:xfrm>
            <a:off x="10149692" y="3633028"/>
            <a:ext cx="7383048" cy="6653972"/>
          </a:xfrm>
          <a:custGeom>
            <a:avLst/>
            <a:gdLst/>
            <a:ahLst/>
            <a:cxnLst/>
            <a:rect l="l" t="t" r="r" b="b"/>
            <a:pathLst>
              <a:path w="7383048" h="6653972">
                <a:moveTo>
                  <a:pt x="0" y="0"/>
                </a:moveTo>
                <a:lnTo>
                  <a:pt x="7383048" y="0"/>
                </a:lnTo>
                <a:lnTo>
                  <a:pt x="7383048" y="6653972"/>
                </a:lnTo>
                <a:lnTo>
                  <a:pt x="0" y="66539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981200" y="2857500"/>
            <a:ext cx="6068758" cy="4931735"/>
          </a:xfrm>
          <a:prstGeom prst="rect">
            <a:avLst/>
          </a:prstGeom>
        </p:spPr>
        <p:txBody>
          <a:bodyPr wrap="square" lIns="0" tIns="0" rIns="0" bIns="0" rtlCol="0" anchor="t">
            <a:spAutoFit/>
          </a:bodyPr>
          <a:lstStyle/>
          <a:p>
            <a:pPr algn="ctr">
              <a:lnSpc>
                <a:spcPts val="13200"/>
              </a:lnSpc>
            </a:pPr>
            <a:r>
              <a:rPr lang="en-US" sz="9600" b="1" i="0" dirty="0">
                <a:solidFill>
                  <a:srgbClr val="1F1F1F"/>
                </a:solidFill>
                <a:effectLst/>
                <a:latin typeface="Gloucester MT Extra Condensed" panose="02030808020601010101" pitchFamily="18" charset="0"/>
              </a:rPr>
              <a:t>Hardware Store Business 360 with Power BI</a:t>
            </a:r>
            <a:endParaRPr lang="en-US" sz="13894" dirty="0">
              <a:solidFill>
                <a:srgbClr val="000000"/>
              </a:solidFill>
              <a:latin typeface="Gloucester MT Extra Condensed" panose="02030808020601010101"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0E9"/>
        </a:solidFill>
        <a:effectLst/>
      </p:bgPr>
    </p:bg>
    <p:spTree>
      <p:nvGrpSpPr>
        <p:cNvPr id="1" name=""/>
        <p:cNvGrpSpPr/>
        <p:nvPr/>
      </p:nvGrpSpPr>
      <p:grpSpPr>
        <a:xfrm>
          <a:off x="0" y="0"/>
          <a:ext cx="0" cy="0"/>
          <a:chOff x="0" y="0"/>
          <a:chExt cx="0" cy="0"/>
        </a:xfrm>
      </p:grpSpPr>
      <p:sp>
        <p:nvSpPr>
          <p:cNvPr id="2" name="Freeform 2"/>
          <p:cNvSpPr/>
          <p:nvPr/>
        </p:nvSpPr>
        <p:spPr>
          <a:xfrm>
            <a:off x="12924296" y="572231"/>
            <a:ext cx="4822689" cy="9142538"/>
          </a:xfrm>
          <a:custGeom>
            <a:avLst/>
            <a:gdLst/>
            <a:ahLst/>
            <a:cxnLst/>
            <a:rect l="l" t="t" r="r" b="b"/>
            <a:pathLst>
              <a:path w="4822689" h="9142538">
                <a:moveTo>
                  <a:pt x="0" y="0"/>
                </a:moveTo>
                <a:lnTo>
                  <a:pt x="4822689" y="0"/>
                </a:lnTo>
                <a:lnTo>
                  <a:pt x="4822689" y="9142538"/>
                </a:lnTo>
                <a:lnTo>
                  <a:pt x="0" y="91425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465496" y="8734586"/>
            <a:ext cx="3086100" cy="1047428"/>
            <a:chOff x="0" y="0"/>
            <a:chExt cx="812800" cy="275866"/>
          </a:xfrm>
        </p:grpSpPr>
        <p:sp>
          <p:nvSpPr>
            <p:cNvPr id="4" name="Freeform 4"/>
            <p:cNvSpPr/>
            <p:nvPr/>
          </p:nvSpPr>
          <p:spPr>
            <a:xfrm>
              <a:off x="0" y="0"/>
              <a:ext cx="812800" cy="275866"/>
            </a:xfrm>
            <a:custGeom>
              <a:avLst/>
              <a:gdLst/>
              <a:ahLst/>
              <a:cxnLst/>
              <a:rect l="l" t="t" r="r" b="b"/>
              <a:pathLst>
                <a:path w="812800" h="275866">
                  <a:moveTo>
                    <a:pt x="127941" y="0"/>
                  </a:moveTo>
                  <a:lnTo>
                    <a:pt x="684859" y="0"/>
                  </a:lnTo>
                  <a:cubicBezTo>
                    <a:pt x="718791" y="0"/>
                    <a:pt x="751333" y="13479"/>
                    <a:pt x="775327" y="37473"/>
                  </a:cubicBezTo>
                  <a:cubicBezTo>
                    <a:pt x="799321" y="61467"/>
                    <a:pt x="812800" y="94009"/>
                    <a:pt x="812800" y="127941"/>
                  </a:cubicBezTo>
                  <a:lnTo>
                    <a:pt x="812800" y="147925"/>
                  </a:lnTo>
                  <a:cubicBezTo>
                    <a:pt x="812800" y="181857"/>
                    <a:pt x="799321" y="214399"/>
                    <a:pt x="775327" y="238393"/>
                  </a:cubicBezTo>
                  <a:cubicBezTo>
                    <a:pt x="751333" y="262386"/>
                    <a:pt x="718791" y="275866"/>
                    <a:pt x="684859" y="275866"/>
                  </a:cubicBezTo>
                  <a:lnTo>
                    <a:pt x="127941" y="275866"/>
                  </a:lnTo>
                  <a:cubicBezTo>
                    <a:pt x="94009" y="275866"/>
                    <a:pt x="61467" y="262386"/>
                    <a:pt x="37473" y="238393"/>
                  </a:cubicBezTo>
                  <a:cubicBezTo>
                    <a:pt x="13479" y="214399"/>
                    <a:pt x="0" y="181857"/>
                    <a:pt x="0" y="147925"/>
                  </a:cubicBezTo>
                  <a:lnTo>
                    <a:pt x="0" y="127941"/>
                  </a:lnTo>
                  <a:cubicBezTo>
                    <a:pt x="0" y="94009"/>
                    <a:pt x="13479" y="61467"/>
                    <a:pt x="37473" y="37473"/>
                  </a:cubicBezTo>
                  <a:cubicBezTo>
                    <a:pt x="61467" y="13479"/>
                    <a:pt x="94009" y="0"/>
                    <a:pt x="127941" y="0"/>
                  </a:cubicBezTo>
                  <a:close/>
                </a:path>
              </a:pathLst>
            </a:custGeom>
            <a:solidFill>
              <a:srgbClr val="000000">
                <a:alpha val="0"/>
              </a:srgbClr>
            </a:solidFill>
            <a:ln w="38100" cap="rnd">
              <a:solidFill>
                <a:srgbClr val="2145B2"/>
              </a:solidFill>
              <a:prstDash val="solid"/>
              <a:round/>
            </a:ln>
          </p:spPr>
        </p:sp>
        <p:sp>
          <p:nvSpPr>
            <p:cNvPr id="5" name="TextBox 5"/>
            <p:cNvSpPr txBox="1"/>
            <p:nvPr/>
          </p:nvSpPr>
          <p:spPr>
            <a:xfrm>
              <a:off x="0" y="-180975"/>
              <a:ext cx="812800" cy="456841"/>
            </a:xfrm>
            <a:prstGeom prst="rect">
              <a:avLst/>
            </a:prstGeom>
          </p:spPr>
          <p:txBody>
            <a:bodyPr lIns="50800" tIns="50800" rIns="50800" bIns="50800" rtlCol="0" anchor="ctr"/>
            <a:lstStyle/>
            <a:p>
              <a:pPr algn="ctr">
                <a:lnSpc>
                  <a:spcPts val="5319"/>
                </a:lnSpc>
              </a:pPr>
              <a:r>
                <a:rPr lang="en-US" sz="3799">
                  <a:solidFill>
                    <a:srgbClr val="2145B2"/>
                  </a:solidFill>
                  <a:latin typeface="Agrandir Wide"/>
                </a:rPr>
                <a:t>Data</a:t>
              </a:r>
            </a:p>
          </p:txBody>
        </p:sp>
      </p:grpSp>
      <p:grpSp>
        <p:nvGrpSpPr>
          <p:cNvPr id="6" name="Group 6"/>
          <p:cNvGrpSpPr/>
          <p:nvPr/>
        </p:nvGrpSpPr>
        <p:grpSpPr>
          <a:xfrm>
            <a:off x="3792983" y="8734586"/>
            <a:ext cx="4374916" cy="1047428"/>
            <a:chOff x="0" y="0"/>
            <a:chExt cx="1152241" cy="275866"/>
          </a:xfrm>
        </p:grpSpPr>
        <p:sp>
          <p:nvSpPr>
            <p:cNvPr id="7" name="Freeform 7"/>
            <p:cNvSpPr/>
            <p:nvPr/>
          </p:nvSpPr>
          <p:spPr>
            <a:xfrm>
              <a:off x="0" y="0"/>
              <a:ext cx="1152241" cy="275866"/>
            </a:xfrm>
            <a:custGeom>
              <a:avLst/>
              <a:gdLst/>
              <a:ahLst/>
              <a:cxnLst/>
              <a:rect l="l" t="t" r="r" b="b"/>
              <a:pathLst>
                <a:path w="1152241" h="275866">
                  <a:moveTo>
                    <a:pt x="90250" y="0"/>
                  </a:moveTo>
                  <a:lnTo>
                    <a:pt x="1061991" y="0"/>
                  </a:lnTo>
                  <a:cubicBezTo>
                    <a:pt x="1111835" y="0"/>
                    <a:pt x="1152241" y="40406"/>
                    <a:pt x="1152241" y="90250"/>
                  </a:cubicBezTo>
                  <a:lnTo>
                    <a:pt x="1152241" y="185615"/>
                  </a:lnTo>
                  <a:cubicBezTo>
                    <a:pt x="1152241" y="235459"/>
                    <a:pt x="1111835" y="275866"/>
                    <a:pt x="1061991" y="275866"/>
                  </a:cubicBezTo>
                  <a:lnTo>
                    <a:pt x="90250" y="275866"/>
                  </a:lnTo>
                  <a:cubicBezTo>
                    <a:pt x="66315" y="275866"/>
                    <a:pt x="43359" y="266357"/>
                    <a:pt x="26434" y="249432"/>
                  </a:cubicBezTo>
                  <a:cubicBezTo>
                    <a:pt x="9508" y="232507"/>
                    <a:pt x="0" y="209551"/>
                    <a:pt x="0" y="185615"/>
                  </a:cubicBezTo>
                  <a:lnTo>
                    <a:pt x="0" y="90250"/>
                  </a:lnTo>
                  <a:cubicBezTo>
                    <a:pt x="0" y="40406"/>
                    <a:pt x="40406" y="0"/>
                    <a:pt x="90250" y="0"/>
                  </a:cubicBezTo>
                  <a:close/>
                </a:path>
              </a:pathLst>
            </a:custGeom>
            <a:solidFill>
              <a:srgbClr val="000000">
                <a:alpha val="0"/>
              </a:srgbClr>
            </a:solidFill>
            <a:ln w="38100" cap="rnd">
              <a:solidFill>
                <a:srgbClr val="E0CA27"/>
              </a:solidFill>
              <a:prstDash val="solid"/>
              <a:round/>
            </a:ln>
          </p:spPr>
        </p:sp>
        <p:sp>
          <p:nvSpPr>
            <p:cNvPr id="8" name="TextBox 8"/>
            <p:cNvSpPr txBox="1"/>
            <p:nvPr/>
          </p:nvSpPr>
          <p:spPr>
            <a:xfrm>
              <a:off x="0" y="-180975"/>
              <a:ext cx="1152241" cy="456841"/>
            </a:xfrm>
            <a:prstGeom prst="rect">
              <a:avLst/>
            </a:prstGeom>
          </p:spPr>
          <p:txBody>
            <a:bodyPr lIns="50800" tIns="50800" rIns="50800" bIns="50800" rtlCol="0" anchor="ctr"/>
            <a:lstStyle/>
            <a:p>
              <a:pPr algn="ctr">
                <a:lnSpc>
                  <a:spcPts val="5319"/>
                </a:lnSpc>
              </a:pPr>
              <a:r>
                <a:rPr lang="en-US" sz="3799">
                  <a:solidFill>
                    <a:srgbClr val="E0CA27"/>
                  </a:solidFill>
                  <a:latin typeface="Agrandir Wide"/>
                </a:rPr>
                <a:t>Visualization</a:t>
              </a:r>
            </a:p>
          </p:txBody>
        </p:sp>
      </p:grpSp>
      <p:sp>
        <p:nvSpPr>
          <p:cNvPr id="9" name="TextBox 9"/>
          <p:cNvSpPr txBox="1"/>
          <p:nvPr/>
        </p:nvSpPr>
        <p:spPr>
          <a:xfrm>
            <a:off x="465496" y="251773"/>
            <a:ext cx="10131485" cy="955326"/>
          </a:xfrm>
          <a:prstGeom prst="rect">
            <a:avLst/>
          </a:prstGeom>
        </p:spPr>
        <p:txBody>
          <a:bodyPr lIns="0" tIns="0" rIns="0" bIns="0" rtlCol="0" anchor="t">
            <a:spAutoFit/>
          </a:bodyPr>
          <a:lstStyle/>
          <a:p>
            <a:pPr>
              <a:lnSpc>
                <a:spcPts val="8548"/>
              </a:lnSpc>
            </a:pPr>
            <a:r>
              <a:rPr lang="en-US" sz="4000" dirty="0">
                <a:solidFill>
                  <a:srgbClr val="000000"/>
                </a:solidFill>
                <a:latin typeface="Agrandir Wide"/>
              </a:rPr>
              <a:t>01 – Objective</a:t>
            </a:r>
          </a:p>
        </p:txBody>
      </p:sp>
      <p:sp>
        <p:nvSpPr>
          <p:cNvPr id="10" name="TextBox 10"/>
          <p:cNvSpPr txBox="1"/>
          <p:nvPr/>
        </p:nvSpPr>
        <p:spPr>
          <a:xfrm>
            <a:off x="465496" y="1718738"/>
            <a:ext cx="8327144" cy="1231106"/>
          </a:xfrm>
          <a:prstGeom prst="rect">
            <a:avLst/>
          </a:prstGeom>
        </p:spPr>
        <p:txBody>
          <a:bodyPr lIns="0" tIns="0" rIns="0" bIns="0" rtlCol="0" anchor="t">
            <a:spAutoFit/>
          </a:bodyPr>
          <a:lstStyle/>
          <a:p>
            <a:r>
              <a:rPr lang="en-US" sz="4000" dirty="0">
                <a:solidFill>
                  <a:srgbClr val="000000"/>
                </a:solidFill>
                <a:latin typeface="Agrandir Wide"/>
              </a:rPr>
              <a:t>02 - Atliq Hardware Introduction.</a:t>
            </a:r>
          </a:p>
        </p:txBody>
      </p:sp>
      <p:sp>
        <p:nvSpPr>
          <p:cNvPr id="11" name="TextBox 11"/>
          <p:cNvSpPr txBox="1"/>
          <p:nvPr/>
        </p:nvSpPr>
        <p:spPr>
          <a:xfrm>
            <a:off x="465496" y="3185575"/>
            <a:ext cx="12090278" cy="955326"/>
          </a:xfrm>
          <a:prstGeom prst="rect">
            <a:avLst/>
          </a:prstGeom>
        </p:spPr>
        <p:txBody>
          <a:bodyPr lIns="0" tIns="0" rIns="0" bIns="0" rtlCol="0" anchor="t">
            <a:spAutoFit/>
          </a:bodyPr>
          <a:lstStyle/>
          <a:p>
            <a:pPr>
              <a:lnSpc>
                <a:spcPts val="8548"/>
              </a:lnSpc>
            </a:pPr>
            <a:r>
              <a:rPr lang="en-US" sz="4000" dirty="0">
                <a:solidFill>
                  <a:srgbClr val="000000"/>
                </a:solidFill>
                <a:latin typeface="Agrandir Wide"/>
              </a:rPr>
              <a:t>03 – Project Planning</a:t>
            </a:r>
          </a:p>
        </p:txBody>
      </p:sp>
      <p:sp>
        <p:nvSpPr>
          <p:cNvPr id="12" name="TextBox 12"/>
          <p:cNvSpPr txBox="1"/>
          <p:nvPr/>
        </p:nvSpPr>
        <p:spPr>
          <a:xfrm>
            <a:off x="465496" y="4652412"/>
            <a:ext cx="11715350" cy="955326"/>
          </a:xfrm>
          <a:prstGeom prst="rect">
            <a:avLst/>
          </a:prstGeom>
        </p:spPr>
        <p:txBody>
          <a:bodyPr lIns="0" tIns="0" rIns="0" bIns="0" rtlCol="0" anchor="t">
            <a:spAutoFit/>
          </a:bodyPr>
          <a:lstStyle/>
          <a:p>
            <a:pPr>
              <a:lnSpc>
                <a:spcPts val="8548"/>
              </a:lnSpc>
            </a:pPr>
            <a:r>
              <a:rPr lang="en-US" sz="4000" dirty="0">
                <a:solidFill>
                  <a:srgbClr val="000000"/>
                </a:solidFill>
                <a:latin typeface="Agrandir Wide"/>
              </a:rPr>
              <a:t>04 – Business Keywords</a:t>
            </a:r>
          </a:p>
        </p:txBody>
      </p:sp>
      <p:sp>
        <p:nvSpPr>
          <p:cNvPr id="13" name="TextBox 12">
            <a:extLst>
              <a:ext uri="{FF2B5EF4-FFF2-40B4-BE49-F238E27FC236}">
                <a16:creationId xmlns:a16="http://schemas.microsoft.com/office/drawing/2014/main" id="{62127B74-806C-39CB-47A3-2F3FB60C2389}"/>
              </a:ext>
            </a:extLst>
          </p:cNvPr>
          <p:cNvSpPr txBox="1"/>
          <p:nvPr/>
        </p:nvSpPr>
        <p:spPr>
          <a:xfrm>
            <a:off x="465496" y="5872266"/>
            <a:ext cx="11715350" cy="2045368"/>
          </a:xfrm>
          <a:prstGeom prst="rect">
            <a:avLst/>
          </a:prstGeom>
        </p:spPr>
        <p:txBody>
          <a:bodyPr lIns="0" tIns="0" rIns="0" bIns="0" rtlCol="0" anchor="t">
            <a:spAutoFit/>
          </a:bodyPr>
          <a:lstStyle/>
          <a:p>
            <a:pPr>
              <a:lnSpc>
                <a:spcPts val="8548"/>
              </a:lnSpc>
            </a:pPr>
            <a:r>
              <a:rPr lang="en-US" sz="4000" dirty="0">
                <a:solidFill>
                  <a:srgbClr val="000000"/>
                </a:solidFill>
                <a:latin typeface="Agrandir Wide"/>
              </a:rPr>
              <a:t>05– Dashboard Walkthrough and live demonstration.</a:t>
            </a: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0E9"/>
        </a:solidFill>
        <a:effectLst/>
      </p:bgPr>
    </p:bg>
    <p:spTree>
      <p:nvGrpSpPr>
        <p:cNvPr id="1" name=""/>
        <p:cNvGrpSpPr/>
        <p:nvPr/>
      </p:nvGrpSpPr>
      <p:grpSpPr>
        <a:xfrm>
          <a:off x="0" y="0"/>
          <a:ext cx="0" cy="0"/>
          <a:chOff x="0" y="0"/>
          <a:chExt cx="0" cy="0"/>
        </a:xfrm>
      </p:grpSpPr>
      <p:grpSp>
        <p:nvGrpSpPr>
          <p:cNvPr id="2" name="Group 2"/>
          <p:cNvGrpSpPr/>
          <p:nvPr/>
        </p:nvGrpSpPr>
        <p:grpSpPr>
          <a:xfrm>
            <a:off x="512362" y="7575892"/>
            <a:ext cx="9651956" cy="2213648"/>
            <a:chOff x="0" y="0"/>
            <a:chExt cx="2542079" cy="583018"/>
          </a:xfrm>
        </p:grpSpPr>
        <p:sp>
          <p:nvSpPr>
            <p:cNvPr id="3" name="Freeform 3"/>
            <p:cNvSpPr/>
            <p:nvPr/>
          </p:nvSpPr>
          <p:spPr>
            <a:xfrm>
              <a:off x="0" y="0"/>
              <a:ext cx="2542079" cy="583018"/>
            </a:xfrm>
            <a:custGeom>
              <a:avLst/>
              <a:gdLst/>
              <a:ahLst/>
              <a:cxnLst/>
              <a:rect l="l" t="t" r="r" b="b"/>
              <a:pathLst>
                <a:path w="2542079" h="583018">
                  <a:moveTo>
                    <a:pt x="40908" y="0"/>
                  </a:moveTo>
                  <a:lnTo>
                    <a:pt x="2501171" y="0"/>
                  </a:lnTo>
                  <a:cubicBezTo>
                    <a:pt x="2512021" y="0"/>
                    <a:pt x="2522426" y="4310"/>
                    <a:pt x="2530097" y="11982"/>
                  </a:cubicBezTo>
                  <a:cubicBezTo>
                    <a:pt x="2537769" y="19653"/>
                    <a:pt x="2542079" y="30058"/>
                    <a:pt x="2542079" y="40908"/>
                  </a:cubicBezTo>
                  <a:lnTo>
                    <a:pt x="2542079" y="542111"/>
                  </a:lnTo>
                  <a:cubicBezTo>
                    <a:pt x="2542079" y="564704"/>
                    <a:pt x="2523764" y="583018"/>
                    <a:pt x="2501171" y="583018"/>
                  </a:cubicBezTo>
                  <a:lnTo>
                    <a:pt x="40908" y="583018"/>
                  </a:lnTo>
                  <a:cubicBezTo>
                    <a:pt x="30058" y="583018"/>
                    <a:pt x="19653" y="578709"/>
                    <a:pt x="11982" y="571037"/>
                  </a:cubicBezTo>
                  <a:cubicBezTo>
                    <a:pt x="4310" y="563365"/>
                    <a:pt x="0" y="552960"/>
                    <a:pt x="0" y="542111"/>
                  </a:cubicBezTo>
                  <a:lnTo>
                    <a:pt x="0" y="40908"/>
                  </a:lnTo>
                  <a:cubicBezTo>
                    <a:pt x="0" y="18315"/>
                    <a:pt x="18315" y="0"/>
                    <a:pt x="40908" y="0"/>
                  </a:cubicBezTo>
                  <a:close/>
                </a:path>
              </a:pathLst>
            </a:custGeom>
            <a:solidFill>
              <a:srgbClr val="000000">
                <a:alpha val="0"/>
              </a:srgbClr>
            </a:solidFill>
            <a:ln w="38100" cap="rnd">
              <a:solidFill>
                <a:srgbClr val="2145B2"/>
              </a:solidFill>
              <a:prstDash val="solid"/>
              <a:round/>
            </a:ln>
          </p:spPr>
        </p:sp>
        <p:sp>
          <p:nvSpPr>
            <p:cNvPr id="4" name="TextBox 4"/>
            <p:cNvSpPr txBox="1"/>
            <p:nvPr/>
          </p:nvSpPr>
          <p:spPr>
            <a:xfrm>
              <a:off x="0" y="-38100"/>
              <a:ext cx="2542079" cy="621118"/>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512362" y="1820750"/>
            <a:ext cx="10412070" cy="4431983"/>
          </a:xfrm>
          <a:prstGeom prst="rect">
            <a:avLst/>
          </a:prstGeom>
        </p:spPr>
        <p:txBody>
          <a:bodyPr lIns="0" tIns="0" rIns="0" bIns="0" rtlCol="0" anchor="t">
            <a:spAutoFit/>
          </a:bodyPr>
          <a:lstStyle/>
          <a:p>
            <a:pPr marL="342900" indent="-342900">
              <a:buFont typeface="Arial" panose="020B0604020202020204" pitchFamily="34" charset="0"/>
              <a:buChar char="•"/>
            </a:pPr>
            <a:r>
              <a:rPr lang="en-US" sz="2400" b="0" i="0" dirty="0">
                <a:solidFill>
                  <a:srgbClr val="0D0D0D"/>
                </a:solidFill>
                <a:effectLst/>
                <a:latin typeface="Söhne"/>
              </a:rPr>
              <a:t>The objective of this project was to apply the skills and knowledge gained from the Power BI course to analyze a Hardware store and derive actionable insights.</a:t>
            </a:r>
            <a:endParaRPr lang="en-US" sz="2400" dirty="0">
              <a:solidFill>
                <a:srgbClr val="1F1F1F"/>
              </a:solidFill>
              <a:latin typeface="Google Sans"/>
            </a:endParaRPr>
          </a:p>
          <a:p>
            <a:pPr marL="342900" indent="-342900">
              <a:buFont typeface="Arial" panose="020B0604020202020204" pitchFamily="34" charset="0"/>
              <a:buChar char="•"/>
            </a:pPr>
            <a:r>
              <a:rPr lang="en-US" sz="2400" b="0" i="0" dirty="0">
                <a:solidFill>
                  <a:srgbClr val="131022"/>
                </a:solidFill>
                <a:effectLst/>
                <a:latin typeface="Manrope"/>
              </a:rPr>
              <a:t>This is a project-based learning. We will use an imaginary company called AtliQ Hardware and discuss its business model using power bi.</a:t>
            </a:r>
          </a:p>
          <a:p>
            <a:pPr marL="342900" indent="-342900">
              <a:buFont typeface="Arial" panose="020B0604020202020204" pitchFamily="34" charset="0"/>
              <a:buChar char="•"/>
            </a:pPr>
            <a:r>
              <a:rPr lang="en-US" sz="2400" b="0" i="0" dirty="0">
                <a:solidFill>
                  <a:srgbClr val="131022"/>
                </a:solidFill>
                <a:effectLst/>
                <a:latin typeface="Manrope"/>
              </a:rPr>
              <a:t>It is a consumer goods electronics company having operations in various countries. Their business is growing rapidly and they still rely on excel files for data analytics.</a:t>
            </a:r>
            <a:endParaRPr lang="en-US" sz="2400" dirty="0">
              <a:solidFill>
                <a:srgbClr val="131022"/>
              </a:solidFill>
              <a:latin typeface="Manrope"/>
            </a:endParaRPr>
          </a:p>
          <a:p>
            <a:pPr marL="342900" indent="-342900">
              <a:buFont typeface="Arial" panose="020B0604020202020204" pitchFamily="34" charset="0"/>
              <a:buChar char="•"/>
            </a:pPr>
            <a:r>
              <a:rPr lang="en-US" sz="2400" b="0" i="0" dirty="0">
                <a:solidFill>
                  <a:srgbClr val="131022"/>
                </a:solidFill>
                <a:effectLst/>
                <a:latin typeface="Manrope"/>
              </a:rPr>
              <a:t>Also due to the lack of effective analytics the company faced a major loss in Latin America. Senior executives of this company have decided to invest in a data analytics project and have assigned a team for this work.</a:t>
            </a:r>
          </a:p>
          <a:p>
            <a:pPr marL="342900" indent="-342900">
              <a:buFont typeface="Arial" panose="020B0604020202020204" pitchFamily="34" charset="0"/>
              <a:buChar char="•"/>
            </a:pPr>
            <a:r>
              <a:rPr lang="en-US" sz="2400" b="0" i="0" dirty="0">
                <a:solidFill>
                  <a:srgbClr val="131022"/>
                </a:solidFill>
                <a:effectLst/>
                <a:latin typeface="Manrope"/>
              </a:rPr>
              <a:t>Hence</a:t>
            </a:r>
            <a:r>
              <a:rPr lang="en-US" sz="2400" dirty="0">
                <a:solidFill>
                  <a:srgbClr val="131022"/>
                </a:solidFill>
                <a:latin typeface="Manrope"/>
              </a:rPr>
              <a:t>, as the data analytics team we are going to help them to get the insights.</a:t>
            </a:r>
            <a:endParaRPr lang="en-US" sz="2400" b="0" i="0" dirty="0">
              <a:solidFill>
                <a:srgbClr val="131022"/>
              </a:solidFill>
              <a:effectLst/>
              <a:latin typeface="Manrope"/>
            </a:endParaRPr>
          </a:p>
          <a:p>
            <a:pPr marL="457200" indent="-457200">
              <a:buFont typeface="Arial" panose="020B0604020202020204" pitchFamily="34" charset="0"/>
              <a:buChar char="•"/>
            </a:pPr>
            <a:endParaRPr lang="en-US" sz="2400" dirty="0">
              <a:solidFill>
                <a:srgbClr val="000000"/>
              </a:solidFill>
              <a:latin typeface="Agrandir Wide Italics" panose="020B0604020202020204" charset="0"/>
              <a:cs typeface="Arial" panose="020B0604020202020204" pitchFamily="34" charset="0"/>
            </a:endParaRPr>
          </a:p>
        </p:txBody>
      </p:sp>
      <p:sp>
        <p:nvSpPr>
          <p:cNvPr id="6" name="TextBox 6"/>
          <p:cNvSpPr txBox="1"/>
          <p:nvPr/>
        </p:nvSpPr>
        <p:spPr>
          <a:xfrm>
            <a:off x="512362" y="243399"/>
            <a:ext cx="11279007" cy="1090042"/>
          </a:xfrm>
          <a:prstGeom prst="rect">
            <a:avLst/>
          </a:prstGeom>
        </p:spPr>
        <p:txBody>
          <a:bodyPr lIns="0" tIns="0" rIns="0" bIns="0" rtlCol="0" anchor="t">
            <a:spAutoFit/>
          </a:bodyPr>
          <a:lstStyle/>
          <a:p>
            <a:pPr>
              <a:lnSpc>
                <a:spcPts val="8548"/>
              </a:lnSpc>
            </a:pPr>
            <a:r>
              <a:rPr lang="en-US" sz="7498" dirty="0">
                <a:solidFill>
                  <a:srgbClr val="000000"/>
                </a:solidFill>
                <a:latin typeface="Agrandir Wide"/>
              </a:rPr>
              <a:t>Objective</a:t>
            </a:r>
          </a:p>
        </p:txBody>
      </p:sp>
      <p:sp>
        <p:nvSpPr>
          <p:cNvPr id="7" name="TextBox 7"/>
          <p:cNvSpPr txBox="1"/>
          <p:nvPr/>
        </p:nvSpPr>
        <p:spPr>
          <a:xfrm>
            <a:off x="1263030" y="8057548"/>
            <a:ext cx="8448188" cy="1200752"/>
          </a:xfrm>
          <a:prstGeom prst="rect">
            <a:avLst/>
          </a:prstGeom>
        </p:spPr>
        <p:txBody>
          <a:bodyPr lIns="0" tIns="0" rIns="0" bIns="0" rtlCol="0" anchor="t">
            <a:spAutoFit/>
          </a:bodyPr>
          <a:lstStyle/>
          <a:p>
            <a:pPr>
              <a:lnSpc>
                <a:spcPts val="4439"/>
              </a:lnSpc>
            </a:pPr>
            <a:r>
              <a:rPr lang="en-US" sz="3171">
                <a:solidFill>
                  <a:srgbClr val="2145B2"/>
                </a:solidFill>
                <a:latin typeface="Agrandir Wide"/>
              </a:rPr>
              <a:t>Data analysis helps uncover valuable insights from complex datasets</a:t>
            </a:r>
          </a:p>
        </p:txBody>
      </p:sp>
      <p:sp>
        <p:nvSpPr>
          <p:cNvPr id="8" name="TextBox 8"/>
          <p:cNvSpPr txBox="1"/>
          <p:nvPr/>
        </p:nvSpPr>
        <p:spPr>
          <a:xfrm>
            <a:off x="10924431" y="291024"/>
            <a:ext cx="6925874" cy="2398409"/>
          </a:xfrm>
          <a:prstGeom prst="rect">
            <a:avLst/>
          </a:prstGeom>
        </p:spPr>
        <p:txBody>
          <a:bodyPr lIns="0" tIns="0" rIns="0" bIns="0" rtlCol="0" anchor="t">
            <a:spAutoFit/>
          </a:bodyPr>
          <a:lstStyle/>
          <a:p>
            <a:pPr algn="r">
              <a:lnSpc>
                <a:spcPts val="5851"/>
              </a:lnSpc>
            </a:pPr>
            <a:r>
              <a:rPr lang="en-US" sz="5178" dirty="0">
                <a:solidFill>
                  <a:srgbClr val="E0CA27"/>
                </a:solidFill>
                <a:latin typeface="Agrandir Wide Italics"/>
              </a:rPr>
              <a:t>Analyzing data enables informed decision-making</a:t>
            </a:r>
          </a:p>
        </p:txBody>
      </p:sp>
      <p:grpSp>
        <p:nvGrpSpPr>
          <p:cNvPr id="9" name="Group 9"/>
          <p:cNvGrpSpPr/>
          <p:nvPr/>
        </p:nvGrpSpPr>
        <p:grpSpPr>
          <a:xfrm>
            <a:off x="14673138" y="7406431"/>
            <a:ext cx="3086100" cy="1047428"/>
            <a:chOff x="0" y="0"/>
            <a:chExt cx="812800" cy="275866"/>
          </a:xfrm>
        </p:grpSpPr>
        <p:sp>
          <p:nvSpPr>
            <p:cNvPr id="10" name="Freeform 10"/>
            <p:cNvSpPr/>
            <p:nvPr/>
          </p:nvSpPr>
          <p:spPr>
            <a:xfrm>
              <a:off x="0" y="0"/>
              <a:ext cx="812800" cy="275866"/>
            </a:xfrm>
            <a:custGeom>
              <a:avLst/>
              <a:gdLst/>
              <a:ahLst/>
              <a:cxnLst/>
              <a:rect l="l" t="t" r="r" b="b"/>
              <a:pathLst>
                <a:path w="812800" h="275866">
                  <a:moveTo>
                    <a:pt x="127941" y="0"/>
                  </a:moveTo>
                  <a:lnTo>
                    <a:pt x="684859" y="0"/>
                  </a:lnTo>
                  <a:cubicBezTo>
                    <a:pt x="718791" y="0"/>
                    <a:pt x="751333" y="13479"/>
                    <a:pt x="775327" y="37473"/>
                  </a:cubicBezTo>
                  <a:cubicBezTo>
                    <a:pt x="799321" y="61467"/>
                    <a:pt x="812800" y="94009"/>
                    <a:pt x="812800" y="127941"/>
                  </a:cubicBezTo>
                  <a:lnTo>
                    <a:pt x="812800" y="147925"/>
                  </a:lnTo>
                  <a:cubicBezTo>
                    <a:pt x="812800" y="181857"/>
                    <a:pt x="799321" y="214399"/>
                    <a:pt x="775327" y="238393"/>
                  </a:cubicBezTo>
                  <a:cubicBezTo>
                    <a:pt x="751333" y="262386"/>
                    <a:pt x="718791" y="275866"/>
                    <a:pt x="684859" y="275866"/>
                  </a:cubicBezTo>
                  <a:lnTo>
                    <a:pt x="127941" y="275866"/>
                  </a:lnTo>
                  <a:cubicBezTo>
                    <a:pt x="94009" y="275866"/>
                    <a:pt x="61467" y="262386"/>
                    <a:pt x="37473" y="238393"/>
                  </a:cubicBezTo>
                  <a:cubicBezTo>
                    <a:pt x="13479" y="214399"/>
                    <a:pt x="0" y="181857"/>
                    <a:pt x="0" y="147925"/>
                  </a:cubicBezTo>
                  <a:lnTo>
                    <a:pt x="0" y="127941"/>
                  </a:lnTo>
                  <a:cubicBezTo>
                    <a:pt x="0" y="94009"/>
                    <a:pt x="13479" y="61467"/>
                    <a:pt x="37473" y="37473"/>
                  </a:cubicBezTo>
                  <a:cubicBezTo>
                    <a:pt x="61467" y="13479"/>
                    <a:pt x="94009" y="0"/>
                    <a:pt x="127941" y="0"/>
                  </a:cubicBezTo>
                  <a:close/>
                </a:path>
              </a:pathLst>
            </a:custGeom>
            <a:solidFill>
              <a:srgbClr val="000000">
                <a:alpha val="0"/>
              </a:srgbClr>
            </a:solidFill>
            <a:ln w="38100" cap="rnd">
              <a:solidFill>
                <a:srgbClr val="2145B2"/>
              </a:solidFill>
              <a:prstDash val="solid"/>
              <a:round/>
            </a:ln>
          </p:spPr>
        </p:sp>
        <p:sp>
          <p:nvSpPr>
            <p:cNvPr id="11" name="TextBox 11"/>
            <p:cNvSpPr txBox="1"/>
            <p:nvPr/>
          </p:nvSpPr>
          <p:spPr>
            <a:xfrm>
              <a:off x="0" y="-180975"/>
              <a:ext cx="812800" cy="456841"/>
            </a:xfrm>
            <a:prstGeom prst="rect">
              <a:avLst/>
            </a:prstGeom>
          </p:spPr>
          <p:txBody>
            <a:bodyPr lIns="50800" tIns="50800" rIns="50800" bIns="50800" rtlCol="0" anchor="ctr"/>
            <a:lstStyle/>
            <a:p>
              <a:pPr algn="ctr">
                <a:lnSpc>
                  <a:spcPts val="5319"/>
                </a:lnSpc>
              </a:pPr>
              <a:r>
                <a:rPr lang="en-US" sz="3799">
                  <a:solidFill>
                    <a:srgbClr val="2145B2"/>
                  </a:solidFill>
                  <a:latin typeface="Agrandir Wide"/>
                </a:rPr>
                <a:t>Data</a:t>
              </a:r>
            </a:p>
          </p:txBody>
        </p:sp>
      </p:grpSp>
      <p:grpSp>
        <p:nvGrpSpPr>
          <p:cNvPr id="12" name="Group 12"/>
          <p:cNvGrpSpPr/>
          <p:nvPr/>
        </p:nvGrpSpPr>
        <p:grpSpPr>
          <a:xfrm>
            <a:off x="13475390" y="8742112"/>
            <a:ext cx="4374916" cy="1047428"/>
            <a:chOff x="0" y="0"/>
            <a:chExt cx="1152241" cy="275866"/>
          </a:xfrm>
        </p:grpSpPr>
        <p:sp>
          <p:nvSpPr>
            <p:cNvPr id="13" name="Freeform 13"/>
            <p:cNvSpPr/>
            <p:nvPr/>
          </p:nvSpPr>
          <p:spPr>
            <a:xfrm>
              <a:off x="0" y="0"/>
              <a:ext cx="1152241" cy="275866"/>
            </a:xfrm>
            <a:custGeom>
              <a:avLst/>
              <a:gdLst/>
              <a:ahLst/>
              <a:cxnLst/>
              <a:rect l="l" t="t" r="r" b="b"/>
              <a:pathLst>
                <a:path w="1152241" h="275866">
                  <a:moveTo>
                    <a:pt x="90250" y="0"/>
                  </a:moveTo>
                  <a:lnTo>
                    <a:pt x="1061991" y="0"/>
                  </a:lnTo>
                  <a:cubicBezTo>
                    <a:pt x="1111835" y="0"/>
                    <a:pt x="1152241" y="40406"/>
                    <a:pt x="1152241" y="90250"/>
                  </a:cubicBezTo>
                  <a:lnTo>
                    <a:pt x="1152241" y="185615"/>
                  </a:lnTo>
                  <a:cubicBezTo>
                    <a:pt x="1152241" y="235459"/>
                    <a:pt x="1111835" y="275866"/>
                    <a:pt x="1061991" y="275866"/>
                  </a:cubicBezTo>
                  <a:lnTo>
                    <a:pt x="90250" y="275866"/>
                  </a:lnTo>
                  <a:cubicBezTo>
                    <a:pt x="66315" y="275866"/>
                    <a:pt x="43359" y="266357"/>
                    <a:pt x="26434" y="249432"/>
                  </a:cubicBezTo>
                  <a:cubicBezTo>
                    <a:pt x="9508" y="232507"/>
                    <a:pt x="0" y="209551"/>
                    <a:pt x="0" y="185615"/>
                  </a:cubicBezTo>
                  <a:lnTo>
                    <a:pt x="0" y="90250"/>
                  </a:lnTo>
                  <a:cubicBezTo>
                    <a:pt x="0" y="40406"/>
                    <a:pt x="40406" y="0"/>
                    <a:pt x="90250" y="0"/>
                  </a:cubicBezTo>
                  <a:close/>
                </a:path>
              </a:pathLst>
            </a:custGeom>
            <a:solidFill>
              <a:srgbClr val="000000">
                <a:alpha val="0"/>
              </a:srgbClr>
            </a:solidFill>
            <a:ln w="38100" cap="rnd">
              <a:solidFill>
                <a:srgbClr val="E0CA27"/>
              </a:solidFill>
              <a:prstDash val="solid"/>
              <a:round/>
            </a:ln>
          </p:spPr>
        </p:sp>
        <p:sp>
          <p:nvSpPr>
            <p:cNvPr id="14" name="TextBox 14"/>
            <p:cNvSpPr txBox="1"/>
            <p:nvPr/>
          </p:nvSpPr>
          <p:spPr>
            <a:xfrm>
              <a:off x="0" y="-180975"/>
              <a:ext cx="1152241" cy="456841"/>
            </a:xfrm>
            <a:prstGeom prst="rect">
              <a:avLst/>
            </a:prstGeom>
          </p:spPr>
          <p:txBody>
            <a:bodyPr lIns="50800" tIns="50800" rIns="50800" bIns="50800" rtlCol="0" anchor="ctr"/>
            <a:lstStyle/>
            <a:p>
              <a:pPr algn="ctr">
                <a:lnSpc>
                  <a:spcPts val="5319"/>
                </a:lnSpc>
              </a:pPr>
              <a:r>
                <a:rPr lang="en-US" sz="3799">
                  <a:solidFill>
                    <a:srgbClr val="E0CA27"/>
                  </a:solidFill>
                  <a:latin typeface="Agrandir Wide"/>
                </a:rPr>
                <a:t>Visualization</a:t>
              </a:r>
            </a:p>
          </p:txBody>
        </p:sp>
      </p:gr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0E9"/>
        </a:solidFill>
        <a:effectLst/>
      </p:bgPr>
    </p:bg>
    <p:spTree>
      <p:nvGrpSpPr>
        <p:cNvPr id="1" name=""/>
        <p:cNvGrpSpPr/>
        <p:nvPr/>
      </p:nvGrpSpPr>
      <p:grpSpPr>
        <a:xfrm>
          <a:off x="0" y="0"/>
          <a:ext cx="0" cy="0"/>
          <a:chOff x="0" y="0"/>
          <a:chExt cx="0" cy="0"/>
        </a:xfrm>
      </p:grpSpPr>
      <p:sp>
        <p:nvSpPr>
          <p:cNvPr id="8" name="TextBox 8"/>
          <p:cNvSpPr txBox="1"/>
          <p:nvPr/>
        </p:nvSpPr>
        <p:spPr>
          <a:xfrm>
            <a:off x="512362" y="243399"/>
            <a:ext cx="9779990" cy="1767150"/>
          </a:xfrm>
          <a:prstGeom prst="rect">
            <a:avLst/>
          </a:prstGeom>
        </p:spPr>
        <p:txBody>
          <a:bodyPr lIns="0" tIns="0" rIns="0" bIns="0" rtlCol="0" anchor="t">
            <a:spAutoFit/>
          </a:bodyPr>
          <a:lstStyle/>
          <a:p>
            <a:pPr>
              <a:lnSpc>
                <a:spcPts val="8548"/>
              </a:lnSpc>
            </a:pPr>
            <a:r>
              <a:rPr lang="en-US" sz="7498" dirty="0">
                <a:solidFill>
                  <a:srgbClr val="000000"/>
                </a:solidFill>
                <a:latin typeface="Agrandir Wide"/>
              </a:rPr>
              <a:t>Atliq Hardware</a:t>
            </a:r>
          </a:p>
          <a:p>
            <a:r>
              <a:rPr lang="en-US" sz="4400" dirty="0">
                <a:solidFill>
                  <a:srgbClr val="000000"/>
                </a:solidFill>
                <a:latin typeface="Agrandir Wide"/>
              </a:rPr>
              <a:t>Business Model</a:t>
            </a:r>
          </a:p>
        </p:txBody>
      </p:sp>
      <p:sp>
        <p:nvSpPr>
          <p:cNvPr id="9" name="TextBox 9"/>
          <p:cNvSpPr txBox="1"/>
          <p:nvPr/>
        </p:nvSpPr>
        <p:spPr>
          <a:xfrm>
            <a:off x="685800" y="2552700"/>
            <a:ext cx="9982200" cy="7386638"/>
          </a:xfrm>
          <a:prstGeom prst="rect">
            <a:avLst/>
          </a:prstGeom>
        </p:spPr>
        <p:txBody>
          <a:bodyPr wrap="square" lIns="0" tIns="0" rIns="0" bIns="0" rtlCol="0" anchor="t">
            <a:spAutoFit/>
          </a:bodyPr>
          <a:lstStyle/>
          <a:p>
            <a:r>
              <a:rPr lang="en-US" sz="2000" b="0" i="0" dirty="0">
                <a:solidFill>
                  <a:srgbClr val="0D0D0D"/>
                </a:solidFill>
                <a:effectLst/>
                <a:latin typeface="Söhne"/>
              </a:rPr>
              <a:t>Meet Atliq Hardware, a leading computer hardware producer based in India, with a growing presence in international markets. As Atliq navigates the complex landscape of sales channels and platforms, let's delve into their journey of reaching customers across borders and continents.</a:t>
            </a:r>
          </a:p>
          <a:p>
            <a:endParaRPr lang="en-US" sz="2000" b="0" i="0" dirty="0">
              <a:solidFill>
                <a:srgbClr val="0D0D0D"/>
              </a:solidFill>
              <a:effectLst/>
              <a:latin typeface="Söhne"/>
            </a:endParaRPr>
          </a:p>
          <a:p>
            <a:r>
              <a:rPr lang="en-US" sz="2000" b="1" i="0" dirty="0">
                <a:solidFill>
                  <a:srgbClr val="0D0D0D"/>
                </a:solidFill>
                <a:effectLst/>
                <a:latin typeface="Söhne"/>
              </a:rPr>
              <a:t>1. Platform Diversity:</a:t>
            </a:r>
            <a:r>
              <a:rPr lang="en-US" sz="2000" b="0" i="0" dirty="0">
                <a:solidFill>
                  <a:srgbClr val="0D0D0D"/>
                </a:solidFill>
                <a:effectLst/>
                <a:latin typeface="Söhne"/>
              </a:rPr>
              <a:t> Atliq Hardware caters to two distinct types of businesses or platforms: brick-and-mortar retailers such as Croma and Best Buy, and e-commerce giants like Amazon and Flipkart. This diversified approach allows Atliq to reach a wide range of customers through different sales channels.</a:t>
            </a:r>
          </a:p>
          <a:p>
            <a:pPr algn="l"/>
            <a:r>
              <a:rPr lang="en-US" sz="2000" b="1" i="0" dirty="0">
                <a:solidFill>
                  <a:srgbClr val="0D0D0D"/>
                </a:solidFill>
                <a:effectLst/>
                <a:latin typeface="Söhne"/>
              </a:rPr>
              <a:t>2. Channel Dynamics:</a:t>
            </a:r>
            <a:r>
              <a:rPr lang="en-US" sz="2000" b="0" i="0" dirty="0">
                <a:solidFill>
                  <a:srgbClr val="0D0D0D"/>
                </a:solidFill>
                <a:effectLst/>
                <a:latin typeface="Söhne"/>
              </a:rPr>
              <a:t> Within each platform, Atliq utilizes various channels to distribute its products to end consumers. When platforms directly sell Atliq's products to consumers, it is referred to as the "Retailer" channel. This channel ensures accessibility and visibility of Atliq's products to customers browsing online or shopping in physical stores.</a:t>
            </a:r>
          </a:p>
          <a:p>
            <a:pPr algn="l"/>
            <a:r>
              <a:rPr lang="en-US" sz="2000" b="1" i="0" dirty="0">
                <a:solidFill>
                  <a:srgbClr val="0D0D0D"/>
                </a:solidFill>
                <a:effectLst/>
                <a:latin typeface="Söhne"/>
              </a:rPr>
              <a:t>3. Direct Sales Strategy:</a:t>
            </a:r>
            <a:r>
              <a:rPr lang="en-US" sz="2000" b="0" i="0" dirty="0">
                <a:solidFill>
                  <a:srgbClr val="0D0D0D"/>
                </a:solidFill>
                <a:effectLst/>
                <a:latin typeface="Söhne"/>
              </a:rPr>
              <a:t> In addition to selling through platforms, Atliq also adopts a direct sales strategy, engaging with customers directly to offer its products. This "Direct" channel enables Atliq to build direct relationships with consumers, providing personalized services and tailored solutions to meet their needs.</a:t>
            </a:r>
          </a:p>
          <a:p>
            <a:br>
              <a:rPr lang="en-US" sz="2000" dirty="0"/>
            </a:br>
            <a:r>
              <a:rPr lang="en-US" sz="2000" b="1" i="0" dirty="0">
                <a:solidFill>
                  <a:srgbClr val="0D0D0D"/>
                </a:solidFill>
                <a:effectLst/>
                <a:latin typeface="Söhne"/>
              </a:rPr>
              <a:t>4. Global Reach through Distributors:</a:t>
            </a:r>
            <a:r>
              <a:rPr lang="en-US" sz="2000" b="0" i="0" dirty="0">
                <a:solidFill>
                  <a:srgbClr val="0D0D0D"/>
                </a:solidFill>
                <a:effectLst/>
                <a:latin typeface="Söhne"/>
              </a:rPr>
              <a:t> As Atliq expands its footprint beyond India, it leverages distributors in various countries to reach international markets. Through the "Distributor" channel, Atliq establishes partnerships with local distributors who handle the distribution and sales of its products in their respective regions, facilitating seamless access to Atliq's hardware solutions worldwide.</a:t>
            </a:r>
            <a:br>
              <a:rPr lang="en-US" sz="2000" dirty="0"/>
            </a:br>
            <a:endParaRPr lang="en-US" sz="2000" dirty="0">
              <a:solidFill>
                <a:srgbClr val="000000"/>
              </a:solidFill>
              <a:latin typeface="Agrandir Wide"/>
            </a:endParaRPr>
          </a:p>
        </p:txBody>
      </p:sp>
      <p:pic>
        <p:nvPicPr>
          <p:cNvPr id="1026" name="Picture 2" descr="Brick-and-Mortar Stores: Types, Advantages, And, 52% OFF">
            <a:extLst>
              <a:ext uri="{FF2B5EF4-FFF2-40B4-BE49-F238E27FC236}">
                <a16:creationId xmlns:a16="http://schemas.microsoft.com/office/drawing/2014/main" id="{1A8A3A10-D297-28E2-AE47-7CF2ED93985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86157" y="243399"/>
            <a:ext cx="4451381" cy="30061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4 Truths About Starting Your Own E-Commerce Business | AllBusiness.com">
            <a:extLst>
              <a:ext uri="{FF2B5EF4-FFF2-40B4-BE49-F238E27FC236}">
                <a16:creationId xmlns:a16="http://schemas.microsoft.com/office/drawing/2014/main" id="{1523A9D9-E49E-6F7C-290A-FC97DD76F48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90918" y="3543300"/>
            <a:ext cx="4446619" cy="3352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at Is a Distribution Channel in Business and How Does It Work?">
            <a:extLst>
              <a:ext uri="{FF2B5EF4-FFF2-40B4-BE49-F238E27FC236}">
                <a16:creationId xmlns:a16="http://schemas.microsoft.com/office/drawing/2014/main" id="{3C4970B7-9393-3573-3535-A066D7C8237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286156" y="7105650"/>
            <a:ext cx="4544643" cy="2857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0E9"/>
        </a:solidFill>
        <a:effectLst/>
      </p:bgPr>
    </p:bg>
    <p:spTree>
      <p:nvGrpSpPr>
        <p:cNvPr id="1" name=""/>
        <p:cNvGrpSpPr/>
        <p:nvPr/>
      </p:nvGrpSpPr>
      <p:grpSpPr>
        <a:xfrm>
          <a:off x="0" y="0"/>
          <a:ext cx="0" cy="0"/>
          <a:chOff x="0" y="0"/>
          <a:chExt cx="0" cy="0"/>
        </a:xfrm>
      </p:grpSpPr>
      <p:sp>
        <p:nvSpPr>
          <p:cNvPr id="5" name="Freeform 5"/>
          <p:cNvSpPr/>
          <p:nvPr/>
        </p:nvSpPr>
        <p:spPr>
          <a:xfrm>
            <a:off x="12343450" y="714123"/>
            <a:ext cx="5390671" cy="9175610"/>
          </a:xfrm>
          <a:custGeom>
            <a:avLst/>
            <a:gdLst/>
            <a:ahLst/>
            <a:cxnLst/>
            <a:rect l="l" t="t" r="r" b="b"/>
            <a:pathLst>
              <a:path w="5390671" h="9175610">
                <a:moveTo>
                  <a:pt x="0" y="0"/>
                </a:moveTo>
                <a:lnTo>
                  <a:pt x="5390671" y="0"/>
                </a:lnTo>
                <a:lnTo>
                  <a:pt x="5390671" y="9175611"/>
                </a:lnTo>
                <a:lnTo>
                  <a:pt x="0" y="91756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512362" y="243399"/>
            <a:ext cx="8327144" cy="1090042"/>
          </a:xfrm>
          <a:prstGeom prst="rect">
            <a:avLst/>
          </a:prstGeom>
        </p:spPr>
        <p:txBody>
          <a:bodyPr lIns="0" tIns="0" rIns="0" bIns="0" rtlCol="0" anchor="t">
            <a:spAutoFit/>
          </a:bodyPr>
          <a:lstStyle/>
          <a:p>
            <a:pPr>
              <a:lnSpc>
                <a:spcPts val="8548"/>
              </a:lnSpc>
            </a:pPr>
            <a:r>
              <a:rPr lang="en-US" sz="7498" dirty="0">
                <a:solidFill>
                  <a:srgbClr val="000000"/>
                </a:solidFill>
                <a:latin typeface="Agrandir Wide"/>
              </a:rPr>
              <a:t>Project Planning</a:t>
            </a:r>
          </a:p>
        </p:txBody>
      </p:sp>
      <p:sp>
        <p:nvSpPr>
          <p:cNvPr id="8" name="TextBox 8"/>
          <p:cNvSpPr txBox="1"/>
          <p:nvPr/>
        </p:nvSpPr>
        <p:spPr>
          <a:xfrm>
            <a:off x="512362" y="1866900"/>
            <a:ext cx="10155638" cy="7386638"/>
          </a:xfrm>
          <a:prstGeom prst="rect">
            <a:avLst/>
          </a:prstGeom>
        </p:spPr>
        <p:txBody>
          <a:bodyPr wrap="square" lIns="0" tIns="0" rIns="0" bIns="0" rtlCol="0" anchor="t">
            <a:spAutoFit/>
          </a:bodyPr>
          <a:lstStyle/>
          <a:p>
            <a:pPr marL="342900" indent="-342900">
              <a:buFont typeface="Arial" panose="020B0604020202020204" pitchFamily="34" charset="0"/>
              <a:buChar char="•"/>
            </a:pPr>
            <a:r>
              <a:rPr lang="en-US" sz="2400" b="0" i="0" dirty="0">
                <a:solidFill>
                  <a:srgbClr val="131022"/>
                </a:solidFill>
                <a:effectLst/>
                <a:latin typeface="Manrope"/>
              </a:rPr>
              <a:t>The data analytics project starts with an email from a product owner roughly outlining the requirements of 5 different dashboards in Power BI.</a:t>
            </a:r>
          </a:p>
          <a:p>
            <a:pPr marL="342900" indent="-342900">
              <a:buFont typeface="Arial" panose="020B0604020202020204" pitchFamily="34" charset="0"/>
              <a:buChar char="•"/>
            </a:pPr>
            <a:r>
              <a:rPr lang="en-US" sz="2400" b="0" i="0" dirty="0">
                <a:solidFill>
                  <a:srgbClr val="131022"/>
                </a:solidFill>
                <a:effectLst/>
                <a:latin typeface="Manrope"/>
              </a:rPr>
              <a:t>A project kick-off meeting is held between the product owner, senior data analyst, and a junior data analyst to discuss the project. The senior data analyst Tony Sharma asks some important questions during the meeting.</a:t>
            </a:r>
          </a:p>
          <a:p>
            <a:pPr marL="342900" indent="-342900">
              <a:buFont typeface="Arial" panose="020B0604020202020204" pitchFamily="34" charset="0"/>
              <a:buChar char="•"/>
            </a:pPr>
            <a:r>
              <a:rPr lang="en-US" sz="2400" b="0" i="0" dirty="0">
                <a:solidFill>
                  <a:srgbClr val="131022"/>
                </a:solidFill>
                <a:effectLst/>
                <a:latin typeface="Manrope"/>
              </a:rPr>
              <a:t>A project charter is a short document describing the entire project. </a:t>
            </a:r>
            <a:endParaRPr lang="en-US" sz="2400" dirty="0">
              <a:solidFill>
                <a:srgbClr val="131022"/>
              </a:solidFill>
              <a:latin typeface="Manrope"/>
            </a:endParaRPr>
          </a:p>
          <a:p>
            <a:pPr marL="800100" lvl="1" indent="-342900">
              <a:buFont typeface="Arial" panose="020B0604020202020204" pitchFamily="34" charset="0"/>
              <a:buChar char="•"/>
            </a:pPr>
            <a:r>
              <a:rPr lang="en-US" sz="2400" dirty="0">
                <a:solidFill>
                  <a:srgbClr val="131022"/>
                </a:solidFill>
                <a:latin typeface="Manrope"/>
              </a:rPr>
              <a:t>Project Goals</a:t>
            </a:r>
          </a:p>
          <a:p>
            <a:pPr marL="800100" lvl="1" indent="-342900">
              <a:buFont typeface="Arial" panose="020B0604020202020204" pitchFamily="34" charset="0"/>
              <a:buChar char="•"/>
            </a:pPr>
            <a:r>
              <a:rPr lang="en-US" sz="2400" dirty="0">
                <a:solidFill>
                  <a:srgbClr val="131022"/>
                </a:solidFill>
                <a:latin typeface="Manrope"/>
              </a:rPr>
              <a:t>Key Stakeholder</a:t>
            </a:r>
          </a:p>
          <a:p>
            <a:pPr marL="800100" lvl="1" indent="-342900">
              <a:buFont typeface="Arial" panose="020B0604020202020204" pitchFamily="34" charset="0"/>
              <a:buChar char="•"/>
            </a:pPr>
            <a:r>
              <a:rPr lang="en-US" sz="2400" dirty="0">
                <a:solidFill>
                  <a:srgbClr val="131022"/>
                </a:solidFill>
                <a:latin typeface="Manrope"/>
              </a:rPr>
              <a:t>Hope and Fears</a:t>
            </a:r>
          </a:p>
          <a:p>
            <a:pPr marL="800100" lvl="1" indent="-342900">
              <a:buFont typeface="Arial" panose="020B0604020202020204" pitchFamily="34" charset="0"/>
              <a:buChar char="•"/>
            </a:pPr>
            <a:r>
              <a:rPr lang="en-US" sz="2400" dirty="0">
                <a:solidFill>
                  <a:srgbClr val="131022"/>
                </a:solidFill>
                <a:latin typeface="Manrope"/>
              </a:rPr>
              <a:t>Risks</a:t>
            </a:r>
          </a:p>
          <a:p>
            <a:pPr marL="800100" lvl="1" indent="-342900">
              <a:buFont typeface="Arial" panose="020B0604020202020204" pitchFamily="34" charset="0"/>
              <a:buChar char="•"/>
            </a:pPr>
            <a:r>
              <a:rPr lang="en-US" sz="2400" dirty="0">
                <a:solidFill>
                  <a:srgbClr val="131022"/>
                </a:solidFill>
                <a:latin typeface="Manrope"/>
              </a:rPr>
              <a:t>Timeline</a:t>
            </a:r>
          </a:p>
          <a:p>
            <a:pPr marL="342900" indent="-342900">
              <a:buFont typeface="Arial" panose="020B0604020202020204" pitchFamily="34" charset="0"/>
              <a:buChar char="•"/>
            </a:pPr>
            <a:r>
              <a:rPr lang="en-US" sz="2400" b="0" i="0" dirty="0">
                <a:solidFill>
                  <a:srgbClr val="131022"/>
                </a:solidFill>
                <a:effectLst/>
                <a:latin typeface="Manrope"/>
              </a:rPr>
              <a:t>Senior data analyst, Tony Sharma, will now set up the next steps with Junior data analyst, Peter Pandey like setting up the Microsoft teams and answering questions.</a:t>
            </a:r>
          </a:p>
          <a:p>
            <a:pPr marL="342900" indent="-342900">
              <a:buFont typeface="Arial" panose="020B0604020202020204" pitchFamily="34" charset="0"/>
              <a:buChar char="•"/>
            </a:pPr>
            <a:r>
              <a:rPr lang="en-US" sz="2400" b="0" i="0" dirty="0">
                <a:solidFill>
                  <a:srgbClr val="131022"/>
                </a:solidFill>
                <a:effectLst/>
                <a:latin typeface="Manrope"/>
              </a:rPr>
              <a:t>Spending time to understand the problem, the end goal, and the bigger picture of the project is the very important first step of any project.</a:t>
            </a:r>
          </a:p>
          <a:p>
            <a:pPr marL="342900" indent="-342900">
              <a:buFont typeface="Arial" panose="020B0604020202020204" pitchFamily="34" charset="0"/>
              <a:buChar char="•"/>
            </a:pPr>
            <a:r>
              <a:rPr lang="en-US" sz="2400" b="0" i="0" dirty="0">
                <a:solidFill>
                  <a:srgbClr val="131022"/>
                </a:solidFill>
                <a:effectLst/>
                <a:latin typeface="Manrope"/>
              </a:rPr>
              <a:t>It is critical to constantly align your understanding of project scope, requirements, and timelines with the product owner / key stakeholder throughout the project.</a:t>
            </a:r>
          </a:p>
          <a:p>
            <a:pPr marL="342900" indent="-342900">
              <a:buFont typeface="Arial" panose="020B0604020202020204" pitchFamily="34" charset="0"/>
              <a:buChar char="•"/>
            </a:pPr>
            <a:endParaRPr lang="en-US" sz="2400" dirty="0">
              <a:solidFill>
                <a:srgbClr val="2145B2"/>
              </a:solidFill>
              <a:latin typeface="Agrandir Wide Italics"/>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0E9"/>
        </a:solidFill>
        <a:effectLst/>
      </p:bgPr>
    </p:bg>
    <p:spTree>
      <p:nvGrpSpPr>
        <p:cNvPr id="1" name=""/>
        <p:cNvGrpSpPr/>
        <p:nvPr/>
      </p:nvGrpSpPr>
      <p:grpSpPr>
        <a:xfrm>
          <a:off x="0" y="0"/>
          <a:ext cx="0" cy="0"/>
          <a:chOff x="0" y="0"/>
          <a:chExt cx="0" cy="0"/>
        </a:xfrm>
      </p:grpSpPr>
      <p:sp>
        <p:nvSpPr>
          <p:cNvPr id="2" name="Freeform 2"/>
          <p:cNvSpPr/>
          <p:nvPr/>
        </p:nvSpPr>
        <p:spPr>
          <a:xfrm flipH="1">
            <a:off x="420975" y="5195948"/>
            <a:ext cx="5565935" cy="4375364"/>
          </a:xfrm>
          <a:custGeom>
            <a:avLst/>
            <a:gdLst/>
            <a:ahLst/>
            <a:cxnLst/>
            <a:rect l="l" t="t" r="r" b="b"/>
            <a:pathLst>
              <a:path w="6911741" h="4950534">
                <a:moveTo>
                  <a:pt x="6911740" y="0"/>
                </a:moveTo>
                <a:lnTo>
                  <a:pt x="0" y="0"/>
                </a:lnTo>
                <a:lnTo>
                  <a:pt x="0" y="4950535"/>
                </a:lnTo>
                <a:lnTo>
                  <a:pt x="6911740" y="4950535"/>
                </a:lnTo>
                <a:lnTo>
                  <a:pt x="691174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512362" y="243399"/>
            <a:ext cx="8327144" cy="1024255"/>
          </a:xfrm>
          <a:prstGeom prst="rect">
            <a:avLst/>
          </a:prstGeom>
        </p:spPr>
        <p:txBody>
          <a:bodyPr lIns="0" tIns="0" rIns="0" bIns="0" rtlCol="0" anchor="t">
            <a:spAutoFit/>
          </a:bodyPr>
          <a:lstStyle/>
          <a:p>
            <a:pPr>
              <a:lnSpc>
                <a:spcPts val="8548"/>
              </a:lnSpc>
            </a:pPr>
            <a:r>
              <a:rPr lang="en-US" sz="6000" dirty="0">
                <a:solidFill>
                  <a:srgbClr val="000000"/>
                </a:solidFill>
                <a:latin typeface="Agrandir Wide"/>
              </a:rPr>
              <a:t>Business Keywords</a:t>
            </a:r>
          </a:p>
        </p:txBody>
      </p:sp>
      <p:sp>
        <p:nvSpPr>
          <p:cNvPr id="4" name="TextBox 4"/>
          <p:cNvSpPr txBox="1"/>
          <p:nvPr/>
        </p:nvSpPr>
        <p:spPr>
          <a:xfrm>
            <a:off x="570567" y="1638300"/>
            <a:ext cx="8118694" cy="3123932"/>
          </a:xfrm>
          <a:prstGeom prst="rect">
            <a:avLst/>
          </a:prstGeom>
        </p:spPr>
        <p:txBody>
          <a:bodyPr lIns="0" tIns="0" rIns="0" bIns="0" rtlCol="0" anchor="t">
            <a:spAutoFit/>
          </a:bodyPr>
          <a:lstStyle/>
          <a:p>
            <a:pPr>
              <a:lnSpc>
                <a:spcPts val="4242"/>
              </a:lnSpc>
            </a:pPr>
            <a:r>
              <a:rPr lang="en-US" sz="3030" dirty="0">
                <a:solidFill>
                  <a:srgbClr val="000000"/>
                </a:solidFill>
                <a:latin typeface="Agrandir Wide"/>
              </a:rPr>
              <a:t>Profit and Loss Statement (P&amp;L)</a:t>
            </a:r>
          </a:p>
          <a:p>
            <a:pPr marL="457200" indent="-457200">
              <a:buFont typeface="Arial" panose="020B0604020202020204" pitchFamily="34" charset="0"/>
              <a:buChar char="•"/>
            </a:pPr>
            <a:r>
              <a:rPr lang="en-US" sz="2400" b="0" i="0" dirty="0">
                <a:solidFill>
                  <a:srgbClr val="0D0D0D"/>
                </a:solidFill>
                <a:effectLst/>
                <a:latin typeface="Söhne"/>
              </a:rPr>
              <a:t>A profit and loss statement, often referred to as an income statement, is a financial document that provides a summary of a company's revenues, expenses, and net income over a specific period of time, usually a fiscal quarter or year. It shows how much money a company has generated from its normal business operations and how much it has spent to generate that revenue.</a:t>
            </a:r>
          </a:p>
        </p:txBody>
      </p:sp>
      <p:sp>
        <p:nvSpPr>
          <p:cNvPr id="5" name="TextBox 5"/>
          <p:cNvSpPr txBox="1"/>
          <p:nvPr/>
        </p:nvSpPr>
        <p:spPr>
          <a:xfrm>
            <a:off x="9982200" y="618037"/>
            <a:ext cx="7429500" cy="5232202"/>
          </a:xfrm>
          <a:prstGeom prst="rect">
            <a:avLst/>
          </a:prstGeom>
        </p:spPr>
        <p:txBody>
          <a:bodyPr wrap="square" lIns="0" tIns="0" rIns="0" bIns="0" rtlCol="0" anchor="t">
            <a:spAutoFit/>
          </a:bodyPr>
          <a:lstStyle/>
          <a:p>
            <a:pPr algn="l">
              <a:buFont typeface="+mj-lt"/>
              <a:buAutoNum type="arabicPeriod"/>
            </a:pPr>
            <a:r>
              <a:rPr lang="en-US" sz="2000" b="1" i="0" dirty="0">
                <a:solidFill>
                  <a:srgbClr val="0D0D0D"/>
                </a:solidFill>
                <a:effectLst/>
                <a:latin typeface="Söhne"/>
              </a:rPr>
              <a:t>Gross sales</a:t>
            </a:r>
            <a:r>
              <a:rPr lang="en-US" sz="2000" b="0" i="0" dirty="0">
                <a:solidFill>
                  <a:srgbClr val="0D0D0D"/>
                </a:solidFill>
                <a:effectLst/>
                <a:latin typeface="Söhne"/>
              </a:rPr>
              <a:t>: Total revenue generated before any deductions or adjustments.</a:t>
            </a:r>
          </a:p>
          <a:p>
            <a:pPr algn="l">
              <a:buFont typeface="+mj-lt"/>
              <a:buAutoNum type="arabicPeriod"/>
            </a:pPr>
            <a:r>
              <a:rPr lang="en-US" sz="2000" b="1" i="0" dirty="0">
                <a:solidFill>
                  <a:srgbClr val="0D0D0D"/>
                </a:solidFill>
                <a:effectLst/>
                <a:latin typeface="Söhne"/>
              </a:rPr>
              <a:t>Pre-invoice deduction</a:t>
            </a:r>
            <a:r>
              <a:rPr lang="en-US" sz="2000" b="0" i="0" dirty="0">
                <a:solidFill>
                  <a:srgbClr val="0D0D0D"/>
                </a:solidFill>
                <a:effectLst/>
                <a:latin typeface="Söhne"/>
              </a:rPr>
              <a:t>: Reductions made before issuing an invoice, such as discounts or allowances.</a:t>
            </a:r>
          </a:p>
          <a:p>
            <a:pPr algn="l">
              <a:buFont typeface="+mj-lt"/>
              <a:buAutoNum type="arabicPeriod"/>
            </a:pPr>
            <a:r>
              <a:rPr lang="en-US" sz="2000" b="1" i="0" dirty="0">
                <a:solidFill>
                  <a:srgbClr val="0D0D0D"/>
                </a:solidFill>
                <a:effectLst/>
                <a:latin typeface="Söhne"/>
              </a:rPr>
              <a:t>Net invoice sales</a:t>
            </a:r>
            <a:r>
              <a:rPr lang="en-US" sz="2000" b="0" i="0" dirty="0">
                <a:solidFill>
                  <a:srgbClr val="0D0D0D"/>
                </a:solidFill>
                <a:effectLst/>
                <a:latin typeface="Söhne"/>
              </a:rPr>
              <a:t>: Revenue after deducting pre-invoice deductions.</a:t>
            </a:r>
          </a:p>
          <a:p>
            <a:pPr algn="l">
              <a:buFont typeface="+mj-lt"/>
              <a:buAutoNum type="arabicPeriod"/>
            </a:pPr>
            <a:r>
              <a:rPr lang="en-US" sz="2000" b="1" i="0" dirty="0">
                <a:solidFill>
                  <a:srgbClr val="0D0D0D"/>
                </a:solidFill>
                <a:effectLst/>
                <a:latin typeface="Söhne"/>
              </a:rPr>
              <a:t>Post-invoice deduction</a:t>
            </a:r>
            <a:r>
              <a:rPr lang="en-US" sz="2000" b="0" i="0" dirty="0">
                <a:solidFill>
                  <a:srgbClr val="0D0D0D"/>
                </a:solidFill>
                <a:effectLst/>
                <a:latin typeface="Söhne"/>
              </a:rPr>
              <a:t>: Further reductions made after issuing an invoice, like returns or refunds.</a:t>
            </a:r>
          </a:p>
          <a:p>
            <a:pPr algn="l">
              <a:buFont typeface="+mj-lt"/>
              <a:buAutoNum type="arabicPeriod"/>
            </a:pPr>
            <a:r>
              <a:rPr lang="en-US" sz="2000" b="1" i="0" dirty="0">
                <a:solidFill>
                  <a:srgbClr val="0D0D0D"/>
                </a:solidFill>
                <a:effectLst/>
                <a:latin typeface="Söhne"/>
              </a:rPr>
              <a:t>Net sales</a:t>
            </a:r>
            <a:r>
              <a:rPr lang="en-US" sz="2000" b="0" i="0" dirty="0">
                <a:solidFill>
                  <a:srgbClr val="0D0D0D"/>
                </a:solidFill>
                <a:effectLst/>
                <a:latin typeface="Söhne"/>
              </a:rPr>
              <a:t>: Revenue after deducting both pre- and post-invoice deductions.</a:t>
            </a:r>
          </a:p>
          <a:p>
            <a:pPr algn="l">
              <a:buFont typeface="+mj-lt"/>
              <a:buAutoNum type="arabicPeriod"/>
            </a:pPr>
            <a:r>
              <a:rPr lang="en-US" sz="2000" b="1" i="0" dirty="0">
                <a:solidFill>
                  <a:srgbClr val="0D0D0D"/>
                </a:solidFill>
                <a:effectLst/>
                <a:latin typeface="Söhne"/>
              </a:rPr>
              <a:t>Cost of goods sold (COGS)</a:t>
            </a:r>
            <a:r>
              <a:rPr lang="en-US" sz="2000" b="0" i="0" dirty="0">
                <a:solidFill>
                  <a:srgbClr val="0D0D0D"/>
                </a:solidFill>
                <a:effectLst/>
                <a:latin typeface="Söhne"/>
              </a:rPr>
              <a:t>: Direct costs associated with producing goods or services sold.</a:t>
            </a:r>
          </a:p>
          <a:p>
            <a:pPr algn="l">
              <a:buFont typeface="+mj-lt"/>
              <a:buAutoNum type="arabicPeriod"/>
            </a:pPr>
            <a:r>
              <a:rPr lang="en-US" sz="2000" b="1" i="0" dirty="0">
                <a:solidFill>
                  <a:srgbClr val="0D0D0D"/>
                </a:solidFill>
                <a:effectLst/>
                <a:latin typeface="Söhne"/>
              </a:rPr>
              <a:t>Gross margin</a:t>
            </a:r>
            <a:r>
              <a:rPr lang="en-US" sz="2000" b="0" i="0" dirty="0">
                <a:solidFill>
                  <a:srgbClr val="0D0D0D"/>
                </a:solidFill>
                <a:effectLst/>
                <a:latin typeface="Söhne"/>
              </a:rPr>
              <a:t>: The difference between net sales and COGS, indicating profitability before other expenses.</a:t>
            </a:r>
          </a:p>
          <a:p>
            <a:pPr algn="l">
              <a:buFont typeface="+mj-lt"/>
              <a:buAutoNum type="arabicPeriod"/>
            </a:pPr>
            <a:r>
              <a:rPr lang="en-US" sz="2000" b="1" i="0" dirty="0">
                <a:solidFill>
                  <a:srgbClr val="0D0D0D"/>
                </a:solidFill>
                <a:effectLst/>
                <a:latin typeface="Söhne"/>
              </a:rPr>
              <a:t>Other expenses</a:t>
            </a:r>
            <a:r>
              <a:rPr lang="en-US" sz="2000" b="0" i="0" dirty="0">
                <a:solidFill>
                  <a:srgbClr val="0D0D0D"/>
                </a:solidFill>
                <a:effectLst/>
                <a:latin typeface="Söhne"/>
              </a:rPr>
              <a:t>: Operating expenses incurred beyond COGS, such as administrative or marketing costs.</a:t>
            </a:r>
          </a:p>
          <a:p>
            <a:pPr algn="l">
              <a:buFont typeface="+mj-lt"/>
              <a:buAutoNum type="arabicPeriod"/>
            </a:pPr>
            <a:r>
              <a:rPr lang="en-US" sz="2000" b="1" i="0" dirty="0">
                <a:solidFill>
                  <a:srgbClr val="0D0D0D"/>
                </a:solidFill>
                <a:effectLst/>
                <a:latin typeface="Söhne"/>
              </a:rPr>
              <a:t>Net profit</a:t>
            </a:r>
            <a:r>
              <a:rPr lang="en-US" sz="2000" b="0" i="0" dirty="0">
                <a:solidFill>
                  <a:srgbClr val="0D0D0D"/>
                </a:solidFill>
                <a:effectLst/>
                <a:latin typeface="Söhne"/>
              </a:rPr>
              <a:t>: The final profit after deducting all expenses, including other expenses, from gross margin.</a:t>
            </a:r>
          </a:p>
        </p:txBody>
      </p:sp>
      <p:grpSp>
        <p:nvGrpSpPr>
          <p:cNvPr id="6" name="Group 6"/>
          <p:cNvGrpSpPr/>
          <p:nvPr/>
        </p:nvGrpSpPr>
        <p:grpSpPr>
          <a:xfrm>
            <a:off x="5789269" y="5091052"/>
            <a:ext cx="2680669" cy="909824"/>
            <a:chOff x="0" y="0"/>
            <a:chExt cx="812800" cy="275866"/>
          </a:xfrm>
        </p:grpSpPr>
        <p:sp>
          <p:nvSpPr>
            <p:cNvPr id="7" name="Freeform 7"/>
            <p:cNvSpPr/>
            <p:nvPr/>
          </p:nvSpPr>
          <p:spPr>
            <a:xfrm>
              <a:off x="0" y="0"/>
              <a:ext cx="812800" cy="275866"/>
            </a:xfrm>
            <a:custGeom>
              <a:avLst/>
              <a:gdLst/>
              <a:ahLst/>
              <a:cxnLst/>
              <a:rect l="l" t="t" r="r" b="b"/>
              <a:pathLst>
                <a:path w="812800" h="275866">
                  <a:moveTo>
                    <a:pt x="137933" y="0"/>
                  </a:moveTo>
                  <a:lnTo>
                    <a:pt x="674867" y="0"/>
                  </a:lnTo>
                  <a:cubicBezTo>
                    <a:pt x="711449" y="0"/>
                    <a:pt x="746533" y="14532"/>
                    <a:pt x="772400" y="40400"/>
                  </a:cubicBezTo>
                  <a:cubicBezTo>
                    <a:pt x="798268" y="66267"/>
                    <a:pt x="812800" y="101351"/>
                    <a:pt x="812800" y="137933"/>
                  </a:cubicBezTo>
                  <a:lnTo>
                    <a:pt x="812800" y="137933"/>
                  </a:lnTo>
                  <a:cubicBezTo>
                    <a:pt x="812800" y="214111"/>
                    <a:pt x="751045" y="275866"/>
                    <a:pt x="674867" y="275866"/>
                  </a:cubicBezTo>
                  <a:lnTo>
                    <a:pt x="137933" y="275866"/>
                  </a:lnTo>
                  <a:cubicBezTo>
                    <a:pt x="101351" y="275866"/>
                    <a:pt x="66267" y="261334"/>
                    <a:pt x="40400" y="235466"/>
                  </a:cubicBezTo>
                  <a:cubicBezTo>
                    <a:pt x="14532" y="209599"/>
                    <a:pt x="0" y="174515"/>
                    <a:pt x="0" y="137933"/>
                  </a:cubicBezTo>
                  <a:lnTo>
                    <a:pt x="0" y="137933"/>
                  </a:lnTo>
                  <a:cubicBezTo>
                    <a:pt x="0" y="101351"/>
                    <a:pt x="14532" y="66267"/>
                    <a:pt x="40400" y="40400"/>
                  </a:cubicBezTo>
                  <a:cubicBezTo>
                    <a:pt x="66267" y="14532"/>
                    <a:pt x="101351" y="0"/>
                    <a:pt x="137933" y="0"/>
                  </a:cubicBezTo>
                  <a:close/>
                </a:path>
              </a:pathLst>
            </a:custGeom>
            <a:solidFill>
              <a:srgbClr val="000000">
                <a:alpha val="0"/>
              </a:srgbClr>
            </a:solidFill>
            <a:ln w="38100" cap="rnd">
              <a:solidFill>
                <a:srgbClr val="2145B2"/>
              </a:solidFill>
              <a:prstDash val="solid"/>
              <a:round/>
            </a:ln>
          </p:spPr>
        </p:sp>
        <p:sp>
          <p:nvSpPr>
            <p:cNvPr id="8" name="TextBox 8"/>
            <p:cNvSpPr txBox="1"/>
            <p:nvPr/>
          </p:nvSpPr>
          <p:spPr>
            <a:xfrm>
              <a:off x="0" y="-133350"/>
              <a:ext cx="812800" cy="409216"/>
            </a:xfrm>
            <a:prstGeom prst="rect">
              <a:avLst/>
            </a:prstGeom>
          </p:spPr>
          <p:txBody>
            <a:bodyPr lIns="50800" tIns="50800" rIns="50800" bIns="50800" rtlCol="0" anchor="ctr"/>
            <a:lstStyle/>
            <a:p>
              <a:pPr algn="ctr">
                <a:lnSpc>
                  <a:spcPts val="4199"/>
                </a:lnSpc>
              </a:pPr>
              <a:r>
                <a:rPr lang="en-US" sz="2999">
                  <a:solidFill>
                    <a:srgbClr val="2145B2"/>
                  </a:solidFill>
                  <a:latin typeface="Agrandir Wide"/>
                </a:rPr>
                <a:t>Data</a:t>
              </a:r>
            </a:p>
          </p:txBody>
        </p:sp>
      </p:grpSp>
      <p:sp>
        <p:nvSpPr>
          <p:cNvPr id="12" name="TextBox 4">
            <a:extLst>
              <a:ext uri="{FF2B5EF4-FFF2-40B4-BE49-F238E27FC236}">
                <a16:creationId xmlns:a16="http://schemas.microsoft.com/office/drawing/2014/main" id="{255247D8-1915-E2AB-0138-CFD2CB0C0F36}"/>
              </a:ext>
            </a:extLst>
          </p:cNvPr>
          <p:cNvSpPr txBox="1"/>
          <p:nvPr/>
        </p:nvSpPr>
        <p:spPr>
          <a:xfrm>
            <a:off x="8868081" y="5850239"/>
            <a:ext cx="8118694" cy="4795159"/>
          </a:xfrm>
          <a:prstGeom prst="rect">
            <a:avLst/>
          </a:prstGeom>
        </p:spPr>
        <p:txBody>
          <a:bodyPr lIns="0" tIns="0" rIns="0" bIns="0" rtlCol="0" anchor="t">
            <a:spAutoFit/>
          </a:bodyPr>
          <a:lstStyle/>
          <a:p>
            <a:pPr>
              <a:lnSpc>
                <a:spcPts val="4242"/>
              </a:lnSpc>
            </a:pPr>
            <a:r>
              <a:rPr lang="en-US" sz="3030" dirty="0">
                <a:solidFill>
                  <a:srgbClr val="000000"/>
                </a:solidFill>
                <a:latin typeface="Agrandir Wide"/>
              </a:rPr>
              <a:t>Fiscal Year</a:t>
            </a:r>
          </a:p>
          <a:p>
            <a:pPr marL="457200" indent="-457200">
              <a:buFont typeface="Arial" panose="020B0604020202020204" pitchFamily="34" charset="0"/>
              <a:buChar char="•"/>
            </a:pPr>
            <a:r>
              <a:rPr lang="en-US" sz="2400" b="0" i="0" dirty="0">
                <a:solidFill>
                  <a:srgbClr val="0D0D0D"/>
                </a:solidFill>
                <a:effectLst/>
                <a:latin typeface="Söhne"/>
              </a:rPr>
              <a:t>A defined 12-month period for financial reporting, not necessarily matching the calendar year. It sets the boundaries for budgeting, planning, and reporting financial performance.</a:t>
            </a:r>
          </a:p>
          <a:p>
            <a:r>
              <a:rPr lang="en-US" sz="3030" dirty="0">
                <a:solidFill>
                  <a:srgbClr val="000000"/>
                </a:solidFill>
                <a:latin typeface="Agrandir Wide"/>
              </a:rPr>
              <a:t>Year to Date</a:t>
            </a:r>
          </a:p>
          <a:p>
            <a:pPr marL="342900" indent="-342900">
              <a:buFont typeface="Arial" panose="020B0604020202020204" pitchFamily="34" charset="0"/>
              <a:buChar char="•"/>
            </a:pPr>
            <a:r>
              <a:rPr lang="en-US" sz="2400" dirty="0">
                <a:solidFill>
                  <a:srgbClr val="0D0D0D"/>
                </a:solidFill>
                <a:latin typeface="Söhne"/>
              </a:rPr>
              <a:t>The period from the beginning of the fiscal year to the current date, showing cumulative financial results. </a:t>
            </a:r>
          </a:p>
          <a:p>
            <a:r>
              <a:rPr lang="en-US" sz="3030" dirty="0">
                <a:solidFill>
                  <a:srgbClr val="000000"/>
                </a:solidFill>
                <a:latin typeface="Agrandir Wide"/>
              </a:rPr>
              <a:t>Year to Go</a:t>
            </a:r>
          </a:p>
          <a:p>
            <a:pPr marL="457200" indent="-457200">
              <a:buFont typeface="Arial" panose="020B0604020202020204" pitchFamily="34" charset="0"/>
              <a:buChar char="•"/>
            </a:pPr>
            <a:r>
              <a:rPr lang="en-US" sz="2400" dirty="0">
                <a:solidFill>
                  <a:srgbClr val="0D0D0D"/>
                </a:solidFill>
                <a:latin typeface="Söhne"/>
              </a:rPr>
              <a:t>The remaining portion of the fiscal year from the present date until its end, used for forecasting and planning future financial activities and targets.</a:t>
            </a:r>
          </a:p>
          <a:p>
            <a:endParaRPr lang="en-US" sz="2400" dirty="0">
              <a:solidFill>
                <a:srgbClr val="0D0D0D"/>
              </a:solidFill>
              <a:latin typeface="Söhne"/>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0E9"/>
        </a:solidFill>
        <a:effectLst/>
      </p:bgPr>
    </p:bg>
    <p:spTree>
      <p:nvGrpSpPr>
        <p:cNvPr id="1" name=""/>
        <p:cNvGrpSpPr/>
        <p:nvPr/>
      </p:nvGrpSpPr>
      <p:grpSpPr>
        <a:xfrm>
          <a:off x="0" y="0"/>
          <a:ext cx="0" cy="0"/>
          <a:chOff x="0" y="0"/>
          <a:chExt cx="0" cy="0"/>
        </a:xfrm>
      </p:grpSpPr>
      <p:sp>
        <p:nvSpPr>
          <p:cNvPr id="2" name="Freeform 2"/>
          <p:cNvSpPr/>
          <p:nvPr/>
        </p:nvSpPr>
        <p:spPr>
          <a:xfrm>
            <a:off x="9655117" y="2704655"/>
            <a:ext cx="8227375" cy="7229806"/>
          </a:xfrm>
          <a:custGeom>
            <a:avLst/>
            <a:gdLst/>
            <a:ahLst/>
            <a:cxnLst/>
            <a:rect l="l" t="t" r="r" b="b"/>
            <a:pathLst>
              <a:path w="8227375" h="7229806">
                <a:moveTo>
                  <a:pt x="0" y="0"/>
                </a:moveTo>
                <a:lnTo>
                  <a:pt x="8227375" y="0"/>
                </a:lnTo>
                <a:lnTo>
                  <a:pt x="8227375" y="7229806"/>
                </a:lnTo>
                <a:lnTo>
                  <a:pt x="0" y="722980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484442" y="159207"/>
            <a:ext cx="9284579" cy="2973503"/>
          </a:xfrm>
          <a:prstGeom prst="rect">
            <a:avLst/>
          </a:prstGeom>
        </p:spPr>
        <p:txBody>
          <a:bodyPr lIns="0" tIns="0" rIns="0" bIns="0" rtlCol="0" anchor="t">
            <a:spAutoFit/>
          </a:bodyPr>
          <a:lstStyle/>
          <a:p>
            <a:pPr>
              <a:lnSpc>
                <a:spcPts val="18213"/>
              </a:lnSpc>
            </a:pPr>
            <a:r>
              <a:rPr lang="en-US" sz="18585">
                <a:solidFill>
                  <a:srgbClr val="000000"/>
                </a:solidFill>
                <a:latin typeface="Agrandir Wide"/>
              </a:rPr>
              <a:t>Thanks</a:t>
            </a:r>
          </a:p>
        </p:txBody>
      </p:sp>
      <p:sp>
        <p:nvSpPr>
          <p:cNvPr id="4" name="TextBox 4"/>
          <p:cNvSpPr txBox="1"/>
          <p:nvPr/>
        </p:nvSpPr>
        <p:spPr>
          <a:xfrm>
            <a:off x="484442" y="9374706"/>
            <a:ext cx="4206435" cy="462819"/>
          </a:xfrm>
          <a:prstGeom prst="rect">
            <a:avLst/>
          </a:prstGeom>
        </p:spPr>
        <p:txBody>
          <a:bodyPr lIns="0" tIns="0" rIns="0" bIns="0" rtlCol="0" anchor="t">
            <a:spAutoFit/>
          </a:bodyPr>
          <a:lstStyle/>
          <a:p>
            <a:pPr>
              <a:lnSpc>
                <a:spcPts val="3552"/>
              </a:lnSpc>
            </a:pPr>
            <a:r>
              <a:rPr lang="en-US" sz="3383" dirty="0">
                <a:solidFill>
                  <a:srgbClr val="2145B2"/>
                </a:solidFill>
                <a:latin typeface="Agrandir Wide"/>
              </a:rPr>
              <a:t>Manjula Burman</a:t>
            </a:r>
          </a:p>
        </p:txBody>
      </p:sp>
    </p:spTree>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TotalTime>
  <Words>946</Words>
  <Application>Microsoft Office PowerPoint</Application>
  <PresentationFormat>Custom</PresentationFormat>
  <Paragraphs>59</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Gloucester MT Extra Condensed</vt:lpstr>
      <vt:lpstr>Arial</vt:lpstr>
      <vt:lpstr>Manrope</vt:lpstr>
      <vt:lpstr>Google Sans</vt:lpstr>
      <vt:lpstr>Söhne</vt:lpstr>
      <vt:lpstr>Agrandir Wide</vt:lpstr>
      <vt:lpstr>Calibri</vt:lpstr>
      <vt:lpstr>Agrandir Wide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Yellow and blue Data Visualization Basics illustrated presentation</dc:title>
  <dc:creator>hp</dc:creator>
  <cp:lastModifiedBy>Manjula Burman</cp:lastModifiedBy>
  <cp:revision>3</cp:revision>
  <dcterms:created xsi:type="dcterms:W3CDTF">2006-08-16T00:00:00Z</dcterms:created>
  <dcterms:modified xsi:type="dcterms:W3CDTF">2024-02-22T08:27:15Z</dcterms:modified>
  <dc:identifier>DAF9dtGsVQw</dc:identifier>
</cp:coreProperties>
</file>