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295" r:id="rId9"/>
    <p:sldId id="261" r:id="rId10"/>
    <p:sldId id="259" r:id="rId11"/>
    <p:sldId id="304" r:id="rId12"/>
    <p:sldId id="262" r:id="rId13"/>
    <p:sldId id="303" r:id="rId14"/>
    <p:sldId id="263" r:id="rId15"/>
    <p:sldId id="264" r:id="rId16"/>
    <p:sldId id="297" r:id="rId17"/>
    <p:sldId id="265" r:id="rId18"/>
    <p:sldId id="266" r:id="rId19"/>
    <p:sldId id="267" r:id="rId20"/>
    <p:sldId id="305" r:id="rId21"/>
    <p:sldId id="269" r:id="rId22"/>
    <p:sldId id="268" r:id="rId23"/>
    <p:sldId id="270" r:id="rId24"/>
    <p:sldId id="298" r:id="rId25"/>
    <p:sldId id="301" r:id="rId26"/>
    <p:sldId id="302" r:id="rId27"/>
    <p:sldId id="271" r:id="rId28"/>
    <p:sldId id="276" r:id="rId29"/>
    <p:sldId id="279" r:id="rId30"/>
    <p:sldId id="283" r:id="rId31"/>
    <p:sldId id="288" r:id="rId32"/>
    <p:sldId id="306" r:id="rId33"/>
    <p:sldId id="289" r:id="rId34"/>
    <p:sldId id="280" r:id="rId35"/>
    <p:sldId id="281" r:id="rId36"/>
    <p:sldId id="282" r:id="rId37"/>
    <p:sldId id="307" r:id="rId38"/>
    <p:sldId id="284" r:id="rId39"/>
    <p:sldId id="285" r:id="rId40"/>
    <p:sldId id="286" r:id="rId41"/>
    <p:sldId id="287" r:id="rId4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E093F-EB1B-5CA7-52EA-0E26E551C52A}" v="2109" dt="2020-09-09T19:29:52.614"/>
    <p1510:client id="{562ACB97-4983-F5C5-4112-C4A59E92CB84}" v="772" dt="2020-09-08T19:44:06.010"/>
    <p1510:client id="{78986EFF-33AE-7343-E9D1-A22F6A343F65}" v="387" dt="2020-09-11T09:01:51.902"/>
    <p1510:client id="{A9AD62CF-C9A4-4945-07F7-062B435C63F0}" v="1784" dt="2020-09-08T19:53:55.815"/>
    <p1510:client id="{ADA60B1D-6E48-738C-13BF-F99B084DA4A6}" v="1096" dt="2020-09-10T19:08:34.970"/>
    <p1510:client id="{BB7997DE-B886-40BB-A098-19CC475564B4}" v="14" dt="2020-09-09T18:31:51.876"/>
    <p1510:client id="{C5F5D4A4-485C-3093-8270-E13012DA06D4}" v="57" dt="2020-09-10T20:24:52.793"/>
    <p1510:client id="{E29EFA49-ECFB-08FE-9A04-3C17B1D09E21}" v="2" dt="2020-09-10T07:08: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29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85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62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70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8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64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49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90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14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5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79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9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Arc 5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GB"/>
              <a:t>INFINITE GAMES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/>
              <a:t>Aman Raj (170101006)</a:t>
            </a:r>
            <a:endParaRPr lang="en-US"/>
          </a:p>
          <a:p>
            <a:r>
              <a:rPr lang="en-GB"/>
              <a:t>Mayank Wadhwani (170101038)</a:t>
            </a:r>
          </a:p>
          <a:p>
            <a:endParaRPr lang="en-GB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3E904C3-990E-4496-A47F-F302D887C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6" r="4712" b="-2"/>
          <a:stretch/>
        </p:blipFill>
        <p:spPr>
          <a:xfrm>
            <a:off x="0" y="503815"/>
            <a:ext cx="5850384" cy="5850370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62" name="Oval 53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21B2D69E-F3B5-4F52-A873-69C8E8A76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55" y="1235079"/>
            <a:ext cx="5438739" cy="512090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2" name="Arc 31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468CC-CEF6-4BB4-BD76-80264AAC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GB">
                <a:ea typeface="+mj-lt"/>
                <a:cs typeface="+mj-lt"/>
              </a:rPr>
              <a:t>Reachability Games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AD5-431F-4E80-8397-D3738D04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03" y="1778960"/>
            <a:ext cx="5257800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Intro</a:t>
            </a:r>
          </a:p>
          <a:p>
            <a:r>
              <a:rPr lang="en-GB" sz="2400">
                <a:ea typeface="+mn-lt"/>
                <a:cs typeface="+mn-lt"/>
              </a:rPr>
              <a:t>Given, R ⊆ V be a subset of A’s vertices, here R = {v</a:t>
            </a:r>
            <a:r>
              <a:rPr lang="en-GB" sz="2400" baseline="-25000">
                <a:ea typeface="+mn-lt"/>
                <a:cs typeface="+mn-lt"/>
              </a:rPr>
              <a:t>4, </a:t>
            </a:r>
            <a:r>
              <a:rPr lang="en-GB" sz="2400">
                <a:ea typeface="+mn-lt"/>
                <a:cs typeface="+mn-lt"/>
              </a:rPr>
              <a:t>v</a:t>
            </a:r>
            <a:r>
              <a:rPr lang="en-GB" sz="2400" baseline="-25000">
                <a:ea typeface="+mn-lt"/>
                <a:cs typeface="+mn-lt"/>
              </a:rPr>
              <a:t>5</a:t>
            </a:r>
            <a:r>
              <a:rPr lang="en-GB" sz="2400">
                <a:ea typeface="+mn-lt"/>
                <a:cs typeface="+mn-lt"/>
              </a:rPr>
              <a:t>}</a:t>
            </a:r>
            <a:endParaRPr lang="en-GB" sz="2400" baseline="-25000"/>
          </a:p>
          <a:p>
            <a:r>
              <a:rPr lang="en-GB" sz="2400">
                <a:ea typeface="+mn-lt"/>
                <a:cs typeface="+mn-lt"/>
              </a:rPr>
              <a:t>Player 0’s goal is to reach R at least once</a:t>
            </a:r>
            <a:endParaRPr lang="en-GB"/>
          </a:p>
          <a:p>
            <a:r>
              <a:rPr lang="en-GB" sz="2400">
                <a:ea typeface="+mn-lt"/>
                <a:cs typeface="+mn-lt"/>
              </a:rPr>
              <a:t>Player 1 tries to avoid reaching R</a:t>
            </a:r>
          </a:p>
          <a:p>
            <a:r>
              <a:rPr lang="en-GB" sz="2400">
                <a:ea typeface="+mn-lt"/>
                <a:cs typeface="+mn-lt"/>
              </a:rPr>
              <a:t>Reach(R) = {v</a:t>
            </a:r>
            <a:r>
              <a:rPr lang="en-GB" sz="2400" baseline="-25000">
                <a:ea typeface="+mn-lt"/>
                <a:cs typeface="+mn-lt"/>
              </a:rPr>
              <a:t>0</a:t>
            </a:r>
            <a:r>
              <a:rPr lang="en-GB" sz="2400">
                <a:ea typeface="+mn-lt"/>
                <a:cs typeface="+mn-lt"/>
              </a:rPr>
              <a:t>,v</a:t>
            </a:r>
            <a:r>
              <a:rPr lang="en-GB" sz="2400" baseline="-25000">
                <a:ea typeface="+mn-lt"/>
                <a:cs typeface="+mn-lt"/>
              </a:rPr>
              <a:t>1</a:t>
            </a:r>
            <a:r>
              <a:rPr lang="en-GB" sz="2400">
                <a:ea typeface="+mn-lt"/>
                <a:cs typeface="+mn-lt"/>
              </a:rPr>
              <a:t>,…,∈ V</a:t>
            </a:r>
            <a:r>
              <a:rPr lang="en-GB" sz="2400" baseline="30000">
                <a:ea typeface="+mn-lt"/>
                <a:cs typeface="+mn-lt"/>
              </a:rPr>
              <a:t>w</a:t>
            </a:r>
            <a:r>
              <a:rPr lang="en-GB" sz="2400">
                <a:ea typeface="+mn-lt"/>
                <a:cs typeface="+mn-lt"/>
              </a:rPr>
              <a:t>| ∃ i: v</a:t>
            </a:r>
            <a:r>
              <a:rPr lang="en-GB" sz="2400" baseline="-25000">
                <a:ea typeface="+mn-lt"/>
                <a:cs typeface="+mn-lt"/>
              </a:rPr>
              <a:t>i</a:t>
            </a:r>
            <a:r>
              <a:rPr lang="en-GB" sz="2400">
                <a:ea typeface="+mn-lt"/>
                <a:cs typeface="+mn-lt"/>
              </a:rPr>
              <a:t> ∈ R}</a:t>
            </a:r>
          </a:p>
        </p:txBody>
      </p:sp>
    </p:spTree>
    <p:extLst>
      <p:ext uri="{BB962C8B-B14F-4D97-AF65-F5344CB8AC3E}">
        <p14:creationId xmlns:p14="http://schemas.microsoft.com/office/powerpoint/2010/main" val="412601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21B2D69E-F3B5-4F52-A873-69C8E8A76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55" y="1235079"/>
            <a:ext cx="5438739" cy="512090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2" name="Arc 31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468CC-CEF6-4BB4-BD76-80264AAC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7843462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GB">
                <a:ea typeface="+mj-lt"/>
                <a:cs typeface="+mj-lt"/>
              </a:rPr>
              <a:t>Reachability Games 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AD5-431F-4E80-8397-D3738D04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Attractor</a:t>
            </a:r>
          </a:p>
          <a:p>
            <a:r>
              <a:rPr lang="en-GB" sz="2400">
                <a:ea typeface="+mn-lt"/>
                <a:cs typeface="+mn-lt"/>
              </a:rPr>
              <a:t>Attr</a:t>
            </a:r>
            <a:r>
              <a:rPr lang="en-GB" sz="2400" baseline="-25000">
                <a:ea typeface="+mn-lt"/>
                <a:cs typeface="+mn-lt"/>
              </a:rPr>
              <a:t>0</a:t>
            </a:r>
            <a:r>
              <a:rPr lang="en-GB" sz="2400">
                <a:ea typeface="+mn-lt"/>
                <a:cs typeface="+mn-lt"/>
              </a:rPr>
              <a:t>(R) or 0-attractor of R :</a:t>
            </a:r>
            <a:br>
              <a:rPr lang="en-GB" sz="2400">
                <a:ea typeface="+mn-lt"/>
                <a:cs typeface="+mn-lt"/>
              </a:rPr>
            </a:br>
            <a:r>
              <a:rPr lang="en-GB" sz="2400">
                <a:ea typeface="+mn-lt"/>
                <a:cs typeface="+mn-lt"/>
              </a:rPr>
              <a:t>All vertices from where Player 0 can attract the token to R</a:t>
            </a:r>
          </a:p>
          <a:p>
            <a:r>
              <a:rPr lang="en-GB" sz="2400">
                <a:ea typeface="+mn-lt"/>
                <a:cs typeface="+mn-lt"/>
              </a:rPr>
              <a:t>Construction of the attractor is hierarchical</a:t>
            </a:r>
          </a:p>
          <a:p>
            <a:r>
              <a:rPr lang="en-GB" sz="2400"/>
              <a:t>Vertex v is added to attractor if:</a:t>
            </a:r>
            <a:br>
              <a:rPr lang="en-GB" sz="2400"/>
            </a:br>
            <a:r>
              <a:rPr lang="en-GB" sz="2400">
                <a:ea typeface="+mn-lt"/>
                <a:cs typeface="+mn-lt"/>
              </a:rPr>
              <a:t>{v ∈ V</a:t>
            </a:r>
            <a:r>
              <a:rPr lang="en-GB" sz="2400" baseline="-25000">
                <a:ea typeface="+mn-lt"/>
                <a:cs typeface="+mn-lt"/>
              </a:rPr>
              <a:t>i </a:t>
            </a:r>
            <a:r>
              <a:rPr lang="en-GB" sz="2400">
                <a:ea typeface="+mn-lt"/>
                <a:cs typeface="+mn-lt"/>
              </a:rPr>
              <a:t>| some successor of v ∈ R} </a:t>
            </a:r>
            <a:br>
              <a:rPr lang="en-GB" sz="2400">
                <a:ea typeface="+mn-lt"/>
                <a:cs typeface="+mn-lt"/>
              </a:rPr>
            </a:br>
            <a:r>
              <a:rPr lang="en-GB" sz="2400">
                <a:ea typeface="+mn-lt"/>
                <a:cs typeface="+mn-lt"/>
              </a:rPr>
              <a:t>or </a:t>
            </a:r>
            <a:br>
              <a:rPr lang="en-GB" sz="2400">
                <a:ea typeface="+mn-lt"/>
                <a:cs typeface="+mn-lt"/>
              </a:rPr>
            </a:br>
            <a:r>
              <a:rPr lang="en-GB" sz="2400">
                <a:ea typeface="+mn-lt"/>
                <a:cs typeface="+mn-lt"/>
              </a:rPr>
              <a:t>{v ∈ V</a:t>
            </a:r>
            <a:r>
              <a:rPr lang="en-GB" sz="2400" baseline="-25000">
                <a:ea typeface="+mn-lt"/>
                <a:cs typeface="+mn-lt"/>
              </a:rPr>
              <a:t>1−i</a:t>
            </a:r>
            <a:r>
              <a:rPr lang="en-GB" sz="2400">
                <a:ea typeface="+mn-lt"/>
                <a:cs typeface="+mn-lt"/>
              </a:rPr>
              <a:t> | all successors of v ∈ R}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4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6014-2E65-48EF-96D8-B91DA593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Reachability Games (Cont.)</a:t>
            </a:r>
            <a:endParaRPr lang="en-US"/>
          </a:p>
        </p:txBody>
      </p:sp>
      <p:pic>
        <p:nvPicPr>
          <p:cNvPr id="4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CDC600D8-D0B8-4AF6-965F-E89CE5A0C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187" y="1365549"/>
            <a:ext cx="8936274" cy="5492772"/>
          </a:xfrm>
        </p:spPr>
      </p:pic>
    </p:spTree>
    <p:extLst>
      <p:ext uri="{BB962C8B-B14F-4D97-AF65-F5344CB8AC3E}">
        <p14:creationId xmlns:p14="http://schemas.microsoft.com/office/powerpoint/2010/main" val="396091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21B2D69E-F3B5-4F52-A873-69C8E8A76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55" y="1235079"/>
            <a:ext cx="5438739" cy="512090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2" name="Arc 31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468CC-CEF6-4BB4-BD76-80264AAC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7586608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GB">
                <a:ea typeface="+mj-lt"/>
                <a:cs typeface="+mj-lt"/>
              </a:rPr>
              <a:t>Reachability Games 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AD5-431F-4E80-8397-D3738D04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Solution</a:t>
            </a:r>
          </a:p>
          <a:p>
            <a:r>
              <a:rPr lang="en-GB" sz="2400">
                <a:ea typeface="+mn-lt"/>
                <a:cs typeface="+mn-lt"/>
              </a:rPr>
              <a:t>W</a:t>
            </a:r>
            <a:r>
              <a:rPr lang="en-GB" sz="2400" baseline="-25000">
                <a:ea typeface="+mn-lt"/>
                <a:cs typeface="+mn-lt"/>
              </a:rPr>
              <a:t>0</a:t>
            </a:r>
            <a:r>
              <a:rPr lang="en-GB" sz="2400">
                <a:ea typeface="+mn-lt"/>
                <a:cs typeface="+mn-lt"/>
              </a:rPr>
              <a:t>(G) = Attr</a:t>
            </a:r>
            <a:r>
              <a:rPr lang="en-GB" sz="2400" baseline="-25000">
                <a:ea typeface="+mn-lt"/>
                <a:cs typeface="+mn-lt"/>
              </a:rPr>
              <a:t>0</a:t>
            </a:r>
            <a:r>
              <a:rPr lang="en-GB" sz="2400">
                <a:ea typeface="+mn-lt"/>
                <a:cs typeface="+mn-lt"/>
              </a:rPr>
              <a:t>(R) and </a:t>
            </a:r>
            <a:endParaRPr lang="en-GB">
              <a:ea typeface="+mn-lt"/>
              <a:cs typeface="+mn-lt"/>
            </a:endParaRPr>
          </a:p>
          <a:p>
            <a:r>
              <a:rPr lang="en-GB" sz="2400">
                <a:ea typeface="+mn-lt"/>
                <a:cs typeface="+mn-lt"/>
              </a:rPr>
              <a:t>W</a:t>
            </a:r>
            <a:r>
              <a:rPr lang="en-GB" sz="2400" baseline="-25000">
                <a:ea typeface="+mn-lt"/>
                <a:cs typeface="+mn-lt"/>
              </a:rPr>
              <a:t>1</a:t>
            </a:r>
            <a:r>
              <a:rPr lang="en-GB" sz="2400">
                <a:ea typeface="+mn-lt"/>
                <a:cs typeface="+mn-lt"/>
              </a:rPr>
              <a:t>(G) = V \ Attr</a:t>
            </a:r>
            <a:r>
              <a:rPr lang="en-GB" sz="2400" baseline="-25000">
                <a:ea typeface="+mn-lt"/>
                <a:cs typeface="+mn-lt"/>
              </a:rPr>
              <a:t>0</a:t>
            </a:r>
            <a:r>
              <a:rPr lang="en-GB" sz="2400">
                <a:ea typeface="+mn-lt"/>
                <a:cs typeface="+mn-lt"/>
              </a:rPr>
              <a:t>(R)</a:t>
            </a:r>
          </a:p>
          <a:p>
            <a:r>
              <a:rPr lang="en-GB" sz="2400">
                <a:ea typeface="+mn-lt"/>
                <a:cs typeface="+mn-lt"/>
              </a:rPr>
              <a:t>Uniform positional winning strategies for both players</a:t>
            </a:r>
          </a:p>
          <a:p>
            <a:r>
              <a:rPr lang="en-GB" sz="2400">
                <a:ea typeface="+mn-lt"/>
                <a:cs typeface="+mn-lt"/>
              </a:rPr>
              <a:t>Player 0 can enforce a win from every vertex in W</a:t>
            </a:r>
            <a:r>
              <a:rPr lang="en-GB" sz="2400" baseline="-25000">
                <a:ea typeface="+mn-lt"/>
                <a:cs typeface="+mn-lt"/>
              </a:rPr>
              <a:t>0</a:t>
            </a:r>
            <a:r>
              <a:rPr lang="en-GB" sz="2400">
                <a:ea typeface="+mn-lt"/>
                <a:cs typeface="+mn-lt"/>
              </a:rPr>
              <a:t>(G)</a:t>
            </a:r>
            <a:endParaRPr lang="en-GB"/>
          </a:p>
          <a:p>
            <a:r>
              <a:rPr lang="en-GB" sz="2400">
                <a:ea typeface="+mn-lt"/>
                <a:cs typeface="+mn-lt"/>
              </a:rPr>
              <a:t>Player 1 can enforce a win by keeping the token in W</a:t>
            </a:r>
            <a:r>
              <a:rPr lang="en-GB" sz="2400" baseline="-25000">
                <a:ea typeface="+mn-lt"/>
                <a:cs typeface="+mn-lt"/>
              </a:rPr>
              <a:t>1</a:t>
            </a:r>
            <a:r>
              <a:rPr lang="en-GB" sz="2400">
                <a:ea typeface="+mn-lt"/>
                <a:cs typeface="+mn-lt"/>
              </a:rPr>
              <a:t>(G)</a:t>
            </a:r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037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768F-EA38-4DEB-8614-0C87456C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Safety Games</a:t>
            </a:r>
            <a:endParaRPr lang="en-US"/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41E7A0D1-F3D6-4B06-BD71-8CA21F69D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2456" y="1625222"/>
            <a:ext cx="4943654" cy="451934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8583E3-43F2-4ECE-9EC4-65704A2307B9}"/>
              </a:ext>
            </a:extLst>
          </p:cNvPr>
          <p:cNvSpPr txBox="1">
            <a:spLocks/>
          </p:cNvSpPr>
          <p:nvPr/>
        </p:nvSpPr>
        <p:spPr>
          <a:xfrm>
            <a:off x="838201" y="1984443"/>
            <a:ext cx="5257800" cy="4192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ea typeface="+mn-lt"/>
                <a:cs typeface="+mn-lt"/>
              </a:rPr>
              <a:t>Dual of reachability games</a:t>
            </a:r>
          </a:p>
          <a:p>
            <a:r>
              <a:rPr lang="en-GB" sz="2400">
                <a:ea typeface="+mn-lt"/>
                <a:cs typeface="+mn-lt"/>
              </a:rPr>
              <a:t>Player 0 is not allowed to leave a specific region S of safe vertices.</a:t>
            </a:r>
          </a:p>
          <a:p>
            <a:r>
              <a:rPr lang="en-GB" sz="2400">
                <a:ea typeface="+mn-lt"/>
                <a:cs typeface="+mn-lt"/>
              </a:rPr>
              <a:t>While, Player 1’s goal is to reach </a:t>
            </a:r>
            <a:br>
              <a:rPr lang="en-GB" sz="2400">
                <a:ea typeface="+mn-lt"/>
                <a:cs typeface="+mn-lt"/>
              </a:rPr>
            </a:br>
            <a:r>
              <a:rPr lang="en-GB" sz="2400">
                <a:ea typeface="+mn-lt"/>
                <a:cs typeface="+mn-lt"/>
              </a:rPr>
              <a:t>V \ S.</a:t>
            </a:r>
          </a:p>
          <a:p>
            <a:r>
              <a:rPr lang="en-GB" sz="2400">
                <a:ea typeface="+mn-lt"/>
                <a:cs typeface="+mn-lt"/>
              </a:rPr>
              <a:t>Safe(S) = {v</a:t>
            </a:r>
            <a:r>
              <a:rPr lang="en-GB" sz="2400" baseline="-25000">
                <a:ea typeface="+mn-lt"/>
                <a:cs typeface="+mn-lt"/>
              </a:rPr>
              <a:t>0</a:t>
            </a:r>
            <a:r>
              <a:rPr lang="en-GB" sz="2400">
                <a:ea typeface="+mn-lt"/>
                <a:cs typeface="+mn-lt"/>
              </a:rPr>
              <a:t>,v</a:t>
            </a:r>
            <a:r>
              <a:rPr lang="en-GB" sz="2400" baseline="-25000">
                <a:ea typeface="+mn-lt"/>
                <a:cs typeface="+mn-lt"/>
              </a:rPr>
              <a:t>1</a:t>
            </a:r>
            <a:r>
              <a:rPr lang="en-GB" sz="2400">
                <a:ea typeface="+mn-lt"/>
                <a:cs typeface="+mn-lt"/>
              </a:rPr>
              <a:t>,…,∈ V</a:t>
            </a:r>
            <a:r>
              <a:rPr lang="en-GB" sz="2400" baseline="30000">
                <a:ea typeface="+mn-lt"/>
                <a:cs typeface="+mn-lt"/>
              </a:rPr>
              <a:t>w</a:t>
            </a:r>
            <a:r>
              <a:rPr lang="en-GB" sz="2400">
                <a:ea typeface="+mn-lt"/>
                <a:cs typeface="+mn-lt"/>
              </a:rPr>
              <a:t> | ∀ i: v</a:t>
            </a:r>
            <a:r>
              <a:rPr lang="en-GB" sz="2400" baseline="-25000">
                <a:ea typeface="+mn-lt"/>
                <a:cs typeface="+mn-lt"/>
              </a:rPr>
              <a:t>i</a:t>
            </a:r>
            <a:r>
              <a:rPr lang="en-GB" sz="2400">
                <a:ea typeface="+mn-lt"/>
                <a:cs typeface="+mn-lt"/>
              </a:rPr>
              <a:t> ∈ S}</a:t>
            </a:r>
          </a:p>
          <a:p>
            <a:r>
              <a:rPr lang="en-GB" sz="2400">
                <a:ea typeface="+mn-lt"/>
                <a:cs typeface="+mn-lt"/>
              </a:rPr>
              <a:t>We can turn a safety game into a reachability game</a:t>
            </a:r>
            <a:endParaRPr lang="en-GB"/>
          </a:p>
          <a:p>
            <a:pPr marL="0" indent="0">
              <a:buNone/>
            </a:pPr>
            <a:endParaRPr lang="en-GB" sz="2400"/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44680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C2F11307-4B56-4492-8C62-DF1F86A0E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1468" y="1152326"/>
            <a:ext cx="6632060" cy="512826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5" name="Arc 14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BE959-20EE-42C3-B060-D9A96BC2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Büchi Games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6604E7-3993-443A-B9AE-A11BDB391366}"/>
              </a:ext>
            </a:extLst>
          </p:cNvPr>
          <p:cNvSpPr txBox="1">
            <a:spLocks/>
          </p:cNvSpPr>
          <p:nvPr/>
        </p:nvSpPr>
        <p:spPr>
          <a:xfrm>
            <a:off x="838201" y="1984443"/>
            <a:ext cx="5257800" cy="4192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So far: Visit even once, done. Future irrelevant</a:t>
            </a:r>
          </a:p>
          <a:p>
            <a:r>
              <a:rPr lang="en-US" sz="2400" err="1"/>
              <a:t>Büchi</a:t>
            </a:r>
            <a:r>
              <a:rPr lang="en-US" sz="2400"/>
              <a:t> games-&gt; there must be some element in a given set F that should be visited infinite times.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13152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C2F11307-4B56-4492-8C62-DF1F86A0E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1468" y="1152326"/>
            <a:ext cx="6632060" cy="512826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5" name="Arc 14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BE959-20EE-42C3-B060-D9A96BC2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Büchi Games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6604E7-3993-443A-B9AE-A11BDB391366}"/>
              </a:ext>
            </a:extLst>
          </p:cNvPr>
          <p:cNvSpPr txBox="1">
            <a:spLocks/>
          </p:cNvSpPr>
          <p:nvPr/>
        </p:nvSpPr>
        <p:spPr>
          <a:xfrm>
            <a:off x="838201" y="1984443"/>
            <a:ext cx="5257800" cy="4192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So far: Visit even once, done. Future irrelevant</a:t>
            </a:r>
          </a:p>
          <a:p>
            <a:r>
              <a:rPr lang="en-US" sz="2400" err="1"/>
              <a:t>Büchi</a:t>
            </a:r>
            <a:r>
              <a:rPr lang="en-US" sz="2400"/>
              <a:t> games-&gt; there must be some element in a given set F that should be visited infinite times.</a:t>
            </a:r>
          </a:p>
          <a:p>
            <a:r>
              <a:rPr lang="en-US" sz="2400"/>
              <a:t>Approach: start with F, and move according to following recurrence</a:t>
            </a:r>
          </a:p>
          <a:p>
            <a:endParaRPr lang="en-US" sz="2400"/>
          </a:p>
        </p:txBody>
      </p:sp>
      <p:pic>
        <p:nvPicPr>
          <p:cNvPr id="3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CCD75A18-DDDD-4FED-B8CE-BE2F31C4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9" y="4730336"/>
            <a:ext cx="5505451" cy="15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4295-3EF6-4643-82D4-D219F622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Büchi</a:t>
            </a:r>
            <a:r>
              <a:rPr lang="en-US">
                <a:ea typeface="+mj-lt"/>
                <a:cs typeface="+mj-lt"/>
              </a:rPr>
              <a:t> Games (Example)</a:t>
            </a:r>
            <a:endParaRPr lang="en-GB">
              <a:ea typeface="+mj-lt"/>
              <a:cs typeface="+mj-lt"/>
            </a:endParaRPr>
          </a:p>
        </p:txBody>
      </p:sp>
      <p:pic>
        <p:nvPicPr>
          <p:cNvPr id="4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0086C19-CD0F-43FB-B86F-BD43CB41B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335" y="1768116"/>
            <a:ext cx="8741519" cy="4837402"/>
          </a:xfrm>
        </p:spPr>
      </p:pic>
    </p:spTree>
    <p:extLst>
      <p:ext uri="{BB962C8B-B14F-4D97-AF65-F5344CB8AC3E}">
        <p14:creationId xmlns:p14="http://schemas.microsoft.com/office/powerpoint/2010/main" val="213869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131A-3E38-4BE3-85BF-50E61B27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Büchi</a:t>
            </a:r>
            <a:r>
              <a:rPr lang="en-US">
                <a:ea typeface="+mj-lt"/>
                <a:cs typeface="+mj-lt"/>
              </a:rPr>
              <a:t> Games (Example explained)</a:t>
            </a:r>
            <a:endParaRPr lang="en-GB">
              <a:ea typeface="+mj-lt"/>
              <a:cs typeface="+mj-lt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FA8CB40-548F-46A3-92D5-C70166DC3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135" y="1523700"/>
            <a:ext cx="8762108" cy="5225591"/>
          </a:xfrm>
        </p:spPr>
      </p:pic>
    </p:spTree>
    <p:extLst>
      <p:ext uri="{BB962C8B-B14F-4D97-AF65-F5344CB8AC3E}">
        <p14:creationId xmlns:p14="http://schemas.microsoft.com/office/powerpoint/2010/main" val="1549388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4DBB713C-1CFD-4723-A953-8CE3CC3D3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355" y="1153230"/>
            <a:ext cx="5841305" cy="521271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5" name="Arc 14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653E3-DC19-47B7-87AA-51A07252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Parity Games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A3E62D-FCDD-4A66-8E49-86BB2E59CB9C}"/>
              </a:ext>
            </a:extLst>
          </p:cNvPr>
          <p:cNvSpPr txBox="1">
            <a:spLocks/>
          </p:cNvSpPr>
          <p:nvPr/>
        </p:nvSpPr>
        <p:spPr>
          <a:xfrm>
            <a:off x="838201" y="1984443"/>
            <a:ext cx="5257800" cy="4192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Intro</a:t>
            </a:r>
          </a:p>
          <a:p>
            <a:r>
              <a:rPr lang="en-US" sz="2400">
                <a:ea typeface="+mn-lt"/>
                <a:cs typeface="+mn-lt"/>
              </a:rPr>
              <a:t>Generalization of Büchi games</a:t>
            </a:r>
          </a:p>
          <a:p>
            <a:r>
              <a:rPr lang="en-US" sz="2400">
                <a:ea typeface="+mn-lt"/>
                <a:cs typeface="+mn-lt"/>
              </a:rPr>
              <a:t>Vertices of the arena are colored by natural numbers</a:t>
            </a:r>
          </a:p>
          <a:p>
            <a:r>
              <a:rPr lang="en-US" sz="2400">
                <a:ea typeface="+mn-lt"/>
                <a:cs typeface="+mn-lt"/>
              </a:rPr>
              <a:t>Player i wins a play ρ if, and only if, the minimal color seen infinitely often in ρ has parity i.</a:t>
            </a:r>
          </a:p>
          <a:p>
            <a:r>
              <a:rPr lang="en-US" sz="2400">
                <a:ea typeface="+mn-lt"/>
                <a:cs typeface="+mn-lt"/>
              </a:rPr>
              <a:t>Parity(Ω) = { ρ ∈ V</a:t>
            </a:r>
            <a:r>
              <a:rPr lang="en-US" sz="2400" baseline="30000">
                <a:ea typeface="+mn-lt"/>
                <a:cs typeface="+mn-lt"/>
              </a:rPr>
              <a:t>ω</a:t>
            </a:r>
            <a:r>
              <a:rPr lang="en-US" sz="2400">
                <a:ea typeface="+mn-lt"/>
                <a:cs typeface="+mn-lt"/>
              </a:rPr>
              <a:t> |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min Inf(Ω(ρ</a:t>
            </a:r>
            <a:r>
              <a:rPr lang="en-US" sz="2400" baseline="-25000">
                <a:ea typeface="+mn-lt"/>
                <a:cs typeface="+mn-lt"/>
              </a:rPr>
              <a:t>0</a:t>
            </a:r>
            <a:r>
              <a:rPr lang="en-US" sz="2400">
                <a:ea typeface="+mn-lt"/>
                <a:cs typeface="+mn-lt"/>
              </a:rPr>
              <a:t>)Ω(ρ</a:t>
            </a:r>
            <a:r>
              <a:rPr lang="en-US" sz="2400" baseline="-25000">
                <a:ea typeface="+mn-lt"/>
                <a:cs typeface="+mn-lt"/>
              </a:rPr>
              <a:t>1</a:t>
            </a:r>
            <a:r>
              <a:rPr lang="en-US" sz="2400">
                <a:ea typeface="+mn-lt"/>
                <a:cs typeface="+mn-lt"/>
              </a:rPr>
              <a:t>)Ω(ρ</a:t>
            </a:r>
            <a:r>
              <a:rPr lang="en-US" sz="2400" baseline="-25000">
                <a:ea typeface="+mn-lt"/>
                <a:cs typeface="+mn-lt"/>
              </a:rPr>
              <a:t>2</a:t>
            </a:r>
            <a:r>
              <a:rPr lang="en-US" sz="2400">
                <a:ea typeface="+mn-lt"/>
                <a:cs typeface="+mn-lt"/>
              </a:rPr>
              <a:t>) · · ) is even 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856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7787-397B-4E00-BB27-6B9FC17A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900E-8A22-47FE-AD2F-2C704177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Programs for non-terminating systems</a:t>
            </a:r>
          </a:p>
          <a:p>
            <a:r>
              <a:rPr lang="en-GB"/>
              <a:t>e.g. </a:t>
            </a:r>
            <a:r>
              <a:rPr lang="en-GB">
                <a:ea typeface="+mn-lt"/>
                <a:cs typeface="+mn-lt"/>
              </a:rPr>
              <a:t>controller regulating the anti-lock brake in a car, controller to regulate temperature of a system</a:t>
            </a:r>
          </a:p>
          <a:p>
            <a:r>
              <a:rPr lang="en-GB"/>
              <a:t>Lead to </a:t>
            </a:r>
            <a:r>
              <a:rPr lang="en-GB">
                <a:ea typeface="+mn-lt"/>
                <a:cs typeface="+mn-lt"/>
              </a:rPr>
              <a:t>emergence of so-called reactive systems </a:t>
            </a:r>
          </a:p>
          <a:p>
            <a:r>
              <a:rPr lang="en-GB">
                <a:ea typeface="+mn-lt"/>
                <a:cs typeface="+mn-lt"/>
              </a:rPr>
              <a:t>Interaction between the system and its environment</a:t>
            </a:r>
          </a:p>
          <a:p>
            <a:r>
              <a:rPr lang="en-GB">
                <a:ea typeface="+mn-lt"/>
                <a:cs typeface="+mn-lt"/>
              </a:rPr>
              <a:t>We model them by a finite graph and find winning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1285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4DBB713C-1CFD-4723-A953-8CE3CC3D3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355" y="1153230"/>
            <a:ext cx="5841305" cy="521271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5" name="Arc 14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653E3-DC19-47B7-87AA-51A07252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Parity Games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A3E62D-FCDD-4A66-8E49-86BB2E59CB9C}"/>
              </a:ext>
            </a:extLst>
          </p:cNvPr>
          <p:cNvSpPr txBox="1">
            <a:spLocks/>
          </p:cNvSpPr>
          <p:nvPr/>
        </p:nvSpPr>
        <p:spPr>
          <a:xfrm>
            <a:off x="838201" y="1984443"/>
            <a:ext cx="5257800" cy="4192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Solution</a:t>
            </a:r>
          </a:p>
          <a:p>
            <a:r>
              <a:rPr lang="en-US" sz="2400">
                <a:ea typeface="+mn-lt"/>
                <a:cs typeface="+mn-lt"/>
              </a:rPr>
              <a:t>Can be solved using recursive algorithm involving computing attractors</a:t>
            </a:r>
          </a:p>
          <a:p>
            <a:r>
              <a:rPr lang="en-US" sz="2400">
                <a:ea typeface="+mn-lt"/>
                <a:cs typeface="+mn-lt"/>
              </a:rPr>
              <a:t>Exponential upper bound on the running time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8142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958C-881B-42F5-BA92-86FF3AF0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Finite-state Strategies and Reductions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EAE1-72C8-4DC7-A610-4E81A6E7A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Finite-state Strategies</a:t>
            </a:r>
            <a:endParaRPr lang="en-US"/>
          </a:p>
          <a:p>
            <a:r>
              <a:rPr lang="en-GB"/>
              <a:t>Reductions</a:t>
            </a:r>
          </a:p>
          <a:p>
            <a:r>
              <a:rPr lang="en-GB"/>
              <a:t>Weak muller games</a:t>
            </a:r>
          </a:p>
          <a:p>
            <a:r>
              <a:rPr lang="en-GB"/>
              <a:t>Muller games</a:t>
            </a:r>
          </a:p>
          <a:p>
            <a:r>
              <a:rPr lang="en-GB">
                <a:ea typeface="+mn-lt"/>
                <a:cs typeface="+mn-lt"/>
              </a:rPr>
              <a:t>Limits on Reductions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723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2A21-1184-49E1-A0BF-8CD3E1BB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Finite-state Strategies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49E698-BDF1-4A5C-9BC9-BE7DDE053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4126" y="2497964"/>
            <a:ext cx="4903748" cy="133489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8C4330-C06D-4202-BD65-02F88F8CD430}"/>
              </a:ext>
            </a:extLst>
          </p:cNvPr>
          <p:cNvSpPr txBox="1"/>
          <p:nvPr/>
        </p:nvSpPr>
        <p:spPr>
          <a:xfrm>
            <a:off x="840317" y="1634067"/>
            <a:ext cx="42989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highlight>
                  <a:srgbClr val="FFFF00"/>
                </a:highlight>
              </a:rPr>
              <a:t>Example:</a:t>
            </a:r>
          </a:p>
          <a:p>
            <a:r>
              <a:rPr lang="en-GB"/>
              <a:t>Let game with F = V</a:t>
            </a:r>
          </a:p>
        </p:txBody>
      </p:sp>
    </p:spTree>
    <p:extLst>
      <p:ext uri="{BB962C8B-B14F-4D97-AF65-F5344CB8AC3E}">
        <p14:creationId xmlns:p14="http://schemas.microsoft.com/office/powerpoint/2010/main" val="3011091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2A21-1184-49E1-A0BF-8CD3E1BB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Finite-state Strategies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39DD6F-2EAD-49C7-9A8C-1459C937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Memory Structure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Let A = (V, V0, V1, E) be an arena.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A memory structure M = (M, </a:t>
            </a:r>
            <a:r>
              <a:rPr lang="en-US" err="1">
                <a:ea typeface="+mn-lt"/>
                <a:cs typeface="+mn-lt"/>
              </a:rPr>
              <a:t>init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upd</a:t>
            </a:r>
            <a:r>
              <a:rPr lang="en-US">
                <a:ea typeface="+mn-lt"/>
                <a:cs typeface="+mn-lt"/>
              </a:rPr>
              <a:t>) for 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69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2A21-1184-49E1-A0BF-8CD3E1BB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Finite-state Strategies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39DD6F-2EAD-49C7-9A8C-1459C937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Memory Structure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Let A = (V, V0, V1, E) be an arena.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A memory structure M = (M, </a:t>
            </a:r>
            <a:r>
              <a:rPr lang="en-US" err="1">
                <a:ea typeface="+mn-lt"/>
                <a:cs typeface="+mn-lt"/>
              </a:rPr>
              <a:t>init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upd</a:t>
            </a:r>
            <a:r>
              <a:rPr lang="en-US">
                <a:ea typeface="+mn-lt"/>
                <a:cs typeface="+mn-lt"/>
              </a:rPr>
              <a:t>) for A.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9F95F-91E7-4FF4-902C-6BA3015C330A}"/>
              </a:ext>
            </a:extLst>
          </p:cNvPr>
          <p:cNvSpPr txBox="1"/>
          <p:nvPr/>
        </p:nvSpPr>
        <p:spPr>
          <a:xfrm>
            <a:off x="1231899" y="34332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highlight>
                  <a:srgbClr val="FFFF00"/>
                </a:highlight>
              </a:rPr>
              <a:t>Init: V -&gt; M</a:t>
            </a:r>
          </a:p>
        </p:txBody>
      </p:sp>
    </p:spTree>
    <p:extLst>
      <p:ext uri="{BB962C8B-B14F-4D97-AF65-F5344CB8AC3E}">
        <p14:creationId xmlns:p14="http://schemas.microsoft.com/office/powerpoint/2010/main" val="4091660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2A21-1184-49E1-A0BF-8CD3E1BB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Finite-state Strategies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39DD6F-2EAD-49C7-9A8C-1459C937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Memory Structure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Let A = (V, V0, V1, E) be an arena.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A memory structure M = (M, </a:t>
            </a:r>
            <a:r>
              <a:rPr lang="en-US" err="1">
                <a:ea typeface="+mn-lt"/>
                <a:cs typeface="+mn-lt"/>
              </a:rPr>
              <a:t>init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upd</a:t>
            </a:r>
            <a:r>
              <a:rPr lang="en-US">
                <a:ea typeface="+mn-lt"/>
                <a:cs typeface="+mn-lt"/>
              </a:rPr>
              <a:t>) for A.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9F95F-91E7-4FF4-902C-6BA3015C330A}"/>
              </a:ext>
            </a:extLst>
          </p:cNvPr>
          <p:cNvSpPr txBox="1"/>
          <p:nvPr/>
        </p:nvSpPr>
        <p:spPr>
          <a:xfrm>
            <a:off x="1231899" y="34332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Init: V -&gt;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89ADB-848F-4CAF-8A3D-5941C1F6A202}"/>
              </a:ext>
            </a:extLst>
          </p:cNvPr>
          <p:cNvSpPr txBox="1"/>
          <p:nvPr/>
        </p:nvSpPr>
        <p:spPr>
          <a:xfrm>
            <a:off x="5883275" y="348085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err="1">
                <a:highlight>
                  <a:srgbClr val="FFFF00"/>
                </a:highlight>
                <a:ea typeface="+mn-lt"/>
                <a:cs typeface="+mn-lt"/>
              </a:rPr>
              <a:t>Upd</a:t>
            </a:r>
            <a:r>
              <a:rPr lang="en-GB" b="1">
                <a:highlight>
                  <a:srgbClr val="FFFF00"/>
                </a:highlight>
                <a:ea typeface="+mn-lt"/>
                <a:cs typeface="+mn-lt"/>
              </a:rPr>
              <a:t>: M * V -&gt; M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179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2A21-1184-49E1-A0BF-8CD3E1BB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Finite-state Strategies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39DD6F-2EAD-49C7-9A8C-1459C937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Memory Structure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Let A = (V, V0, V1, E) be an arena.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A memory structure M = (M, </a:t>
            </a:r>
            <a:r>
              <a:rPr lang="en-US" err="1">
                <a:ea typeface="+mn-lt"/>
                <a:cs typeface="+mn-lt"/>
              </a:rPr>
              <a:t>init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upd</a:t>
            </a:r>
            <a:r>
              <a:rPr lang="en-US">
                <a:ea typeface="+mn-lt"/>
                <a:cs typeface="+mn-lt"/>
              </a:rPr>
              <a:t>) for A.</a:t>
            </a:r>
          </a:p>
          <a:p>
            <a:endParaRPr lang="en-US"/>
          </a:p>
          <a:p>
            <a:r>
              <a:rPr lang="en-US"/>
              <a:t>Next Move function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9F95F-91E7-4FF4-902C-6BA3015C330A}"/>
              </a:ext>
            </a:extLst>
          </p:cNvPr>
          <p:cNvSpPr txBox="1"/>
          <p:nvPr/>
        </p:nvSpPr>
        <p:spPr>
          <a:xfrm>
            <a:off x="1231899" y="34332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Init: V -&gt;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89ADB-848F-4CAF-8A3D-5941C1F6A202}"/>
              </a:ext>
            </a:extLst>
          </p:cNvPr>
          <p:cNvSpPr txBox="1"/>
          <p:nvPr/>
        </p:nvSpPr>
        <p:spPr>
          <a:xfrm>
            <a:off x="5883275" y="348085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err="1">
                <a:ea typeface="+mn-lt"/>
                <a:cs typeface="+mn-lt"/>
              </a:rPr>
              <a:t>Upd</a:t>
            </a:r>
            <a:r>
              <a:rPr lang="en-GB" b="1">
                <a:ea typeface="+mn-lt"/>
                <a:cs typeface="+mn-lt"/>
              </a:rPr>
              <a:t>: M * V -&gt; M</a:t>
            </a:r>
          </a:p>
          <a:p>
            <a:pPr algn="l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5DB4C-62F4-4B11-BF22-333C80E45A70}"/>
              </a:ext>
            </a:extLst>
          </p:cNvPr>
          <p:cNvSpPr txBox="1"/>
          <p:nvPr/>
        </p:nvSpPr>
        <p:spPr>
          <a:xfrm>
            <a:off x="1231900" y="4555067"/>
            <a:ext cx="70506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err="1">
                <a:highlight>
                  <a:srgbClr val="FFFF00"/>
                </a:highlight>
              </a:rPr>
              <a:t>nxt</a:t>
            </a:r>
            <a:r>
              <a:rPr lang="en-GB" b="1">
                <a:highlight>
                  <a:srgbClr val="FFFF00"/>
                </a:highlight>
              </a:rPr>
              <a:t>: Vi * M -&gt; V satisfying (v, </a:t>
            </a:r>
            <a:r>
              <a:rPr lang="en-GB" b="1" err="1">
                <a:highlight>
                  <a:srgbClr val="FFFF00"/>
                </a:highlight>
              </a:rPr>
              <a:t>nxt</a:t>
            </a:r>
            <a:r>
              <a:rPr lang="en-GB" b="1">
                <a:highlight>
                  <a:srgbClr val="FFFF00"/>
                </a:highlight>
              </a:rPr>
              <a:t>(</a:t>
            </a:r>
            <a:r>
              <a:rPr lang="en-GB" b="1" err="1">
                <a:highlight>
                  <a:srgbClr val="FFFF00"/>
                </a:highlight>
              </a:rPr>
              <a:t>v,m</a:t>
            </a:r>
            <a:r>
              <a:rPr lang="en-GB" b="1">
                <a:highlight>
                  <a:srgbClr val="FFFF00"/>
                </a:highlight>
              </a:rPr>
              <a:t>) ) belongs to E</a:t>
            </a:r>
            <a:endParaRPr lang="en-US" b="1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3116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0E788DB-51C8-4B77-83F2-E33AFB2C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663" y="2142559"/>
            <a:ext cx="5297771" cy="266036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42A21-1184-49E1-A0BF-8CD3E1BB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Finite-state Strategies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39DD6F-2EAD-49C7-9A8C-1459C937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If some strategy requires a memory structure and some next move function, it is finite state strategy.</a:t>
            </a:r>
          </a:p>
          <a:p>
            <a:r>
              <a:rPr lang="en-US" sz="2400"/>
              <a:t>All early games (that are positional strategy-based games) like </a:t>
            </a:r>
            <a:r>
              <a:rPr lang="en-US" sz="2400" err="1"/>
              <a:t>Büchi</a:t>
            </a:r>
            <a:r>
              <a:rPr lang="en-US" sz="2400"/>
              <a:t>, reachability can also be implemented by finite state strategy</a:t>
            </a:r>
          </a:p>
        </p:txBody>
      </p:sp>
    </p:spTree>
    <p:extLst>
      <p:ext uri="{BB962C8B-B14F-4D97-AF65-F5344CB8AC3E}">
        <p14:creationId xmlns:p14="http://schemas.microsoft.com/office/powerpoint/2010/main" val="877923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42A21-1184-49E1-A0BF-8CD3E1BB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Reductions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39DD6F-2EAD-49C7-9A8C-1459C937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9341777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Aim is to obtain a new game G' where Player 0 is known to have a positional winning strategy.</a:t>
            </a:r>
          </a:p>
          <a:p>
            <a:r>
              <a:rPr lang="en-US" sz="2400">
                <a:ea typeface="+mn-lt"/>
                <a:cs typeface="+mn-lt"/>
              </a:rPr>
              <a:t>Reducing G to G' simplifies the winning condition</a:t>
            </a:r>
            <a:endParaRPr lang="en-US"/>
          </a:p>
          <a:p>
            <a:r>
              <a:rPr lang="en-US" sz="2400"/>
              <a:t>But </a:t>
            </a:r>
            <a:r>
              <a:rPr lang="en-US" sz="2400">
                <a:ea typeface="+mn-lt"/>
                <a:cs typeface="+mn-lt"/>
              </a:rPr>
              <a:t>increases the size because of memory structure</a:t>
            </a:r>
          </a:p>
          <a:p>
            <a:r>
              <a:rPr lang="en-US" sz="2400">
                <a:ea typeface="+mn-lt"/>
                <a:cs typeface="+mn-lt"/>
              </a:rPr>
              <a:t>ρ ∈ Win if, and only if, </a:t>
            </a:r>
            <a:r>
              <a:rPr lang="en-US" sz="2400" err="1">
                <a:ea typeface="+mn-lt"/>
                <a:cs typeface="+mn-lt"/>
              </a:rPr>
              <a:t>ext</a:t>
            </a:r>
            <a:r>
              <a:rPr lang="en-US" sz="2400">
                <a:ea typeface="+mn-lt"/>
                <a:cs typeface="+mn-lt"/>
              </a:rPr>
              <a:t>(ρ) ∈ Win'.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287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42A21-1184-49E1-A0BF-8CD3E1BB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Weak Muller Game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39DD6F-2EAD-49C7-9A8C-1459C937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9718496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Let A = (V, V0, V1, E) be an arena and let F ⊆ 2 </a:t>
            </a:r>
            <a:r>
              <a:rPr lang="en-US" sz="2400" baseline="30000">
                <a:ea typeface="+mn-lt"/>
                <a:cs typeface="+mn-lt"/>
              </a:rPr>
              <a:t>V</a:t>
            </a:r>
            <a:r>
              <a:rPr lang="en-US" sz="2400">
                <a:ea typeface="+mn-lt"/>
                <a:cs typeface="+mn-lt"/>
              </a:rPr>
              <a:t> be a family of subsets of A’s vertices. Then, the weak Muller condition wMuller(F) is defined as :</a:t>
            </a:r>
            <a:br>
              <a:rPr lang="en-US" sz="2400">
                <a:ea typeface="+mn-lt"/>
                <a:cs typeface="+mn-lt"/>
              </a:rPr>
            </a:b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wMuller(F) := {ρ ∈ V</a:t>
            </a:r>
            <a:r>
              <a:rPr lang="en-US" sz="2400" baseline="30000">
                <a:ea typeface="+mn-lt"/>
                <a:cs typeface="+mn-lt"/>
              </a:rPr>
              <a:t> ω</a:t>
            </a:r>
            <a:r>
              <a:rPr lang="en-US" sz="2400">
                <a:ea typeface="+mn-lt"/>
                <a:cs typeface="+mn-lt"/>
              </a:rPr>
              <a:t> | Occ(ρ) ∈ F}</a:t>
            </a:r>
            <a:br>
              <a:rPr lang="en-US" sz="2400">
                <a:ea typeface="+mn-lt"/>
                <a:cs typeface="+mn-lt"/>
              </a:rPr>
            </a:b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We call a game G = (A, wMuller(F)) a weak Muller game.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7663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4E73EB10-AEDA-42B9-9D11-54E59B48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8781A-DE6C-4DE2-B8FD-6CA1C172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Essential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3138-8659-48BC-A52E-680A5D62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Arena</a:t>
            </a:r>
          </a:p>
          <a:p>
            <a:r>
              <a:rPr lang="en-GB"/>
              <a:t>Play</a:t>
            </a:r>
          </a:p>
          <a:p>
            <a:r>
              <a:rPr lang="en-GB"/>
              <a:t>Strategy</a:t>
            </a:r>
          </a:p>
          <a:p>
            <a:r>
              <a:rPr lang="en-GB">
                <a:ea typeface="+mn-lt"/>
                <a:cs typeface="+mn-lt"/>
              </a:rPr>
              <a:t>Positional Strategy</a:t>
            </a:r>
          </a:p>
          <a:p>
            <a:r>
              <a:rPr lang="en-GB"/>
              <a:t>Determinacy</a:t>
            </a:r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A444780B-5D7F-4781-97CC-EB8A2067E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18" r="11872" b="1"/>
          <a:stretch/>
        </p:blipFill>
        <p:spPr>
          <a:xfrm>
            <a:off x="6330462" y="1034871"/>
            <a:ext cx="5023337" cy="5142092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4462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42A21-1184-49E1-A0BF-8CD3E1BB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7877710" cy="1325563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Weak Muller Game (Reduction)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39DD6F-2EAD-49C7-9A8C-1459C937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9718496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Weak Muller games are reducible to weak max-parity games</a:t>
            </a:r>
            <a:br>
              <a:rPr lang="en-US" sz="2400">
                <a:ea typeface="+mn-lt"/>
                <a:cs typeface="+mn-lt"/>
              </a:rPr>
            </a:br>
            <a:endParaRPr lang="en-US" sz="2400">
              <a:ea typeface="+mn-lt"/>
              <a:cs typeface="+mn-lt"/>
            </a:endParaRPr>
          </a:p>
          <a:p>
            <a:r>
              <a:rPr lang="en-US" sz="2400" err="1">
                <a:ea typeface="+mn-lt"/>
                <a:cs typeface="+mn-lt"/>
              </a:rPr>
              <a:t>wMaxParity</a:t>
            </a:r>
            <a:r>
              <a:rPr lang="en-US" sz="2400">
                <a:ea typeface="+mn-lt"/>
                <a:cs typeface="+mn-lt"/>
              </a:rPr>
              <a:t>(Ω) := {ρ ∈ V</a:t>
            </a:r>
            <a:r>
              <a:rPr lang="en-US" sz="2400" baseline="30000">
                <a:ea typeface="+mn-lt"/>
                <a:cs typeface="+mn-lt"/>
              </a:rPr>
              <a:t> ω</a:t>
            </a:r>
            <a:r>
              <a:rPr lang="en-US" sz="2400">
                <a:ea typeface="+mn-lt"/>
                <a:cs typeface="+mn-lt"/>
              </a:rPr>
              <a:t> | max Occ(Ω(ρ0)Ω(ρ1)Ω(ρ2)· · ·) is even}.</a:t>
            </a:r>
          </a:p>
          <a:p>
            <a:r>
              <a:rPr lang="en-US" sz="2400">
                <a:ea typeface="+mn-lt"/>
                <a:cs typeface="+mn-lt"/>
              </a:rPr>
              <a:t>Player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>
                <a:ea typeface="+mn-lt"/>
                <a:cs typeface="+mn-lt"/>
              </a:rPr>
              <a:t> wins a play, if the parity of the maximal color occurring during the play is i</a:t>
            </a:r>
          </a:p>
          <a:p>
            <a:r>
              <a:rPr lang="en-US" sz="2400">
                <a:ea typeface="+mn-lt"/>
                <a:cs typeface="+mn-lt"/>
              </a:rPr>
              <a:t>Ω(v, S) = ( 2 · |S|            if S ∈ F,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                ( 2 · |S| − 1     if S does not ∈ F.</a:t>
            </a:r>
          </a:p>
          <a:p>
            <a:r>
              <a:rPr lang="en-US" sz="2400">
                <a:ea typeface="+mn-lt"/>
                <a:cs typeface="+mn-lt"/>
              </a:rPr>
              <a:t>As the set of visited vertices increases until it gets stationary at some point, larger sets are assigned larger colors than smaller sets.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1569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3C7DCF2-F74E-4FAF-A554-69C17B16D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005" y="1848896"/>
            <a:ext cx="5836746" cy="277376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42A21-1184-49E1-A0BF-8CD3E1BB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7321193" cy="1325563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Weak Muller Game (Family)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39DD6F-2EAD-49C7-9A8C-1459C937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There exists a family Gn = (An, wMuller(Fn)) of weak Muller games, each having a designated vertex v, such that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• |An| ∈ O(n) and |Fn| = 2,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• Player 0 has a finite-state winning strategy from v, but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• Player 0 has no finite-state winning strategy from v with less than 2^n states.</a:t>
            </a:r>
          </a:p>
        </p:txBody>
      </p:sp>
    </p:spTree>
    <p:extLst>
      <p:ext uri="{BB962C8B-B14F-4D97-AF65-F5344CB8AC3E}">
        <p14:creationId xmlns:p14="http://schemas.microsoft.com/office/powerpoint/2010/main" val="1438474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51FE-BF3A-4EE7-AE3C-AA67FE6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Family of Weak Muller games</a:t>
            </a:r>
          </a:p>
        </p:txBody>
      </p:sp>
      <p:pic>
        <p:nvPicPr>
          <p:cNvPr id="4" name="Picture 4" descr="A clock in the middle of a watch&#10;&#10;Description automatically generated">
            <a:extLst>
              <a:ext uri="{FF2B5EF4-FFF2-40B4-BE49-F238E27FC236}">
                <a16:creationId xmlns:a16="http://schemas.microsoft.com/office/drawing/2014/main" id="{2E4D996B-B58D-4B0E-BCFC-C9DAD478E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35" y="1437437"/>
            <a:ext cx="11410002" cy="5288291"/>
          </a:xfrm>
        </p:spPr>
      </p:pic>
    </p:spTree>
    <p:extLst>
      <p:ext uri="{BB962C8B-B14F-4D97-AF65-F5344CB8AC3E}">
        <p14:creationId xmlns:p14="http://schemas.microsoft.com/office/powerpoint/2010/main" val="1187979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42A21-1184-49E1-A0BF-8CD3E1BB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Limits on Reduction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39DD6F-2EAD-49C7-9A8C-1459C937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1027584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 Büchi condition is harder than a reachability condition</a:t>
            </a:r>
          </a:p>
          <a:p>
            <a:r>
              <a:rPr lang="en-US" sz="2400">
                <a:ea typeface="+mn-lt"/>
                <a:cs typeface="+mn-lt"/>
              </a:rPr>
              <a:t>Intuitively, In a Büchi game, vertices from F have to be visited infinitely often while in a reachability game it suffices to visit R once, which is a much weaker condition. </a:t>
            </a:r>
          </a:p>
          <a:p>
            <a:r>
              <a:rPr lang="en-US" sz="2400">
                <a:ea typeface="+mn-lt"/>
                <a:cs typeface="+mn-lt"/>
              </a:rPr>
              <a:t>Reductions cannot go “down” the hierarchy: A complicated language cannot be reduced to a simpler one.</a:t>
            </a:r>
          </a:p>
        </p:txBody>
      </p:sp>
    </p:spTree>
    <p:extLst>
      <p:ext uri="{BB962C8B-B14F-4D97-AF65-F5344CB8AC3E}">
        <p14:creationId xmlns:p14="http://schemas.microsoft.com/office/powerpoint/2010/main" val="56834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4911-B26E-4CFC-AD2E-3FD2FB15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Rabin's Theorem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E228-18ED-4083-8453-5D999DF3D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Infinite Tree</a:t>
            </a:r>
          </a:p>
          <a:p>
            <a:r>
              <a:rPr lang="en-GB"/>
              <a:t>S2S</a:t>
            </a:r>
          </a:p>
          <a:p>
            <a:r>
              <a:rPr lang="en-GB"/>
              <a:t>Parity Tree Automata</a:t>
            </a:r>
          </a:p>
          <a:p>
            <a:r>
              <a:rPr lang="en-GB"/>
              <a:t>Rabin's theorem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150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C4C0B0D7-5074-4EF6-8185-09E03A707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525" y="1590695"/>
            <a:ext cx="8112928" cy="482661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7006D-A811-4F96-9C6D-AC51A434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GB"/>
              <a:t>Infinite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CE3A1-E6A9-4C94-BEE0-08E5BB9B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ea typeface="+mn-lt"/>
                <a:cs typeface="+mn-lt"/>
              </a:rPr>
              <a:t>A tree over an alphabet Σ is a mapping t: B ∗ → Σ</a:t>
            </a:r>
          </a:p>
          <a:p>
            <a:endParaRPr lang="en-GB" sz="2400"/>
          </a:p>
          <a:p>
            <a:r>
              <a:rPr lang="en-GB" sz="2400"/>
              <a:t>Ex:</a:t>
            </a:r>
          </a:p>
          <a:p>
            <a:r>
              <a:rPr lang="en-GB" sz="2400" err="1">
                <a:ea typeface="+mn-lt"/>
                <a:cs typeface="+mn-lt"/>
              </a:rPr>
              <a:t>te</a:t>
            </a:r>
            <a:r>
              <a:rPr lang="en-GB" sz="2400">
                <a:ea typeface="+mn-lt"/>
                <a:cs typeface="+mn-lt"/>
              </a:rPr>
              <a:t>(w) =   ( a if w = 1∗0, </a:t>
            </a:r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                  ( b otherwise.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647071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4C41-E144-4516-95E0-5BAB729D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S2S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3FED-6814-4668-BB8F-F2BA3D24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The Monadic Second-Order Logic of Two Successors</a:t>
            </a:r>
          </a:p>
          <a:p>
            <a:r>
              <a:rPr lang="en-GB">
                <a:ea typeface="+mn-lt"/>
                <a:cs typeface="+mn-lt"/>
              </a:rPr>
              <a:t>Syntax of S2S</a:t>
            </a:r>
          </a:p>
          <a:p>
            <a:r>
              <a:rPr lang="en-GB"/>
              <a:t>If $ is a formula, then Complement, union, intersection, quantification, also formula</a:t>
            </a:r>
          </a:p>
          <a:p>
            <a:r>
              <a:rPr lang="en-GB"/>
              <a:t>Sentence is a formula without free variables</a:t>
            </a:r>
          </a:p>
          <a:p>
            <a:r>
              <a:rPr lang="en-GB"/>
              <a:t>Solution in from of trees which satisfy the sentence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33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078B-709B-4359-9B37-8C572D79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S2S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8585-BFCF-4A1B-A584-3527A6CC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Satisfiability problem for S2S</a:t>
            </a:r>
          </a:p>
          <a:p>
            <a:r>
              <a:rPr lang="en-US">
                <a:ea typeface="+mn-lt"/>
                <a:cs typeface="+mn-lt"/>
              </a:rPr>
              <a:t>Translates a sentence ϕ into an automaton A</a:t>
            </a:r>
            <a:r>
              <a:rPr lang="en-US" baseline="-25000">
                <a:ea typeface="+mn-lt"/>
                <a:cs typeface="+mn-lt"/>
              </a:rPr>
              <a:t>ϕ</a:t>
            </a:r>
            <a:r>
              <a:rPr lang="en-US">
                <a:ea typeface="+mn-lt"/>
                <a:cs typeface="+mn-lt"/>
              </a:rPr>
              <a:t> recognizing exactly the trees satisfying ϕ</a:t>
            </a:r>
          </a:p>
          <a:p>
            <a:r>
              <a:rPr lang="en-US">
                <a:ea typeface="+mn-lt"/>
                <a:cs typeface="+mn-lt"/>
              </a:rPr>
              <a:t>Typically simpler to solve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5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12D4-6C7C-47B4-8D1B-442B541A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S2S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46F6-3262-4708-8E7E-6F28A654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Semantics of S2S</a:t>
            </a:r>
          </a:p>
          <a:p>
            <a:r>
              <a:rPr lang="en-GB">
                <a:ea typeface="+mn-lt"/>
                <a:cs typeface="+mn-lt"/>
              </a:rPr>
              <a:t> t, µ |= ¬ϕ if, and only if, it is not the case that t, µ |= ϕ.</a:t>
            </a:r>
          </a:p>
          <a:p>
            <a:r>
              <a:rPr lang="en-GB">
                <a:ea typeface="+mn-lt"/>
                <a:cs typeface="+mn-lt"/>
              </a:rPr>
              <a:t> t, µ |= ϕ ∧ ϕ' if, and only if, t, µ |= ϕ and t, µ |= ϕ' . </a:t>
            </a:r>
          </a:p>
          <a:p>
            <a:r>
              <a:rPr lang="en-GB">
                <a:ea typeface="+mn-lt"/>
                <a:cs typeface="+mn-lt"/>
              </a:rPr>
              <a:t> t, µ |= ϕ ∨ ϕ' if, and only if, t, µ |= ϕ or t, µ |= ϕ' . </a:t>
            </a:r>
          </a:p>
          <a:p>
            <a:r>
              <a:rPr lang="en-GB">
                <a:ea typeface="+mn-lt"/>
                <a:cs typeface="+mn-lt"/>
              </a:rPr>
              <a:t> t, µ |= ∃</a:t>
            </a:r>
            <a:r>
              <a:rPr lang="en-GB" err="1">
                <a:ea typeface="+mn-lt"/>
                <a:cs typeface="+mn-lt"/>
              </a:rPr>
              <a:t>xϕ</a:t>
            </a:r>
            <a:r>
              <a:rPr lang="en-GB">
                <a:ea typeface="+mn-lt"/>
                <a:cs typeface="+mn-lt"/>
              </a:rPr>
              <a:t> if, and only if, t, µ[x→ w] |= ϕ for some w ∈ B ∗ . </a:t>
            </a:r>
          </a:p>
          <a:p>
            <a:r>
              <a:rPr lang="en-GB">
                <a:ea typeface="+mn-lt"/>
                <a:cs typeface="+mn-lt"/>
              </a:rPr>
              <a:t> t, µ |= ∀</a:t>
            </a:r>
            <a:r>
              <a:rPr lang="en-GB" err="1">
                <a:ea typeface="+mn-lt"/>
                <a:cs typeface="+mn-lt"/>
              </a:rPr>
              <a:t>xϕ</a:t>
            </a:r>
            <a:r>
              <a:rPr lang="en-GB">
                <a:ea typeface="+mn-lt"/>
                <a:cs typeface="+mn-lt"/>
              </a:rPr>
              <a:t> if, and only if, t, µ[x→ w] |= ϕ for all w ∈ B ∗ . </a:t>
            </a:r>
          </a:p>
          <a:p>
            <a:r>
              <a:rPr lang="en-GB"/>
              <a:t>And so on......</a:t>
            </a:r>
          </a:p>
        </p:txBody>
      </p:sp>
    </p:spTree>
    <p:extLst>
      <p:ext uri="{BB962C8B-B14F-4D97-AF65-F5344CB8AC3E}">
        <p14:creationId xmlns:p14="http://schemas.microsoft.com/office/powerpoint/2010/main" val="320211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85B3-196F-4A29-BFAA-17405C21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Parity Tree Automata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0EC3-37F7-471D-9E01-23990AA75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A parity tree automaton A = (Q, Σ, </a:t>
            </a:r>
            <a:r>
              <a:rPr lang="en-GB" err="1">
                <a:ea typeface="+mn-lt"/>
                <a:cs typeface="+mn-lt"/>
              </a:rPr>
              <a:t>qI</a:t>
            </a:r>
            <a:r>
              <a:rPr lang="en-GB">
                <a:ea typeface="+mn-lt"/>
                <a:cs typeface="+mn-lt"/>
              </a:rPr>
              <a:t> , ∆, Ω)</a:t>
            </a:r>
            <a:endParaRPr lang="en-GB"/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54D41B56-0C8A-49D9-B5DC-62D681A47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248" y="2546860"/>
            <a:ext cx="4847505" cy="35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6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4E73EB10-AEDA-42B9-9D11-54E59B48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8781A-DE6C-4DE2-B8FD-6CA1C172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Essential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3138-8659-48BC-A52E-680A5D62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highlight>
                  <a:srgbClr val="FFFF00"/>
                </a:highlight>
              </a:rPr>
              <a:t>Arena: A = ( V , V0 , V1 , E )</a:t>
            </a:r>
          </a:p>
          <a:p>
            <a:r>
              <a:rPr lang="en-GB"/>
              <a:t>Play</a:t>
            </a:r>
          </a:p>
          <a:p>
            <a:r>
              <a:rPr lang="en-GB"/>
              <a:t>Strategy</a:t>
            </a:r>
          </a:p>
          <a:p>
            <a:r>
              <a:rPr lang="en-GB">
                <a:ea typeface="+mn-lt"/>
                <a:cs typeface="+mn-lt"/>
              </a:rPr>
              <a:t>Positional Strategy</a:t>
            </a:r>
          </a:p>
          <a:p>
            <a:r>
              <a:rPr lang="en-GB"/>
              <a:t>Determinacy</a:t>
            </a:r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A444780B-5D7F-4781-97CC-EB8A2067E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18" r="11872" b="1"/>
          <a:stretch/>
        </p:blipFill>
        <p:spPr>
          <a:xfrm>
            <a:off x="6330462" y="1034871"/>
            <a:ext cx="5023337" cy="5142092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5318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B11A-5CAA-416E-AC0A-4E9B38A3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Parity Tree Automata (An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AE90-9023-4D2C-8E5F-5EAC3FC24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L1 = {t: B ∗ → {a, b} | t|π = b ω for some path π}, the language of trees containing a path labelled with b ω</a:t>
            </a:r>
            <a:endParaRPr lang="en-GB"/>
          </a:p>
        </p:txBody>
      </p:sp>
      <p:pic>
        <p:nvPicPr>
          <p:cNvPr id="4" name="Picture 4" descr="A close up of a watch&#10;&#10;Description automatically generated">
            <a:extLst>
              <a:ext uri="{FF2B5EF4-FFF2-40B4-BE49-F238E27FC236}">
                <a16:creationId xmlns:a16="http://schemas.microsoft.com/office/drawing/2014/main" id="{69E31B66-5F94-4626-B062-17D100FAB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9" y="3041845"/>
            <a:ext cx="10348822" cy="270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60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FB1C0-4FBC-4703-929B-2164EC68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61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4E73EB10-AEDA-42B9-9D11-54E59B48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8781A-DE6C-4DE2-B8FD-6CA1C172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Essential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3138-8659-48BC-A52E-680A5D62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Arena</a:t>
            </a:r>
          </a:p>
          <a:p>
            <a:r>
              <a:rPr lang="en-GB" b="1">
                <a:highlight>
                  <a:srgbClr val="FFFF00"/>
                </a:highlight>
              </a:rPr>
              <a:t>Play = infinite sequence</a:t>
            </a:r>
          </a:p>
          <a:p>
            <a:r>
              <a:rPr lang="en-GB" b="1">
                <a:highlight>
                  <a:srgbClr val="FFFF00"/>
                </a:highlight>
              </a:rPr>
              <a:t>Ex. v0, v1, v2, v1 , v0 , v1 , …....</a:t>
            </a:r>
          </a:p>
          <a:p>
            <a:r>
              <a:rPr lang="en-GB"/>
              <a:t>Strategy</a:t>
            </a:r>
          </a:p>
          <a:p>
            <a:r>
              <a:rPr lang="en-GB">
                <a:ea typeface="+mn-lt"/>
                <a:cs typeface="+mn-lt"/>
              </a:rPr>
              <a:t>Positional Strategy</a:t>
            </a:r>
          </a:p>
          <a:p>
            <a:r>
              <a:rPr lang="en-GB"/>
              <a:t>Determinacy</a:t>
            </a:r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A444780B-5D7F-4781-97CC-EB8A2067E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18" r="11872" b="1"/>
          <a:stretch/>
        </p:blipFill>
        <p:spPr>
          <a:xfrm>
            <a:off x="6330462" y="1034871"/>
            <a:ext cx="5023337" cy="5142092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523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4E73EB10-AEDA-42B9-9D11-54E59B48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8781A-DE6C-4DE2-B8FD-6CA1C172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Essential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3138-8659-48BC-A52E-680A5D62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Arena</a:t>
            </a:r>
          </a:p>
          <a:p>
            <a:r>
              <a:rPr lang="en-GB"/>
              <a:t>Play</a:t>
            </a:r>
          </a:p>
          <a:p>
            <a:r>
              <a:rPr lang="en-GB" b="1">
                <a:highlight>
                  <a:srgbClr val="FFFF00"/>
                </a:highlight>
              </a:rPr>
              <a:t>Strategy: function V*Vi -&gt; V</a:t>
            </a:r>
          </a:p>
          <a:p>
            <a:r>
              <a:rPr lang="en-GB">
                <a:ea typeface="+mn-lt"/>
                <a:cs typeface="+mn-lt"/>
              </a:rPr>
              <a:t>Positional Strategy</a:t>
            </a:r>
          </a:p>
          <a:p>
            <a:r>
              <a:rPr lang="en-GB"/>
              <a:t>Determinacy</a:t>
            </a:r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A444780B-5D7F-4781-97CC-EB8A2067E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18" r="11872" b="1"/>
          <a:stretch/>
        </p:blipFill>
        <p:spPr>
          <a:xfrm>
            <a:off x="6330462" y="1034871"/>
            <a:ext cx="5023337" cy="5142092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5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4E73EB10-AEDA-42B9-9D11-54E59B48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8781A-DE6C-4DE2-B8FD-6CA1C172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Essential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3138-8659-48BC-A52E-680A5D62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Arena</a:t>
            </a:r>
          </a:p>
          <a:p>
            <a:r>
              <a:rPr lang="en-GB"/>
              <a:t>Play</a:t>
            </a:r>
          </a:p>
          <a:p>
            <a:r>
              <a:rPr lang="en-GB"/>
              <a:t>Strategy</a:t>
            </a:r>
          </a:p>
          <a:p>
            <a:r>
              <a:rPr lang="en-GB" b="1">
                <a:highlight>
                  <a:srgbClr val="FFFF00"/>
                </a:highlight>
                <a:ea typeface="+mn-lt"/>
                <a:cs typeface="+mn-lt"/>
              </a:rPr>
              <a:t>Positional Strategy: strategy depends only on current state (no history component)</a:t>
            </a:r>
          </a:p>
          <a:p>
            <a:r>
              <a:rPr lang="en-GB" b="1">
                <a:highlight>
                  <a:srgbClr val="FFFF00"/>
                </a:highlight>
              </a:rPr>
              <a:t>For red: f(</a:t>
            </a:r>
            <a:r>
              <a:rPr lang="en-GB" b="1" err="1">
                <a:highlight>
                  <a:srgbClr val="FFFF00"/>
                </a:highlight>
              </a:rPr>
              <a:t>vo</a:t>
            </a:r>
            <a:r>
              <a:rPr lang="en-GB" b="1">
                <a:highlight>
                  <a:srgbClr val="FFFF00"/>
                </a:highlight>
              </a:rPr>
              <a:t>) = v1, f(v2) = v1</a:t>
            </a:r>
            <a:endParaRPr lang="en-GB"/>
          </a:p>
          <a:p>
            <a:r>
              <a:rPr lang="en-GB"/>
              <a:t>Determinacy</a:t>
            </a:r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A444780B-5D7F-4781-97CC-EB8A2067E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18" r="11872" b="1"/>
          <a:stretch/>
        </p:blipFill>
        <p:spPr>
          <a:xfrm>
            <a:off x="6330462" y="1034871"/>
            <a:ext cx="5023337" cy="5142092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477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4E73EB10-AEDA-42B9-9D11-54E59B48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8781A-DE6C-4DE2-B8FD-6CA1C172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Essential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3138-8659-48BC-A52E-680A5D62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Arena</a:t>
            </a:r>
          </a:p>
          <a:p>
            <a:r>
              <a:rPr lang="en-GB"/>
              <a:t>Play</a:t>
            </a:r>
          </a:p>
          <a:p>
            <a:r>
              <a:rPr lang="en-GB"/>
              <a:t>Strategy</a:t>
            </a:r>
          </a:p>
          <a:p>
            <a:r>
              <a:rPr lang="en-GB">
                <a:ea typeface="+mn-lt"/>
                <a:cs typeface="+mn-lt"/>
              </a:rPr>
              <a:t>Positional Strategy</a:t>
            </a:r>
          </a:p>
          <a:p>
            <a:r>
              <a:rPr lang="en-GB" b="1">
                <a:highlight>
                  <a:srgbClr val="FFFF00"/>
                </a:highlight>
              </a:rPr>
              <a:t>Determinacy</a:t>
            </a:r>
          </a:p>
          <a:p>
            <a:r>
              <a:rPr lang="en-GB" b="1">
                <a:highlight>
                  <a:srgbClr val="FFFF00"/>
                </a:highlight>
              </a:rPr>
              <a:t> W0(V) union W1(V) = V</a:t>
            </a:r>
            <a:endParaRPr lang="en-GB"/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A444780B-5D7F-4781-97CC-EB8A2067E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18" r="11872" b="1"/>
          <a:stretch/>
        </p:blipFill>
        <p:spPr>
          <a:xfrm>
            <a:off x="6330462" y="1034871"/>
            <a:ext cx="5023337" cy="5142092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1902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958C-881B-42F5-BA92-86FF3AF0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Examples of Games with Uniform Positional 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EAE1-72C8-4DC7-A610-4E81A6E7A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Reachability games </a:t>
            </a:r>
          </a:p>
          <a:p>
            <a:r>
              <a:rPr lang="en-GB" err="1"/>
              <a:t>Büchi</a:t>
            </a:r>
            <a:r>
              <a:rPr lang="en-GB"/>
              <a:t> games</a:t>
            </a:r>
          </a:p>
          <a:p>
            <a:r>
              <a:rPr lang="en-GB"/>
              <a:t>Parity games</a:t>
            </a:r>
          </a:p>
        </p:txBody>
      </p:sp>
    </p:spTree>
    <p:extLst>
      <p:ext uri="{BB962C8B-B14F-4D97-AF65-F5344CB8AC3E}">
        <p14:creationId xmlns:p14="http://schemas.microsoft.com/office/powerpoint/2010/main" val="185919799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41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ShapesVTI</vt:lpstr>
      <vt:lpstr>INFINITE GAMES</vt:lpstr>
      <vt:lpstr>Motivation</vt:lpstr>
      <vt:lpstr>Essential Terminologies</vt:lpstr>
      <vt:lpstr>Essential Terminologies</vt:lpstr>
      <vt:lpstr>Essential Terminologies</vt:lpstr>
      <vt:lpstr>Essential Terminologies</vt:lpstr>
      <vt:lpstr>Essential Terminologies</vt:lpstr>
      <vt:lpstr>Essential Terminologies</vt:lpstr>
      <vt:lpstr>Examples of Games with Uniform Positional Strategy</vt:lpstr>
      <vt:lpstr>Reachability Games</vt:lpstr>
      <vt:lpstr>Reachability Games (Cont.)</vt:lpstr>
      <vt:lpstr>Reachability Games (Cont.)</vt:lpstr>
      <vt:lpstr>Reachability Games (Cont.)</vt:lpstr>
      <vt:lpstr>Safety Games</vt:lpstr>
      <vt:lpstr>Büchi Games</vt:lpstr>
      <vt:lpstr>Büchi Games</vt:lpstr>
      <vt:lpstr>Büchi Games (Example)</vt:lpstr>
      <vt:lpstr>Büchi Games (Example explained)</vt:lpstr>
      <vt:lpstr>Parity Games</vt:lpstr>
      <vt:lpstr>Parity Games</vt:lpstr>
      <vt:lpstr>Finite-state Strategies and Reductions</vt:lpstr>
      <vt:lpstr>Finite-state Strategies</vt:lpstr>
      <vt:lpstr>Finite-state Strategies</vt:lpstr>
      <vt:lpstr>Finite-state Strategies</vt:lpstr>
      <vt:lpstr>Finite-state Strategies</vt:lpstr>
      <vt:lpstr>Finite-state Strategies</vt:lpstr>
      <vt:lpstr>Finite-state Strategies</vt:lpstr>
      <vt:lpstr>Reductions</vt:lpstr>
      <vt:lpstr>Weak Muller Game</vt:lpstr>
      <vt:lpstr>Weak Muller Game (Reduction)</vt:lpstr>
      <vt:lpstr>Weak Muller Game (Family)</vt:lpstr>
      <vt:lpstr>Family of Weak Muller games</vt:lpstr>
      <vt:lpstr>Limits on Reduction</vt:lpstr>
      <vt:lpstr>Rabin's Theorem </vt:lpstr>
      <vt:lpstr>Infinite Tree</vt:lpstr>
      <vt:lpstr>S2S</vt:lpstr>
      <vt:lpstr>S2S (Cont.)</vt:lpstr>
      <vt:lpstr>S2S (Cont.)</vt:lpstr>
      <vt:lpstr>Parity Tree Automata</vt:lpstr>
      <vt:lpstr>Parity Tree Automata (An example)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2020-09-08T17:07:52Z</dcterms:created>
  <dcterms:modified xsi:type="dcterms:W3CDTF">2020-11-16T16:19:11Z</dcterms:modified>
</cp:coreProperties>
</file>