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>
        <p:scale>
          <a:sx n="104" d="100"/>
          <a:sy n="104" d="100"/>
        </p:scale>
        <p:origin x="6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44058-4CF4-5240-B650-5AE8A88C156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6077-EF45-624A-9957-E2DC2C49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B6077-EF45-624A-9957-E2DC2C499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62E7-C583-044E-8095-9FAA12CB3472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1B99-7372-0F4E-8912-3002460C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" y="1072435"/>
            <a:ext cx="8113416" cy="56990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1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High-level Cues for Predicting Motivations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40907" y="1072434"/>
            <a:ext cx="2298357" cy="5328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863" y="3921969"/>
            <a:ext cx="3030326" cy="247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3" y="1072433"/>
            <a:ext cx="3030326" cy="266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172279" y="1309819"/>
            <a:ext cx="3739635" cy="5430451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20000"/>
              </a:lnSpc>
              <a:buClr>
                <a:schemeClr val="tx1"/>
              </a:buClr>
            </a:pPr>
            <a:r>
              <a:rPr lang="en-US" sz="1900" b="0" i="0" u="none" strike="noStrike" dirty="0" smtClean="0">
                <a:solidFill>
                  <a:srgbClr val="E69138"/>
                </a:solidFill>
                <a:effectLst/>
              </a:rPr>
              <a:t>Action Predictions </a:t>
            </a:r>
            <a:r>
              <a:rPr lang="en-US" sz="1900" dirty="0" smtClean="0">
                <a:latin typeface="+mj-lt"/>
              </a:rPr>
              <a:t>(</a:t>
            </a:r>
            <a:r>
              <a:rPr lang="en-US" sz="1900" b="0" i="0" u="none" strike="noStrike" dirty="0" smtClean="0">
                <a:solidFill>
                  <a:srgbClr val="E69138"/>
                </a:solidFill>
                <a:effectLst/>
              </a:rPr>
              <a:t>600-d</a:t>
            </a:r>
            <a:r>
              <a:rPr lang="en-US" sz="1900" dirty="0" smtClean="0">
                <a:latin typeface="+mj-lt"/>
              </a:rPr>
              <a:t>) from Fusion net (</a:t>
            </a:r>
            <a:r>
              <a:rPr lang="en-US" sz="1900" dirty="0" err="1" smtClean="0">
                <a:latin typeface="+mj-lt"/>
              </a:rPr>
              <a:t>Mallya</a:t>
            </a:r>
            <a:r>
              <a:rPr lang="en-US" sz="1900" dirty="0" smtClean="0">
                <a:latin typeface="+mj-lt"/>
              </a:rPr>
              <a:t> and </a:t>
            </a:r>
            <a:r>
              <a:rPr lang="en-US" sz="1900" dirty="0" err="1" smtClean="0">
                <a:latin typeface="+mj-lt"/>
              </a:rPr>
              <a:t>Lazebnik</a:t>
            </a:r>
            <a:r>
              <a:rPr lang="en-US" sz="1900" dirty="0" smtClean="0">
                <a:latin typeface="+mj-lt"/>
              </a:rPr>
              <a:t>, ECCV 2016) trained on HICO.</a:t>
            </a:r>
          </a:p>
          <a:p>
            <a:pPr fontAlgn="base">
              <a:lnSpc>
                <a:spcPct val="120000"/>
              </a:lnSpc>
              <a:buClr>
                <a:schemeClr val="tx1"/>
              </a:buClr>
            </a:pPr>
            <a:r>
              <a:rPr lang="en-US" sz="1900" b="0" i="0" u="none" strike="noStrike" dirty="0" smtClean="0">
                <a:solidFill>
                  <a:srgbClr val="6AA84F"/>
                </a:solidFill>
                <a:effectLst/>
              </a:rPr>
              <a:t>Scene Predictions </a:t>
            </a:r>
            <a:r>
              <a:rPr lang="en-US" sz="1900" dirty="0" smtClean="0">
                <a:latin typeface="+mj-lt"/>
              </a:rPr>
              <a:t>(</a:t>
            </a:r>
            <a:r>
              <a:rPr lang="en-US" sz="1900" b="0" i="0" u="none" strike="noStrike" dirty="0" smtClean="0">
                <a:solidFill>
                  <a:srgbClr val="6AA84F"/>
                </a:solidFill>
                <a:effectLst/>
              </a:rPr>
              <a:t>365-d</a:t>
            </a:r>
            <a:r>
              <a:rPr lang="en-US" sz="1900" dirty="0" smtClean="0">
                <a:latin typeface="+mj-lt"/>
              </a:rPr>
              <a:t>) from VGG-16 trained on Places </a:t>
            </a:r>
            <a:br>
              <a:rPr lang="en-US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(Zhou </a:t>
            </a:r>
            <a:r>
              <a:rPr lang="en-US" sz="1900" i="1" dirty="0" smtClean="0">
                <a:latin typeface="+mj-lt"/>
              </a:rPr>
              <a:t>et al</a:t>
            </a:r>
            <a:r>
              <a:rPr lang="en-US" sz="1900" dirty="0" smtClean="0">
                <a:latin typeface="+mj-lt"/>
              </a:rPr>
              <a:t>, NIPS 2014).</a:t>
            </a:r>
          </a:p>
          <a:p>
            <a:pPr fontAlgn="base">
              <a:lnSpc>
                <a:spcPct val="120000"/>
              </a:lnSpc>
              <a:buClr>
                <a:schemeClr val="tx1"/>
              </a:buClr>
            </a:pPr>
            <a:r>
              <a:rPr lang="en-US" sz="1900" dirty="0" smtClean="0">
                <a:latin typeface="+mj-lt"/>
              </a:rPr>
              <a:t>Image Embedding of size (</a:t>
            </a:r>
            <a:r>
              <a:rPr lang="en-US" sz="1900" b="0" i="0" u="none" strike="noStrike" dirty="0" smtClean="0">
                <a:solidFill>
                  <a:srgbClr val="E69138"/>
                </a:solidFill>
                <a:effectLst/>
              </a:rPr>
              <a:t>600</a:t>
            </a:r>
            <a:r>
              <a:rPr lang="en-US" sz="1900" dirty="0" smtClean="0"/>
              <a:t>+</a:t>
            </a:r>
            <a:r>
              <a:rPr lang="en-US" sz="1900" b="0" i="0" u="none" strike="noStrike" dirty="0" smtClean="0">
                <a:solidFill>
                  <a:srgbClr val="6AA84F"/>
                </a:solidFill>
                <a:effectLst/>
              </a:rPr>
              <a:t>365</a:t>
            </a:r>
            <a:r>
              <a:rPr lang="en-US" sz="1900" dirty="0" smtClean="0">
                <a:latin typeface="+mj-lt"/>
              </a:rPr>
              <a:t>) v/s 8192 in prior work.</a:t>
            </a:r>
          </a:p>
          <a:p>
            <a:pPr fontAlgn="base">
              <a:lnSpc>
                <a:spcPct val="120000"/>
              </a:lnSpc>
              <a:buClr>
                <a:schemeClr val="tx1"/>
              </a:buClr>
            </a:pPr>
            <a:r>
              <a:rPr lang="en-US" sz="1900" dirty="0" smtClean="0">
                <a:latin typeface="+mj-lt"/>
              </a:rPr>
              <a:t>Sentence </a:t>
            </a:r>
            <a:r>
              <a:rPr lang="en-US" sz="1900" dirty="0" err="1" smtClean="0">
                <a:latin typeface="+mj-lt"/>
              </a:rPr>
              <a:t>Embeddings</a:t>
            </a:r>
            <a:r>
              <a:rPr lang="en-US" sz="1900" dirty="0" smtClean="0">
                <a:latin typeface="+mj-lt"/>
              </a:rPr>
              <a:t> (4800-d) using Skip-Thought Vectors </a:t>
            </a:r>
            <a:br>
              <a:rPr lang="en-US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(</a:t>
            </a:r>
            <a:r>
              <a:rPr lang="en-US" sz="1900" dirty="0" err="1" smtClean="0">
                <a:latin typeface="+mj-lt"/>
              </a:rPr>
              <a:t>Kiros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i="1" dirty="0" smtClean="0">
                <a:latin typeface="+mj-lt"/>
              </a:rPr>
              <a:t>et al</a:t>
            </a:r>
            <a:r>
              <a:rPr lang="en-US" sz="1900" dirty="0" smtClean="0">
                <a:latin typeface="+mj-lt"/>
              </a:rPr>
              <a:t>, NIPS 2015).</a:t>
            </a:r>
          </a:p>
          <a:p>
            <a:pPr fontAlgn="base">
              <a:lnSpc>
                <a:spcPct val="120000"/>
              </a:lnSpc>
              <a:buClr>
                <a:schemeClr val="tx1"/>
              </a:buClr>
            </a:pPr>
            <a:r>
              <a:rPr lang="en-US" sz="1900" dirty="0" smtClean="0">
                <a:latin typeface="+mj-lt"/>
              </a:rPr>
              <a:t>3 </a:t>
            </a:r>
            <a:r>
              <a:rPr lang="en-US" sz="1900" dirty="0" err="1" smtClean="0">
                <a:latin typeface="+mj-lt"/>
              </a:rPr>
              <a:t>nCCA</a:t>
            </a:r>
            <a:r>
              <a:rPr lang="en-US" sz="1900" dirty="0" smtClean="0">
                <a:latin typeface="+mj-lt"/>
              </a:rPr>
              <a:t> models for retrieval with 300-d </a:t>
            </a:r>
            <a:r>
              <a:rPr lang="en-US" sz="1900" dirty="0" err="1" smtClean="0">
                <a:latin typeface="+mj-lt"/>
              </a:rPr>
              <a:t>embeddings</a:t>
            </a:r>
            <a:r>
              <a:rPr lang="en-US" sz="1900" dirty="0" smtClean="0">
                <a:latin typeface="+mj-lt"/>
              </a:rPr>
              <a:t>, one for each prediction type.</a:t>
            </a:r>
            <a:endParaRPr lang="en-US" sz="1900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46280" y="2991471"/>
            <a:ext cx="2771710" cy="186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900" dirty="0" err="1" smtClean="0">
                <a:latin typeface="+mj-lt"/>
              </a:rPr>
              <a:t>Vondrick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i="1" dirty="0" smtClean="0">
                <a:latin typeface="+mj-lt"/>
              </a:rPr>
              <a:t>et al</a:t>
            </a:r>
            <a:r>
              <a:rPr lang="en-US" sz="1900" dirty="0" smtClean="0">
                <a:latin typeface="+mj-lt"/>
              </a:rPr>
              <a:t>, CVPR </a:t>
            </a:r>
            <a:r>
              <a:rPr lang="en-US" sz="1900" dirty="0" smtClean="0">
                <a:latin typeface="+mj-lt"/>
              </a:rPr>
              <a:t>2016</a:t>
            </a:r>
          </a:p>
          <a:p>
            <a:pPr marL="0" lvl="0" indent="0" algn="ctr" fontAlgn="base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sz="1900" dirty="0">
                <a:latin typeface="+mj-lt"/>
              </a:rPr>
              <a:t>Train/Val/Test </a:t>
            </a:r>
            <a:endParaRPr lang="en-US" sz="1900" dirty="0" smtClean="0">
              <a:latin typeface="+mj-lt"/>
            </a:endParaRPr>
          </a:p>
          <a:p>
            <a:pPr marL="0" lvl="0" indent="0" algn="ctr" fontAlgn="base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sz="1900" dirty="0" smtClean="0">
                <a:latin typeface="+mj-lt"/>
              </a:rPr>
              <a:t>set </a:t>
            </a:r>
            <a:r>
              <a:rPr lang="en-US" sz="1900" dirty="0">
                <a:latin typeface="+mj-lt"/>
              </a:rPr>
              <a:t>of size </a:t>
            </a:r>
            <a:endParaRPr lang="en-US" sz="1900" dirty="0" smtClean="0">
              <a:latin typeface="+mj-lt"/>
            </a:endParaRPr>
          </a:p>
          <a:p>
            <a:pPr marL="0" lvl="0" indent="0" algn="ctr" fontAlgn="base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sz="1900" dirty="0" smtClean="0">
                <a:latin typeface="+mj-lt"/>
              </a:rPr>
              <a:t>6133/1532/2526</a:t>
            </a:r>
            <a:endParaRPr lang="en-US" sz="1900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029969"/>
            <a:ext cx="12191999" cy="20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dirty="0" smtClean="0">
              <a:latin typeface="+mj-lt"/>
            </a:endParaRPr>
          </a:p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err="1" smtClean="0">
                <a:latin typeface="+mj-lt"/>
              </a:rPr>
              <a:t>Arun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Mallya</a:t>
            </a:r>
            <a:r>
              <a:rPr lang="en-US" dirty="0" smtClean="0">
                <a:latin typeface="+mj-lt"/>
              </a:rPr>
              <a:t> and Svetlana </a:t>
            </a:r>
            <a:r>
              <a:rPr lang="en-US" dirty="0" err="1" smtClean="0">
                <a:latin typeface="+mj-lt"/>
              </a:rPr>
              <a:t>Lazebnik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University of Illinois at Urbana-Champaign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build="p"/>
      <p:bldP spid="17" grpId="0" uiExpand="1" build="p"/>
      <p:bldP spid="17" grpId="1" uiExpand="1" build="allAtOnce"/>
      <p:bldP spid="9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88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Intermediate Predictions and Results</a:t>
            </a:r>
            <a:endParaRPr lang="en-US" b="1" dirty="0"/>
          </a:p>
        </p:txBody>
      </p:sp>
      <p:pic>
        <p:nvPicPr>
          <p:cNvPr id="1029" name="Picture 5" descr="https://lh3.googleusercontent.com/hydW4BiDjnVkMU0P6CBlyZO9GUo6orJ51WkQwg4dQf24lFOoxLg4B3qfyJufFm-lkW77MoF8z-DWiFBDAeazS8XFz4QnSVfPJwPo4U09Lu6M7cOh9dxXwAwlugv1DuVq-Ak69mGLL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2203584"/>
            <a:ext cx="3865418" cy="30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3.googleusercontent.com/WwPUUn0Hx6lKMuLeJ4Qv7tHMIzO_z0cb8ZAKcgG__2GGQaF__s5Qa502KpOrQj5IdBHTQyAQ7Wuy1MdOn-u3nT2iWukRaTZwqfciEAh5xUMC6xtd2a4vsfmZJbvSoMBiK7CK5YWPE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4" y="2222774"/>
            <a:ext cx="2315267" cy="30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5.googleusercontent.com/dO27CBB4Ow3PVEHwJ2FPeH8JiF38gC8PWvjdiDwKANx6rW0T_UFUHCutTMjBcaxT9hp7Nx7G2XO_HuOuvYsq_OzDosrcbJva_vHTBftVTwgkKsCQoZ3RxoEvBEil9hu8vxRD0i9g3x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48" y="2203584"/>
            <a:ext cx="4131165" cy="30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37257"/>
              </p:ext>
            </p:extLst>
          </p:nvPr>
        </p:nvGraphicFramePr>
        <p:xfrm>
          <a:off x="176646" y="1264292"/>
          <a:ext cx="4062845" cy="949960"/>
        </p:xfrm>
        <a:graphic>
          <a:graphicData uri="http://schemas.openxmlformats.org/drawingml/2006/table">
            <a:tbl>
              <a:tblPr/>
              <a:tblGrid>
                <a:gridCol w="2012373"/>
                <a:gridCol w="2050472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read-laptop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type-on-laptop</a:t>
                      </a:r>
                      <a:b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hold-laptop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computer-room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home</a:t>
                      </a:r>
                      <a:r>
                        <a:rPr lang="en-US" sz="1800" b="0" i="0" u="none" strike="noStrike" baseline="0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-office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physics-lab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38765"/>
              </p:ext>
            </p:extLst>
          </p:nvPr>
        </p:nvGraphicFramePr>
        <p:xfrm>
          <a:off x="4442891" y="1264717"/>
          <a:ext cx="2905991" cy="949960"/>
        </p:xfrm>
        <a:graphic>
          <a:graphicData uri="http://schemas.openxmlformats.org/drawingml/2006/table">
            <a:tbl>
              <a:tblPr/>
              <a:tblGrid>
                <a:gridCol w="1439370"/>
                <a:gridCol w="1466621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watch-giraffe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feed-giraffe</a:t>
                      </a:r>
                      <a:b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pet-giraffe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stable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rodeo-arena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barndoor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92958"/>
              </p:ext>
            </p:extLst>
          </p:nvPr>
        </p:nvGraphicFramePr>
        <p:xfrm>
          <a:off x="7593846" y="1264717"/>
          <a:ext cx="4062845" cy="949960"/>
        </p:xfrm>
        <a:graphic>
          <a:graphicData uri="http://schemas.openxmlformats.org/drawingml/2006/table">
            <a:tbl>
              <a:tblPr/>
              <a:tblGrid>
                <a:gridCol w="2012373"/>
                <a:gridCol w="2050472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wear-skis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stand-on-skis</a:t>
                      </a:r>
                      <a:b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ride-skis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ski-slope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igloo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ski-resort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24994"/>
              </p:ext>
            </p:extLst>
          </p:nvPr>
        </p:nvGraphicFramePr>
        <p:xfrm>
          <a:off x="4353790" y="5269920"/>
          <a:ext cx="3150955" cy="1498600"/>
        </p:xfrm>
        <a:graphic>
          <a:graphicData uri="http://schemas.openxmlformats.org/drawingml/2006/table">
            <a:tbl>
              <a:tblPr/>
              <a:tblGrid>
                <a:gridCol w="1575955"/>
                <a:gridCol w="1575000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Ground Truth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bottle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zoo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feeding </a:t>
                      </a:r>
                      <a:r>
                        <a:rPr lang="en-US" sz="1800" b="0" i="0" u="none" strike="noStrike" dirty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a baby giraffe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feeding </a:t>
                      </a:r>
                      <a:r>
                        <a:rPr lang="en-US" sz="1800" b="0" i="0" u="none" strike="noStrike" dirty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a giraffe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zoo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care </a:t>
                      </a:r>
                      <a:r>
                        <a:rPr lang="en-US" sz="1800" b="0" i="0" u="none" strike="noStrike" dirty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for </a:t>
                      </a: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giraffe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46559"/>
              </p:ext>
            </p:extLst>
          </p:nvPr>
        </p:nvGraphicFramePr>
        <p:xfrm>
          <a:off x="332509" y="5269920"/>
          <a:ext cx="3865418" cy="1498600"/>
        </p:xfrm>
        <a:graphic>
          <a:graphicData uri="http://schemas.openxmlformats.org/drawingml/2006/table">
            <a:tbl>
              <a:tblPr/>
              <a:tblGrid>
                <a:gridCol w="1925782"/>
                <a:gridCol w="1939636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Ground Truth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looking at computer screen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home office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do work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typing on a computer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meeting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work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02062"/>
              </p:ext>
            </p:extLst>
          </p:nvPr>
        </p:nvGraphicFramePr>
        <p:xfrm>
          <a:off x="7660607" y="5269920"/>
          <a:ext cx="4064405" cy="1224280"/>
        </p:xfrm>
        <a:graphic>
          <a:graphicData uri="http://schemas.openxmlformats.org/drawingml/2006/table">
            <a:tbl>
              <a:tblPr/>
              <a:tblGrid>
                <a:gridCol w="2037575"/>
                <a:gridCol w="2026830"/>
              </a:tblGrid>
              <a:tr h="2344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Ground Truth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skiing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ski resort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get down the hill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E69138"/>
                          </a:solidFill>
                          <a:effectLst/>
                          <a:latin typeface="+mn-lt"/>
                        </a:rPr>
                        <a:t>skiing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6AA84F"/>
                          </a:solidFill>
                          <a:effectLst/>
                          <a:latin typeface="+mn-lt"/>
                        </a:rPr>
                        <a:t>resort</a:t>
                      </a:r>
                      <a:endParaRPr lang="en-US" sz="1800" dirty="0" smtClean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C27BA0"/>
                          </a:solidFill>
                          <a:effectLst/>
                          <a:latin typeface="+mn-lt"/>
                        </a:rPr>
                        <a:t>have fun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92370"/>
              </p:ext>
            </p:extLst>
          </p:nvPr>
        </p:nvGraphicFramePr>
        <p:xfrm>
          <a:off x="1042046" y="1214357"/>
          <a:ext cx="10107907" cy="3309707"/>
        </p:xfrm>
        <a:graphic>
          <a:graphicData uri="http://schemas.openxmlformats.org/drawingml/2006/table">
            <a:tbl>
              <a:tblPr/>
              <a:tblGrid>
                <a:gridCol w="4126018"/>
                <a:gridCol w="765661"/>
                <a:gridCol w="614151"/>
                <a:gridCol w="614151"/>
                <a:gridCol w="765661"/>
                <a:gridCol w="614151"/>
                <a:gridCol w="614151"/>
                <a:gridCol w="765661"/>
                <a:gridCol w="614151"/>
                <a:gridCol w="614151"/>
              </a:tblGrid>
              <a:tr h="31597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Motivation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Rank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Rank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Rank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@10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15976">
                <a:tc gridSpan="10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Sentences replaced with cluster centers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 #Clusters (Motivation, Action, Scene): (256, 100, 100)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6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SSVM - Image + Person fc7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[1]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159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CCA - ImageNet VGG fc7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38.8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35.2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159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CCA - Action &amp; Scene cues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56.3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73.8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15976">
                <a:tc gridSpan="10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Sentences used as-is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— #Sentences: 2526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9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CCA - ImageNet VGG fc7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159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CCA - Action &amp; Scene cues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32787" marR="32787" marT="32787" marB="32787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5504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101880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Numbers </a:t>
            </a:r>
            <a:r>
              <a:rPr lang="en-US" b="1" dirty="0" smtClean="0"/>
              <a:t>and Takeaways</a:t>
            </a:r>
            <a:endParaRPr lang="en-US" b="1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4662271"/>
            <a:ext cx="10515600" cy="2003857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dirty="0">
                <a:latin typeface="+mj-lt"/>
              </a:rPr>
              <a:t>High-level cues </a:t>
            </a:r>
            <a:r>
              <a:rPr lang="en-US" dirty="0" smtClean="0">
                <a:latin typeface="+mj-lt"/>
              </a:rPr>
              <a:t>provide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compact</a:t>
            </a:r>
            <a:r>
              <a:rPr lang="en-US" dirty="0">
                <a:latin typeface="+mj-lt"/>
              </a:rPr>
              <a:t> image </a:t>
            </a:r>
            <a:r>
              <a:rPr lang="en-US" dirty="0" smtClean="0">
                <a:latin typeface="+mj-lt"/>
              </a:rPr>
              <a:t>representation and are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more informative</a:t>
            </a:r>
            <a:r>
              <a:rPr lang="en-US" dirty="0">
                <a:latin typeface="+mj-lt"/>
              </a:rPr>
              <a:t> than generic VGG </a:t>
            </a:r>
            <a:r>
              <a:rPr lang="en-US" dirty="0" smtClean="0">
                <a:latin typeface="+mj-lt"/>
              </a:rPr>
              <a:t>features.</a:t>
            </a:r>
            <a:endParaRPr lang="en-US" dirty="0">
              <a:latin typeface="+mj-lt"/>
            </a:endParaRPr>
          </a:p>
          <a:p>
            <a:pPr fontAlgn="base">
              <a:lnSpc>
                <a:spcPct val="120000"/>
              </a:lnSpc>
            </a:pPr>
            <a:r>
              <a:rPr lang="en-US" dirty="0">
                <a:latin typeface="+mj-lt"/>
              </a:rPr>
              <a:t>High-level cues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increase model interpretability </a:t>
            </a:r>
            <a:r>
              <a:rPr lang="en-US" dirty="0">
                <a:latin typeface="+mj-lt"/>
              </a:rPr>
              <a:t>and allow us to diagnose and understand errors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fontAlgn="base">
              <a:lnSpc>
                <a:spcPct val="120000"/>
              </a:lnSpc>
            </a:pPr>
            <a:r>
              <a:rPr lang="en-US" dirty="0">
                <a:latin typeface="+mj-lt"/>
              </a:rPr>
              <a:t>In spite </a:t>
            </a:r>
            <a:r>
              <a:rPr lang="en-US" dirty="0" smtClean="0">
                <a:latin typeface="+mj-lt"/>
              </a:rPr>
              <a:t>of advances, </a:t>
            </a:r>
            <a:r>
              <a:rPr lang="en-US" dirty="0">
                <a:latin typeface="+mj-lt"/>
              </a:rPr>
              <a:t>there is </a:t>
            </a:r>
            <a:r>
              <a:rPr lang="en-US" dirty="0" smtClean="0">
                <a:latin typeface="+mj-lt"/>
              </a:rPr>
              <a:t>scope </a:t>
            </a:r>
            <a:r>
              <a:rPr lang="en-US" dirty="0">
                <a:latin typeface="+mj-lt"/>
              </a:rPr>
              <a:t>for </a:t>
            </a:r>
            <a:r>
              <a:rPr lang="en-US" dirty="0" smtClean="0">
                <a:latin typeface="+mj-lt"/>
              </a:rPr>
              <a:t>improving action and scene predictions</a:t>
            </a:r>
            <a:r>
              <a:rPr lang="en-US" dirty="0" smtClean="0">
                <a:latin typeface="+mj-lt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dirty="0" smtClean="0">
                <a:latin typeface="+mj-lt"/>
              </a:rPr>
              <a:t>CCA gives good generalization compared to complex methods on small datasets.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606800"/>
            <a:ext cx="10515600" cy="110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83738" y="1111624"/>
            <a:ext cx="1980075" cy="952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5502" y="2416563"/>
            <a:ext cx="1980074" cy="1190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63813" y="1111624"/>
            <a:ext cx="2049717" cy="952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65454" y="2418879"/>
            <a:ext cx="2132343" cy="1187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1" animBg="1"/>
      <p:bldP spid="22" grpId="1" animBg="1"/>
      <p:bldP spid="23" grpId="1" animBg="1"/>
      <p:bldP spid="24" grpId="1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300</Words>
  <Application>Microsoft Macintosh PowerPoint</Application>
  <PresentationFormat>Widescreen</PresentationFormat>
  <Paragraphs>123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Intermediate Predictions and Results</vt:lpstr>
      <vt:lpstr>Numbers and Takeaways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Arun Mallya</cp:lastModifiedBy>
  <cp:revision>15</cp:revision>
  <dcterms:created xsi:type="dcterms:W3CDTF">2017-07-09T23:15:57Z</dcterms:created>
  <dcterms:modified xsi:type="dcterms:W3CDTF">2017-07-15T17:55:36Z</dcterms:modified>
</cp:coreProperties>
</file>