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71" r:id="rId7"/>
    <p:sldId id="272" r:id="rId8"/>
    <p:sldId id="273" r:id="rId9"/>
    <p:sldId id="274" r:id="rId10"/>
    <p:sldId id="26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16153-4231-4F1F-B87B-3C198A9D9283}" v="237" dt="2022-05-15T17:17:26.122"/>
    <p1510:client id="{F6B0EA5C-0502-497F-BFA1-AEE09A4F378F}" v="379" dt="2022-05-15T11:04:34.298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5/15/2022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5/15/2022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5/15/2022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4361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6465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048893"/>
            <a:ext cx="22860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5/15/2022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5/15/2022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574431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85120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/>
          <p:cNvSpPr>
            <a:spLocks noGrp="1" noChangeAspect="1"/>
          </p:cNvSpPr>
          <p:nvPr>
            <p:ph type="pic" sz="quarter" idx="17"/>
          </p:nvPr>
        </p:nvSpPr>
        <p:spPr>
          <a:xfrm>
            <a:off x="833620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7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6544309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648200"/>
            <a:ext cx="4368980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648200"/>
            <a:ext cx="4368980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5/15/2022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35" name="Group 34"/>
          <p:cNvGrpSpPr>
            <a:grpSpLocks noChangeAspect="1"/>
          </p:cNvGrpSpPr>
          <p:nvPr/>
        </p:nvGrpSpPr>
        <p:grpSpPr>
          <a:xfrm rot="5400000">
            <a:off x="4030971" y="647727"/>
            <a:ext cx="4116828" cy="338328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263071" y="1127733"/>
            <a:ext cx="4114800" cy="3381614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5" name="Group 64"/>
          <p:cNvGrpSpPr>
            <a:grpSpLocks noChangeAspect="1"/>
          </p:cNvGrpSpPr>
          <p:nvPr/>
        </p:nvGrpSpPr>
        <p:grpSpPr>
          <a:xfrm rot="5400000">
            <a:off x="7803905" y="1127738"/>
            <a:ext cx="4114800" cy="338161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/>
          <p:cNvSpPr>
            <a:spLocks noGrp="1"/>
          </p:cNvSpPr>
          <p:nvPr>
            <p:ph type="pic" sz="quarter" idx="18"/>
          </p:nvPr>
        </p:nvSpPr>
        <p:spPr>
          <a:xfrm>
            <a:off x="4599885" y="53340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79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834571" y="101359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0" name="Picture Placeholder 33"/>
          <p:cNvSpPr>
            <a:spLocks noGrp="1"/>
          </p:cNvSpPr>
          <p:nvPr>
            <p:ph type="pic" sz="quarter" idx="20"/>
          </p:nvPr>
        </p:nvSpPr>
        <p:spPr>
          <a:xfrm>
            <a:off x="8375405" y="1013591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871" y="5018002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582378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89705" y="5018002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/>
              <a:pPr/>
              <a:t>5/15/2022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4675" y="1752600"/>
            <a:ext cx="7648938" cy="1828800"/>
          </a:xfrm>
        </p:spPr>
        <p:txBody>
          <a:bodyPr/>
          <a:lstStyle/>
          <a:p>
            <a:r>
              <a:rPr lang="en-US" dirty="0"/>
              <a:t>Chat Bot Using Rasa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            </a:t>
            </a:r>
            <a:r>
              <a:rPr lang="en-US" sz="4400" dirty="0"/>
              <a:t> IN</a:t>
            </a:r>
            <a:r>
              <a:rPr lang="en-US" dirty="0"/>
              <a:t> </a:t>
            </a:r>
            <a:r>
              <a:rPr lang="en-US" sz="4400" dirty="0"/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9DEB0-C929-F037-D025-ABF8ADC570E8}"/>
              </a:ext>
            </a:extLst>
          </p:cNvPr>
          <p:cNvSpPr txBox="1"/>
          <p:nvPr/>
        </p:nvSpPr>
        <p:spPr>
          <a:xfrm>
            <a:off x="8958804" y="4734045"/>
            <a:ext cx="3235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Presented By-Mayank</a:t>
            </a:r>
          </a:p>
          <a:p>
            <a:r>
              <a:rPr lang="en-US" b="1" dirty="0">
                <a:solidFill>
                  <a:schemeClr val="tx2"/>
                </a:solidFill>
              </a:rPr>
              <a:t>UID- 21MCA3230</a:t>
            </a:r>
          </a:p>
          <a:p>
            <a:r>
              <a:rPr lang="en-US" b="1" dirty="0">
                <a:solidFill>
                  <a:schemeClr val="tx2"/>
                </a:solidFill>
              </a:rPr>
              <a:t>Section-MCA-5B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Chat Bot?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4" y="1955157"/>
            <a:ext cx="10058400" cy="4229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7345" indent="-347345"/>
            <a:r>
              <a:rPr lang="en-US" dirty="0">
                <a:ea typeface="+mn-lt"/>
                <a:cs typeface="+mn-lt"/>
              </a:rPr>
              <a:t>A chatbot is a conversational agent that interacts with users using natural language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Started as an attempt to fool humans.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Numerous applications of chatbots such as Customer Service, call centers etc.</a:t>
            </a:r>
            <a:endParaRPr lang="en-US" dirty="0"/>
          </a:p>
          <a:p>
            <a:pPr marL="347345" indent="-34734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DEDD-8C7A-4064-5781-ADEFA0869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758" y="1906929"/>
            <a:ext cx="10058400" cy="4229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7345" indent="-347345"/>
            <a:r>
              <a:rPr lang="en-US" sz="2800" dirty="0">
                <a:ea typeface="+mn-lt"/>
                <a:cs typeface="+mn-lt"/>
              </a:rPr>
              <a:t>Better Human Computer Interaction</a:t>
            </a:r>
          </a:p>
          <a:p>
            <a:pPr marL="347345" indent="-347345"/>
            <a:r>
              <a:rPr lang="en-US" sz="2800" dirty="0">
                <a:ea typeface="+mn-lt"/>
                <a:cs typeface="+mn-lt"/>
              </a:rPr>
              <a:t>Widespread use of personal machines</a:t>
            </a:r>
            <a:endParaRPr lang="en-US" sz="2800" dirty="0"/>
          </a:p>
          <a:p>
            <a:pPr marL="347345" indent="-347345"/>
            <a:r>
              <a:rPr lang="en-US" sz="2800" dirty="0">
                <a:ea typeface="+mn-lt"/>
                <a:cs typeface="+mn-lt"/>
              </a:rPr>
              <a:t>“To express their interest, wishes, or queries directly and naturally, by speaking, typing, and pointing”.</a:t>
            </a:r>
            <a:endParaRPr lang="en-US" sz="2800" dirty="0"/>
          </a:p>
          <a:p>
            <a:pPr marL="347345" indent="-347345"/>
            <a:endParaRPr lang="en-US" sz="2800" dirty="0"/>
          </a:p>
          <a:p>
            <a:pPr marL="347345" indent="-34734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9493A6-B7F3-3616-4541-56FBD0E5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Need for chatbots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9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93A2-8EC1-993E-0EAA-CBF7404F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84" y="835306"/>
            <a:ext cx="10058402" cy="1219200"/>
          </a:xfrm>
        </p:spPr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How does a chatbot looks like?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DEDD-8C7A-4064-5781-ADEFA086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7345" indent="-347345"/>
            <a:r>
              <a:rPr lang="en-US" b="1" dirty="0">
                <a:ea typeface="+mn-lt"/>
                <a:cs typeface="+mn-lt"/>
              </a:rPr>
              <a:t>You:</a:t>
            </a:r>
            <a:r>
              <a:rPr lang="en-US" dirty="0">
                <a:ea typeface="+mn-lt"/>
                <a:cs typeface="+mn-lt"/>
              </a:rPr>
              <a:t> Hello</a:t>
            </a:r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Bot:</a:t>
            </a:r>
            <a:r>
              <a:rPr lang="en-US" dirty="0">
                <a:ea typeface="+mn-lt"/>
                <a:cs typeface="+mn-lt"/>
              </a:rPr>
              <a:t> Hi. This is Railway Enquiry</a:t>
            </a:r>
            <a:endParaRPr lang="en-US" dirty="0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You:</a:t>
            </a:r>
            <a:r>
              <a:rPr lang="en-US" dirty="0">
                <a:ea typeface="+mn-lt"/>
                <a:cs typeface="+mn-lt"/>
              </a:rPr>
              <a:t> What is the status of train 2803? </a:t>
            </a:r>
            <a:endParaRPr lang="en-US" dirty="0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Bot:</a:t>
            </a:r>
            <a:r>
              <a:rPr lang="en-US" dirty="0">
                <a:ea typeface="+mn-lt"/>
                <a:cs typeface="+mn-lt"/>
              </a:rPr>
              <a:t> It’s right on time. The train will leave IST at 5:45 pm. Is there anything else I could assist you with?</a:t>
            </a:r>
            <a:endParaRPr lang="en-US" dirty="0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You: </a:t>
            </a:r>
            <a:r>
              <a:rPr lang="en-US" dirty="0">
                <a:ea typeface="+mn-lt"/>
                <a:cs typeface="+mn-lt"/>
              </a:rPr>
              <a:t>No, thank you</a:t>
            </a:r>
            <a:endParaRPr lang="en-US" dirty="0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Bot:</a:t>
            </a:r>
            <a:r>
              <a:rPr lang="en-US" dirty="0">
                <a:ea typeface="+mn-lt"/>
                <a:cs typeface="+mn-lt"/>
              </a:rPr>
              <a:t> You are welcome. Indian railways wishes a nice and happy journey. </a:t>
            </a:r>
            <a:endParaRPr lang="en-US" dirty="0"/>
          </a:p>
          <a:p>
            <a:pPr marL="347345" indent="-347345"/>
            <a:endParaRPr lang="en-US" dirty="0"/>
          </a:p>
          <a:p>
            <a:pPr marL="347345" indent="-347345"/>
            <a:endParaRPr lang="en-US" dirty="0"/>
          </a:p>
          <a:p>
            <a:pPr marL="347345" indent="-34734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47B9-A49E-827A-B429-2E543E97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04" y="584521"/>
            <a:ext cx="6209820" cy="1219200"/>
          </a:xfrm>
        </p:spPr>
        <p:txBody>
          <a:bodyPr/>
          <a:lstStyle/>
          <a:p>
            <a:pPr algn="ctr"/>
            <a:r>
              <a:rPr lang="en-US" b="1" dirty="0"/>
              <a:t>How Do Chatbots Works?</a:t>
            </a:r>
            <a:endParaRPr lang="en-US" b="1">
              <a:ea typeface="+mj-lt"/>
              <a:cs typeface="+mj-lt"/>
            </a:endParaRPr>
          </a:p>
          <a:p>
            <a:pPr algn="ctr"/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1853-1E06-E9D2-B3B7-97D36406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7345" indent="-347345"/>
            <a:r>
              <a:rPr lang="en-US" dirty="0">
                <a:ea typeface="+mn-lt"/>
                <a:cs typeface="+mn-lt"/>
              </a:rPr>
              <a:t>Don’t have a good understanding of conversation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Are based on pattern matching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Chatterbots have a set of input and output rules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Recognize cue words from user and responds with a pre-calculated response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For e.g.:- Human: “I am feeling very worried today.”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Bot: “Why are you feeling worried lately?”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Other chatterbots learn through user interactions</a:t>
            </a:r>
            <a:endParaRPr lang="en-US" dirty="0"/>
          </a:p>
          <a:p>
            <a:pPr marL="347345" indent="-34734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94C4-CD64-FC4E-1159-3B0FB2A0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55" y="-1373188"/>
            <a:ext cx="10886370" cy="2103120"/>
          </a:xfrm>
        </p:spPr>
        <p:txBody>
          <a:bodyPr/>
          <a:lstStyle/>
          <a:p>
            <a:r>
              <a:rPr lang="en-US" b="1" dirty="0"/>
              <a:t>Weather Report of Different areas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2356AE1-F15E-79F0-5202-1C077FCC53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204" b="196"/>
          <a:stretch/>
        </p:blipFill>
        <p:spPr>
          <a:xfrm>
            <a:off x="864652" y="937250"/>
            <a:ext cx="5866646" cy="47802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42DE-D518-3060-E9C5-9FF2A1A35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Weather report is updated and shown By using </a:t>
            </a:r>
            <a:r>
              <a:rPr lang="en-US" b="1" dirty="0"/>
              <a:t>Open Weather Map API</a:t>
            </a:r>
          </a:p>
        </p:txBody>
      </p:sp>
    </p:spTree>
    <p:extLst>
      <p:ext uri="{BB962C8B-B14F-4D97-AF65-F5344CB8AC3E}">
        <p14:creationId xmlns:p14="http://schemas.microsoft.com/office/powerpoint/2010/main" val="332382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see this </a:t>
            </a:r>
            <a:r>
              <a:rPr lang="en-US" b="1" dirty="0"/>
              <a:t>BOT</a:t>
            </a:r>
            <a:r>
              <a:rPr lang="en-US" dirty="0"/>
              <a:t> Working </a:t>
            </a:r>
            <a:r>
              <a:rPr lang="en-US" dirty="0">
                <a:solidFill>
                  <a:srgbClr val="FF0000"/>
                </a:solidFill>
              </a:rPr>
              <a:t>LIVE😎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       </a:t>
            </a:r>
            <a:r>
              <a:rPr lang="en-US" b="1" dirty="0"/>
              <a:t>Let's move to OUR COLLABORATORY THEN </a:t>
            </a:r>
          </a:p>
          <a:p>
            <a:pPr marL="0" indent="0">
              <a:buNone/>
            </a:pPr>
            <a:r>
              <a:rPr lang="en-US" b="1" dirty="0"/>
              <a:t>                JUST YOU have to click on this link</a:t>
            </a:r>
          </a:p>
          <a:p>
            <a:pPr marL="0" indent="0">
              <a:buNone/>
            </a:pPr>
            <a:r>
              <a:rPr lang="en-US" b="1" dirty="0"/>
              <a:t>                             </a:t>
            </a:r>
          </a:p>
          <a:p>
            <a:pPr marL="0" indent="0">
              <a:buNone/>
            </a:pPr>
            <a:r>
              <a:rPr lang="en-US" b="1" dirty="0"/>
              <a:t>                    CLICK ME -  </a:t>
            </a:r>
            <a:r>
              <a:rPr lang="en-US" b="1" dirty="0">
                <a:hlinkClick r:id="rId2"/>
              </a:rPr>
              <a:t>CHAT BOT</a:t>
            </a:r>
          </a:p>
          <a:p>
            <a:pPr marL="347345" indent="-34734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FDBD-17B1-0074-B44A-211F97EE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208" y="1330347"/>
            <a:ext cx="3985163" cy="2103120"/>
          </a:xfrm>
        </p:spPr>
        <p:txBody>
          <a:bodyPr/>
          <a:lstStyle/>
          <a:p>
            <a:r>
              <a:rPr lang="en-US" b="1" dirty="0"/>
              <a:t>Any Questions ?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F7E3BB1-63D4-709E-4B82-9CDE85B7F4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963" b="1963"/>
          <a:stretch/>
        </p:blipFill>
        <p:spPr>
          <a:xfrm>
            <a:off x="947378" y="1031195"/>
            <a:ext cx="5722070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417F9-C54E-FDF0-6530-5CA46F89F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92891" y="5060229"/>
            <a:ext cx="3840480" cy="663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highlight>
                  <a:srgbClr val="FFFF00"/>
                </a:highlight>
                <a:ea typeface="+mn-lt"/>
                <a:cs typeface="+mn-lt"/>
              </a:rPr>
              <a:t>Thank you🎵</a:t>
            </a:r>
            <a:endParaRPr lang="en-US" sz="3200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9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8F2BFE-8BB5-4138-9232-B12804F47F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3374BC-E25E-4BAE-AD72-418F94B7FFDC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0B2A3E7-B135-4E1F-BCE7-FDF1A00246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Nature Illustration 16x9</vt:lpstr>
      <vt:lpstr>Chat Bot Using Rasa</vt:lpstr>
      <vt:lpstr>What is a Chat Bot?</vt:lpstr>
      <vt:lpstr>Need for chatbots</vt:lpstr>
      <vt:lpstr>How does a chatbot looks like? </vt:lpstr>
      <vt:lpstr>How Do Chatbots Works? </vt:lpstr>
      <vt:lpstr>Weather Report of Different areas</vt:lpstr>
      <vt:lpstr>Want to see this BOT Working LIVE😎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177</cp:revision>
  <dcterms:created xsi:type="dcterms:W3CDTF">2022-04-04T08:00:19Z</dcterms:created>
  <dcterms:modified xsi:type="dcterms:W3CDTF">2022-05-15T17:20:35Z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