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1ADB3-CA0C-4F8E-BC81-2202CC9603F1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5F46C-F0B1-45B7-9286-686D273F0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13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Unicode MS"/>
                <a:cs typeface="Arial Unicode MS"/>
              </a:defRPr>
            </a:lvl1pPr>
          </a:lstStyle>
          <a:p>
            <a:pPr marL="12700">
              <a:lnSpc>
                <a:spcPts val="1315"/>
              </a:lnSpc>
            </a:pPr>
            <a:r>
              <a:rPr spc="-5" dirty="0"/>
              <a:t>算法基</a:t>
            </a:r>
            <a:r>
              <a:rPr dirty="0"/>
              <a:t>础</a:t>
            </a:r>
            <a:r>
              <a:rPr spc="-60" dirty="0"/>
              <a:t> </a:t>
            </a:r>
            <a:r>
              <a:rPr spc="-40" dirty="0"/>
              <a:t>(2020</a:t>
            </a:r>
            <a:r>
              <a:rPr spc="-5" dirty="0"/>
              <a:t>年秋</a:t>
            </a:r>
            <a:r>
              <a:rPr spc="-50" dirty="0"/>
              <a:t>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Unicode MS"/>
                <a:cs typeface="Arial Unicode MS"/>
              </a:defRPr>
            </a:lvl1pPr>
          </a:lstStyle>
          <a:p>
            <a:pPr marL="12700">
              <a:lnSpc>
                <a:spcPts val="1315"/>
              </a:lnSpc>
            </a:pPr>
            <a:r>
              <a:rPr spc="-5" dirty="0"/>
              <a:t>2020/12/10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Unicode MS"/>
                <a:cs typeface="Arial Unicode MS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C7C30"/>
                </a:solidFill>
                <a:latin typeface="STXihei"/>
                <a:cs typeface="STXi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FF0000"/>
                </a:solidFill>
                <a:latin typeface="STZhongsong"/>
                <a:cs typeface="STZhongsong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Unicode MS"/>
                <a:cs typeface="Arial Unicode MS"/>
              </a:defRPr>
            </a:lvl1pPr>
          </a:lstStyle>
          <a:p>
            <a:pPr marL="12700">
              <a:lnSpc>
                <a:spcPts val="1315"/>
              </a:lnSpc>
            </a:pPr>
            <a:r>
              <a:rPr spc="-5" dirty="0"/>
              <a:t>算法基</a:t>
            </a:r>
            <a:r>
              <a:rPr dirty="0"/>
              <a:t>础</a:t>
            </a:r>
            <a:r>
              <a:rPr spc="-60" dirty="0"/>
              <a:t> </a:t>
            </a:r>
            <a:r>
              <a:rPr spc="-40" dirty="0"/>
              <a:t>(2020</a:t>
            </a:r>
            <a:r>
              <a:rPr spc="-5" dirty="0"/>
              <a:t>年秋</a:t>
            </a:r>
            <a:r>
              <a:rPr spc="-50" dirty="0"/>
              <a:t>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Unicode MS"/>
                <a:cs typeface="Arial Unicode MS"/>
              </a:defRPr>
            </a:lvl1pPr>
          </a:lstStyle>
          <a:p>
            <a:pPr marL="12700">
              <a:lnSpc>
                <a:spcPts val="1315"/>
              </a:lnSpc>
            </a:pPr>
            <a:r>
              <a:rPr spc="-5" dirty="0"/>
              <a:t>2020/12/10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Unicode MS"/>
                <a:cs typeface="Arial Unicode MS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C7C30"/>
                </a:solidFill>
                <a:latin typeface="STXihei"/>
                <a:cs typeface="STXi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Unicode MS"/>
                <a:cs typeface="Arial Unicode MS"/>
              </a:defRPr>
            </a:lvl1pPr>
          </a:lstStyle>
          <a:p>
            <a:pPr marL="12700">
              <a:lnSpc>
                <a:spcPts val="1315"/>
              </a:lnSpc>
            </a:pPr>
            <a:r>
              <a:rPr spc="-5" dirty="0"/>
              <a:t>算法基</a:t>
            </a:r>
            <a:r>
              <a:rPr dirty="0"/>
              <a:t>础</a:t>
            </a:r>
            <a:r>
              <a:rPr spc="-60" dirty="0"/>
              <a:t> </a:t>
            </a:r>
            <a:r>
              <a:rPr spc="-40" dirty="0"/>
              <a:t>(2020</a:t>
            </a:r>
            <a:r>
              <a:rPr spc="-5" dirty="0"/>
              <a:t>年秋</a:t>
            </a:r>
            <a:r>
              <a:rPr spc="-50" dirty="0"/>
              <a:t>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Unicode MS"/>
                <a:cs typeface="Arial Unicode MS"/>
              </a:defRPr>
            </a:lvl1pPr>
          </a:lstStyle>
          <a:p>
            <a:pPr marL="12700">
              <a:lnSpc>
                <a:spcPts val="1315"/>
              </a:lnSpc>
            </a:pPr>
            <a:r>
              <a:rPr spc="-5" dirty="0"/>
              <a:t>2020/12/10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Unicode MS"/>
                <a:cs typeface="Arial Unicode MS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C7C30"/>
                </a:solidFill>
                <a:latin typeface="STXihei"/>
                <a:cs typeface="STXi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Unicode MS"/>
                <a:cs typeface="Arial Unicode MS"/>
              </a:defRPr>
            </a:lvl1pPr>
          </a:lstStyle>
          <a:p>
            <a:pPr marL="12700">
              <a:lnSpc>
                <a:spcPts val="1315"/>
              </a:lnSpc>
            </a:pPr>
            <a:r>
              <a:rPr spc="-5" dirty="0"/>
              <a:t>算法基</a:t>
            </a:r>
            <a:r>
              <a:rPr dirty="0"/>
              <a:t>础</a:t>
            </a:r>
            <a:r>
              <a:rPr spc="-60" dirty="0"/>
              <a:t> </a:t>
            </a:r>
            <a:r>
              <a:rPr spc="-40" dirty="0"/>
              <a:t>(2020</a:t>
            </a:r>
            <a:r>
              <a:rPr spc="-5" dirty="0"/>
              <a:t>年秋</a:t>
            </a:r>
            <a:r>
              <a:rPr spc="-50" dirty="0"/>
              <a:t>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Unicode MS"/>
                <a:cs typeface="Arial Unicode MS"/>
              </a:defRPr>
            </a:lvl1pPr>
          </a:lstStyle>
          <a:p>
            <a:pPr marL="12700">
              <a:lnSpc>
                <a:spcPts val="1315"/>
              </a:lnSpc>
            </a:pPr>
            <a:r>
              <a:rPr spc="-5" dirty="0"/>
              <a:t>2020/12/10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Unicode MS"/>
                <a:cs typeface="Arial Unicode MS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Unicode MS"/>
                <a:cs typeface="Arial Unicode MS"/>
              </a:defRPr>
            </a:lvl1pPr>
          </a:lstStyle>
          <a:p>
            <a:pPr marL="12700">
              <a:lnSpc>
                <a:spcPts val="1315"/>
              </a:lnSpc>
            </a:pPr>
            <a:r>
              <a:rPr spc="-5" dirty="0"/>
              <a:t>算法基</a:t>
            </a:r>
            <a:r>
              <a:rPr dirty="0"/>
              <a:t>础</a:t>
            </a:r>
            <a:r>
              <a:rPr spc="-60" dirty="0"/>
              <a:t> </a:t>
            </a:r>
            <a:r>
              <a:rPr spc="-40" dirty="0"/>
              <a:t>(2020</a:t>
            </a:r>
            <a:r>
              <a:rPr spc="-5" dirty="0"/>
              <a:t>年秋</a:t>
            </a:r>
            <a:r>
              <a:rPr spc="-50" dirty="0"/>
              <a:t>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Unicode MS"/>
                <a:cs typeface="Arial Unicode MS"/>
              </a:defRPr>
            </a:lvl1pPr>
          </a:lstStyle>
          <a:p>
            <a:pPr marL="12700">
              <a:lnSpc>
                <a:spcPts val="1315"/>
              </a:lnSpc>
            </a:pPr>
            <a:r>
              <a:rPr spc="-5" dirty="0"/>
              <a:t>2020/12/10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Unicode MS"/>
                <a:cs typeface="Arial Unicode MS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25374" y="1463802"/>
            <a:ext cx="8662035" cy="0"/>
          </a:xfrm>
          <a:custGeom>
            <a:avLst/>
            <a:gdLst/>
            <a:ahLst/>
            <a:cxnLst/>
            <a:rect l="l" t="t" r="r" b="b"/>
            <a:pathLst>
              <a:path w="8662035">
                <a:moveTo>
                  <a:pt x="0" y="0"/>
                </a:moveTo>
                <a:lnTo>
                  <a:pt x="8661908" y="0"/>
                </a:lnTo>
              </a:path>
            </a:pathLst>
          </a:custGeom>
          <a:ln w="381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27964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EC7C30"/>
                </a:solidFill>
                <a:latin typeface="STXihei"/>
                <a:cs typeface="STXi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2936239"/>
            <a:ext cx="9229090" cy="2851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FF0000"/>
                </a:solidFill>
                <a:latin typeface="STZhongsong"/>
                <a:cs typeface="STZhongsong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400294" y="6454290"/>
            <a:ext cx="1393190" cy="184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 Unicode MS"/>
                <a:cs typeface="Arial Unicode MS"/>
              </a:defRPr>
            </a:lvl1pPr>
          </a:lstStyle>
          <a:p>
            <a:pPr marL="12700">
              <a:lnSpc>
                <a:spcPts val="1315"/>
              </a:lnSpc>
            </a:pPr>
            <a:r>
              <a:rPr spc="-5" dirty="0"/>
              <a:t>算法基</a:t>
            </a:r>
            <a:r>
              <a:rPr dirty="0"/>
              <a:t>础</a:t>
            </a:r>
            <a:r>
              <a:rPr spc="-60" dirty="0"/>
              <a:t> </a:t>
            </a:r>
            <a:r>
              <a:rPr spc="-40" dirty="0"/>
              <a:t>(2020</a:t>
            </a:r>
            <a:r>
              <a:rPr spc="-5" dirty="0"/>
              <a:t>年秋</a:t>
            </a:r>
            <a:r>
              <a:rPr spc="-50" dirty="0"/>
              <a:t>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6939" y="6454290"/>
            <a:ext cx="788035" cy="184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 Unicode MS"/>
                <a:cs typeface="Arial Unicode MS"/>
              </a:defRPr>
            </a:lvl1pPr>
          </a:lstStyle>
          <a:p>
            <a:pPr marL="12700">
              <a:lnSpc>
                <a:spcPts val="1315"/>
              </a:lnSpc>
            </a:pPr>
            <a:r>
              <a:rPr spc="-5" dirty="0"/>
              <a:t>2020/12/10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43233" y="6454290"/>
            <a:ext cx="156845" cy="184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 Unicode MS"/>
                <a:cs typeface="Arial Unicode MS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wyl083@mail.ustc.edu.cn" TargetMode="External"/><Relationship Id="rId2" Type="http://schemas.openxmlformats.org/officeDocument/2006/relationships/hyperlink" Target="mailto:wang1498@mail.ustc.edu.c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zhzhang6@mail.ustc.edu.cn" TargetMode="External"/><Relationship Id="rId4" Type="http://schemas.openxmlformats.org/officeDocument/2006/relationships/hyperlink" Target="mailto:buxy@mail.ustc.edu.c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733800" y="2374646"/>
            <a:ext cx="768730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39975" algn="l"/>
              </a:tabLst>
            </a:pPr>
            <a:r>
              <a:rPr sz="6000" dirty="0">
                <a:latin typeface="STXihei"/>
                <a:cs typeface="STXihei"/>
              </a:rPr>
              <a:t>实验3	</a:t>
            </a:r>
            <a:r>
              <a:rPr sz="6000" dirty="0" err="1">
                <a:latin typeface="STXihei"/>
                <a:cs typeface="STXihei"/>
              </a:rPr>
              <a:t>区间树</a:t>
            </a:r>
            <a:endParaRPr sz="6000" dirty="0">
              <a:latin typeface="STXihei"/>
              <a:cs typeface="STXi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0638" y="4483354"/>
            <a:ext cx="5031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Unicode MS"/>
                <a:cs typeface="Arial Unicode MS"/>
              </a:rPr>
              <a:t>提交截止日期</a:t>
            </a:r>
            <a:r>
              <a:rPr sz="2400" spc="-55" dirty="0">
                <a:latin typeface="Arial Unicode MS"/>
                <a:cs typeface="Arial Unicode MS"/>
              </a:rPr>
              <a:t>：</a:t>
            </a:r>
            <a:r>
              <a:rPr sz="2400" spc="-55" dirty="0">
                <a:solidFill>
                  <a:srgbClr val="FF0000"/>
                </a:solidFill>
                <a:latin typeface="Arial Unicode MS"/>
                <a:cs typeface="Arial Unicode MS"/>
              </a:rPr>
              <a:t>12</a:t>
            </a:r>
            <a:r>
              <a:rPr sz="2400" dirty="0">
                <a:solidFill>
                  <a:srgbClr val="FF0000"/>
                </a:solidFill>
                <a:latin typeface="Arial Unicode MS"/>
                <a:cs typeface="Arial Unicode MS"/>
              </a:rPr>
              <a:t>月</a:t>
            </a:r>
            <a:r>
              <a:rPr lang="en-US" sz="2400" spc="-80" dirty="0">
                <a:solidFill>
                  <a:srgbClr val="FF0000"/>
                </a:solidFill>
                <a:latin typeface="Arial Unicode MS"/>
                <a:cs typeface="Arial Unicode MS"/>
              </a:rPr>
              <a:t>1</a:t>
            </a:r>
            <a:r>
              <a:rPr sz="2400" spc="-80" dirty="0">
                <a:solidFill>
                  <a:srgbClr val="FF0000"/>
                </a:solidFill>
                <a:latin typeface="Arial Unicode MS"/>
                <a:cs typeface="Arial Unicode MS"/>
              </a:rPr>
              <a:t>5</a:t>
            </a:r>
            <a:r>
              <a:rPr sz="2400" dirty="0">
                <a:solidFill>
                  <a:srgbClr val="FF0000"/>
                </a:solidFill>
                <a:latin typeface="Arial Unicode MS"/>
                <a:cs typeface="Arial Unicode MS"/>
              </a:rPr>
              <a:t>日周</a:t>
            </a:r>
            <a:r>
              <a:rPr lang="zh-CN" altLang="en-US" sz="2400" dirty="0">
                <a:solidFill>
                  <a:srgbClr val="FF0000"/>
                </a:solidFill>
                <a:latin typeface="Arial Unicode MS"/>
                <a:cs typeface="Arial Unicode MS"/>
              </a:rPr>
              <a:t>四</a:t>
            </a:r>
            <a:r>
              <a:rPr sz="2400" dirty="0">
                <a:solidFill>
                  <a:srgbClr val="FF0000"/>
                </a:solidFill>
                <a:latin typeface="Arial Unicode MS"/>
                <a:cs typeface="Arial Unicode MS"/>
              </a:rPr>
              <a:t>晚</a:t>
            </a:r>
            <a:r>
              <a:rPr sz="2400" spc="-90" dirty="0">
                <a:solidFill>
                  <a:srgbClr val="FF0000"/>
                </a:solidFill>
                <a:latin typeface="Arial Unicode MS"/>
                <a:cs typeface="Arial Unicode MS"/>
              </a:rPr>
              <a:t>24:00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53536" y="1339977"/>
            <a:ext cx="5884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solidFill>
                  <a:srgbClr val="000000"/>
                </a:solidFill>
                <a:latin typeface="Arial Unicode MS"/>
                <a:cs typeface="Arial Unicode MS"/>
              </a:rPr>
              <a:t>011146.01</a:t>
            </a:r>
            <a:r>
              <a:rPr sz="2400" spc="-10" dirty="0">
                <a:solidFill>
                  <a:srgbClr val="000000"/>
                </a:solidFill>
                <a:latin typeface="Arial Unicode MS"/>
                <a:cs typeface="Arial Unicode MS"/>
              </a:rPr>
              <a:t> </a:t>
            </a:r>
            <a:r>
              <a:rPr sz="2400" dirty="0">
                <a:solidFill>
                  <a:srgbClr val="000000"/>
                </a:solidFill>
                <a:latin typeface="Arial Unicode MS"/>
                <a:cs typeface="Arial Unicode MS"/>
              </a:rPr>
              <a:t>算法基础</a:t>
            </a:r>
            <a:r>
              <a:rPr sz="2400" spc="-25" dirty="0">
                <a:solidFill>
                  <a:srgbClr val="000000"/>
                </a:solidFill>
                <a:latin typeface="Arial Unicode MS"/>
                <a:cs typeface="Arial Unicode MS"/>
              </a:rPr>
              <a:t> </a:t>
            </a:r>
            <a:r>
              <a:rPr sz="2400" spc="-85" dirty="0">
                <a:solidFill>
                  <a:srgbClr val="000000"/>
                </a:solidFill>
                <a:latin typeface="Arial Unicode MS"/>
                <a:cs typeface="Arial Unicode MS"/>
              </a:rPr>
              <a:t>(202</a:t>
            </a:r>
            <a:r>
              <a:rPr lang="en-US" altLang="zh-CN" sz="2400" spc="-85" dirty="0">
                <a:solidFill>
                  <a:srgbClr val="000000"/>
                </a:solidFill>
                <a:latin typeface="Arial Unicode MS"/>
                <a:cs typeface="Arial Unicode MS"/>
              </a:rPr>
              <a:t>2</a:t>
            </a:r>
            <a:r>
              <a:rPr sz="2400" dirty="0">
                <a:solidFill>
                  <a:srgbClr val="000000"/>
                </a:solidFill>
                <a:latin typeface="Arial Unicode MS"/>
                <a:cs typeface="Arial Unicode MS"/>
              </a:rPr>
              <a:t>年秋</a:t>
            </a:r>
            <a:r>
              <a:rPr sz="2400" spc="-100" dirty="0">
                <a:solidFill>
                  <a:srgbClr val="000000"/>
                </a:solidFill>
                <a:latin typeface="Arial Unicode MS"/>
                <a:cs typeface="Arial Unicode MS"/>
              </a:rPr>
              <a:t>)</a:t>
            </a:r>
            <a:r>
              <a:rPr sz="2400" spc="75" dirty="0">
                <a:solidFill>
                  <a:srgbClr val="000000"/>
                </a:solidFill>
                <a:latin typeface="Arial Unicode MS"/>
                <a:cs typeface="Arial Unicode MS"/>
              </a:rPr>
              <a:t> </a:t>
            </a:r>
            <a:r>
              <a:rPr sz="2400" dirty="0">
                <a:solidFill>
                  <a:srgbClr val="000000"/>
                </a:solidFill>
                <a:latin typeface="Arial Unicode MS"/>
                <a:cs typeface="Arial Unicode MS"/>
              </a:rPr>
              <a:t>顾乃杰老师</a:t>
            </a:r>
            <a:endParaRPr sz="24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7964"/>
            <a:ext cx="11449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目录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916939" y="6454290"/>
            <a:ext cx="78803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5" dirty="0"/>
              <a:t>202/1</a:t>
            </a:r>
            <a:r>
              <a:rPr lang="en-US" spc="-5" dirty="0"/>
              <a:t>1</a:t>
            </a:r>
            <a:r>
              <a:rPr spc="-5" dirty="0"/>
              <a:t>/</a:t>
            </a:r>
            <a:r>
              <a:rPr lang="en-US" spc="-5" dirty="0"/>
              <a:t>29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00294" y="6454290"/>
            <a:ext cx="139319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5" dirty="0"/>
              <a:t>算法基</a:t>
            </a:r>
            <a:r>
              <a:rPr dirty="0"/>
              <a:t>础</a:t>
            </a:r>
            <a:r>
              <a:rPr spc="-60" dirty="0"/>
              <a:t> </a:t>
            </a:r>
            <a:r>
              <a:rPr spc="-40" dirty="0"/>
              <a:t>(202</a:t>
            </a:r>
            <a:r>
              <a:rPr lang="en-US" spc="-40" dirty="0"/>
              <a:t>2</a:t>
            </a:r>
            <a:r>
              <a:rPr spc="-5" dirty="0"/>
              <a:t>年秋</a:t>
            </a:r>
            <a:r>
              <a:rPr spc="-50" dirty="0"/>
              <a:t>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35" dirty="0"/>
              <a:t>2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81449"/>
            <a:ext cx="2421890" cy="190244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275"/>
              </a:spcBef>
              <a:buClr>
                <a:srgbClr val="EC7C30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10" dirty="0" err="1">
                <a:latin typeface="STZhongsong"/>
                <a:cs typeface="STZhongsong"/>
              </a:rPr>
              <a:t>一、实验内容</a:t>
            </a:r>
            <a:endParaRPr sz="2400" dirty="0">
              <a:latin typeface="STSong"/>
              <a:cs typeface="STSong"/>
            </a:endParaRPr>
          </a:p>
          <a:p>
            <a:pPr marL="742315" lvl="1" indent="-273050">
              <a:lnSpc>
                <a:spcPct val="100000"/>
              </a:lnSpc>
              <a:spcBef>
                <a:spcPts val="204"/>
              </a:spcBef>
              <a:buClr>
                <a:srgbClr val="4471C4"/>
              </a:buClr>
              <a:buSzPct val="95833"/>
              <a:buFont typeface="Wingdings"/>
              <a:buChar char=""/>
              <a:tabLst>
                <a:tab pos="742950" algn="l"/>
              </a:tabLst>
            </a:pPr>
            <a:r>
              <a:rPr sz="2400" dirty="0">
                <a:latin typeface="STSong"/>
                <a:cs typeface="STSong"/>
              </a:rPr>
              <a:t>区间树</a:t>
            </a:r>
          </a:p>
          <a:p>
            <a:pPr marL="278130" indent="-266065">
              <a:lnSpc>
                <a:spcPct val="100000"/>
              </a:lnSpc>
              <a:spcBef>
                <a:spcPts val="725"/>
              </a:spcBef>
              <a:buClr>
                <a:srgbClr val="EC7C30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10" dirty="0">
                <a:latin typeface="STZhongsong"/>
                <a:cs typeface="STZhongsong"/>
              </a:rPr>
              <a:t>二、实验要求</a:t>
            </a:r>
            <a:endParaRPr sz="2800" dirty="0">
              <a:latin typeface="STZhongsong"/>
              <a:cs typeface="STZhongsong"/>
            </a:endParaRPr>
          </a:p>
          <a:p>
            <a:pPr marL="278130" indent="-266065">
              <a:lnSpc>
                <a:spcPct val="100000"/>
              </a:lnSpc>
              <a:spcBef>
                <a:spcPts val="675"/>
              </a:spcBef>
              <a:buClr>
                <a:srgbClr val="EC7C30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5" dirty="0">
                <a:latin typeface="STZhongsong"/>
                <a:cs typeface="STZhongsong"/>
              </a:rPr>
              <a:t>三、提交方式</a:t>
            </a:r>
            <a:endParaRPr sz="2800" dirty="0">
              <a:latin typeface="STZhongsong"/>
              <a:cs typeface="STZhongsong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7964"/>
            <a:ext cx="17043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区间树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1449"/>
            <a:ext cx="10285730" cy="219976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275"/>
              </a:spcBef>
              <a:buClr>
                <a:srgbClr val="EC7C30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10" dirty="0">
                <a:latin typeface="STZhongsong"/>
                <a:cs typeface="STZhongsong"/>
              </a:rPr>
              <a:t>实验3.</a:t>
            </a:r>
            <a:r>
              <a:rPr lang="en-US" sz="2800" spc="-10" dirty="0">
                <a:latin typeface="STZhongsong"/>
                <a:cs typeface="STZhongsong"/>
              </a:rPr>
              <a:t>1</a:t>
            </a:r>
            <a:r>
              <a:rPr sz="2800" spc="-10" dirty="0">
                <a:latin typeface="STZhongsong"/>
                <a:cs typeface="STZhongsong"/>
              </a:rPr>
              <a:t>：区间树</a:t>
            </a:r>
            <a:endParaRPr sz="2800" dirty="0">
              <a:latin typeface="STZhongsong"/>
              <a:cs typeface="STZhongsong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475"/>
              </a:spcBef>
              <a:buClr>
                <a:srgbClr val="4471C4"/>
              </a:buClr>
              <a:buSzPct val="95833"/>
              <a:buFont typeface="Wingdings"/>
              <a:buChar char=""/>
              <a:tabLst>
                <a:tab pos="742950" algn="l"/>
              </a:tabLst>
            </a:pPr>
            <a:r>
              <a:rPr sz="2400" dirty="0">
                <a:latin typeface="STSong"/>
                <a:cs typeface="STSong"/>
              </a:rPr>
              <a:t>实现区间树的基本算法，随机生成30个正整数区间，以这30个正整数区 </a:t>
            </a:r>
            <a:r>
              <a:rPr sz="2400" dirty="0" err="1">
                <a:latin typeface="STSong"/>
                <a:cs typeface="STSong"/>
              </a:rPr>
              <a:t>间的左端点作为关键字构建红黑树</a:t>
            </a:r>
            <a:r>
              <a:rPr sz="2400" dirty="0">
                <a:latin typeface="STSong"/>
                <a:cs typeface="STSong"/>
              </a:rPr>
              <a:t>，</a:t>
            </a:r>
            <a:r>
              <a:rPr lang="zh-CN" altLang="en-US" sz="2400" dirty="0">
                <a:latin typeface="STSong"/>
                <a:cs typeface="STSong"/>
              </a:rPr>
              <a:t>先</a:t>
            </a:r>
            <a:r>
              <a:rPr sz="2400" dirty="0" err="1">
                <a:latin typeface="STSong"/>
                <a:cs typeface="STSong"/>
              </a:rPr>
              <a:t>向一棵初始空的红黑树中依次插入</a:t>
            </a:r>
            <a:r>
              <a:rPr sz="2400" dirty="0">
                <a:latin typeface="STSong"/>
                <a:cs typeface="STSong"/>
              </a:rPr>
              <a:t> 30个节点，然后随机选择其中3个区间进行删除</a:t>
            </a:r>
            <a:r>
              <a:rPr lang="zh-CN" altLang="en-US" sz="2400" dirty="0">
                <a:latin typeface="STSong"/>
                <a:cs typeface="STSong"/>
              </a:rPr>
              <a:t>，最后对随机生成的</a:t>
            </a:r>
            <a:r>
              <a:rPr lang="en-US" altLang="zh-CN" sz="2400" dirty="0">
                <a:latin typeface="STSong"/>
                <a:cs typeface="STSong"/>
              </a:rPr>
              <a:t>3</a:t>
            </a:r>
            <a:r>
              <a:rPr lang="zh-CN" altLang="en-US" sz="2400" dirty="0">
                <a:latin typeface="STSong"/>
                <a:cs typeface="STSong"/>
              </a:rPr>
              <a:t>个区间</a:t>
            </a:r>
            <a:r>
              <a:rPr lang="en-US" altLang="zh-CN" sz="2400" dirty="0">
                <a:latin typeface="STSong"/>
                <a:cs typeface="STSong"/>
              </a:rPr>
              <a:t>(</a:t>
            </a:r>
            <a:r>
              <a:rPr lang="zh-CN" altLang="en-US" sz="2400" dirty="0">
                <a:latin typeface="STSong"/>
                <a:cs typeface="STSong"/>
              </a:rPr>
              <a:t>其中一个区间取自</a:t>
            </a:r>
            <a:r>
              <a:rPr lang="en-US" altLang="zh-CN" sz="2400" dirty="0">
                <a:latin typeface="STSong"/>
                <a:cs typeface="STSong"/>
              </a:rPr>
              <a:t>(25,30))</a:t>
            </a:r>
            <a:r>
              <a:rPr lang="zh-CN" altLang="en-US" sz="2400" dirty="0">
                <a:latin typeface="STSong"/>
                <a:cs typeface="STSong"/>
              </a:rPr>
              <a:t>进行搜索</a:t>
            </a:r>
            <a:r>
              <a:rPr sz="2400" dirty="0">
                <a:latin typeface="STSong"/>
                <a:cs typeface="STSong"/>
              </a:rPr>
              <a:t>。</a:t>
            </a:r>
            <a:r>
              <a:rPr sz="2400" dirty="0" err="1">
                <a:latin typeface="STSong"/>
                <a:cs typeface="STSong"/>
              </a:rPr>
              <a:t>实现区间树的插入、删</a:t>
            </a:r>
            <a:r>
              <a:rPr sz="2400" spc="-5" dirty="0" err="1">
                <a:latin typeface="STSong"/>
                <a:cs typeface="STSong"/>
              </a:rPr>
              <a:t>除、遍历和查找算法</a:t>
            </a:r>
            <a:r>
              <a:rPr sz="2400" spc="-5" dirty="0">
                <a:latin typeface="STSong"/>
                <a:cs typeface="STSong"/>
              </a:rPr>
              <a:t>。</a:t>
            </a:r>
            <a:endParaRPr sz="2400" dirty="0">
              <a:latin typeface="STSong"/>
              <a:cs typeface="STSong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916939" y="6454290"/>
            <a:ext cx="78803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5" dirty="0"/>
              <a:t>202</a:t>
            </a:r>
            <a:r>
              <a:rPr lang="en-US" spc="-5" dirty="0"/>
              <a:t>2</a:t>
            </a:r>
            <a:r>
              <a:rPr spc="-5" dirty="0"/>
              <a:t>/1</a:t>
            </a:r>
            <a:r>
              <a:rPr lang="en-US" spc="-5" dirty="0"/>
              <a:t>1/29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400294" y="6454290"/>
            <a:ext cx="139319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5" dirty="0"/>
              <a:t>算法基</a:t>
            </a:r>
            <a:r>
              <a:rPr dirty="0"/>
              <a:t>础</a:t>
            </a:r>
            <a:r>
              <a:rPr spc="-60" dirty="0"/>
              <a:t> </a:t>
            </a:r>
            <a:r>
              <a:rPr spc="-40" dirty="0"/>
              <a:t>(202</a:t>
            </a:r>
            <a:r>
              <a:rPr lang="en-US" spc="-40" dirty="0"/>
              <a:t>2</a:t>
            </a:r>
            <a:r>
              <a:rPr spc="-5" dirty="0"/>
              <a:t>年秋</a:t>
            </a:r>
            <a:r>
              <a:rPr spc="-50" dirty="0"/>
              <a:t>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35" dirty="0"/>
              <a:t>3</a:t>
            </a:fld>
            <a:endParaRPr spc="-3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7964"/>
            <a:ext cx="33832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二、实验要求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1752" y="5356478"/>
            <a:ext cx="190500" cy="2222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1781449"/>
            <a:ext cx="10240645" cy="38328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275"/>
              </a:spcBef>
              <a:buClr>
                <a:srgbClr val="EC7C30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10" dirty="0">
                <a:latin typeface="STZhongsong"/>
                <a:cs typeface="STZhongsong"/>
              </a:rPr>
              <a:t>编程要求</a:t>
            </a:r>
            <a:endParaRPr sz="2800" dirty="0">
              <a:latin typeface="STZhongsong"/>
              <a:cs typeface="STZhongsong"/>
            </a:endParaRPr>
          </a:p>
          <a:p>
            <a:pPr marL="742315" lvl="1" indent="-273050">
              <a:lnSpc>
                <a:spcPct val="100000"/>
              </a:lnSpc>
              <a:spcBef>
                <a:spcPts val="150"/>
              </a:spcBef>
              <a:buClr>
                <a:srgbClr val="4471C4"/>
              </a:buClr>
              <a:buSzPct val="95833"/>
              <a:buFont typeface="Wingdings"/>
              <a:buChar char=""/>
              <a:tabLst>
                <a:tab pos="742950" algn="l"/>
              </a:tabLst>
            </a:pPr>
            <a:r>
              <a:rPr sz="2400" dirty="0">
                <a:latin typeface="STSong"/>
                <a:cs typeface="STSong"/>
              </a:rPr>
              <a:t>C/C++</a:t>
            </a: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4471C4"/>
              </a:buClr>
              <a:buFont typeface="Wingdings"/>
              <a:buChar char=""/>
            </a:pPr>
            <a:endParaRPr sz="2900" dirty="0">
              <a:latin typeface="STSong"/>
              <a:cs typeface="STSong"/>
            </a:endParaRPr>
          </a:p>
          <a:p>
            <a:pPr marL="278130" indent="-266065">
              <a:lnSpc>
                <a:spcPct val="100000"/>
              </a:lnSpc>
              <a:spcBef>
                <a:spcPts val="5"/>
              </a:spcBef>
              <a:buClr>
                <a:srgbClr val="EC7C30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10" dirty="0">
                <a:latin typeface="STZhongsong"/>
                <a:cs typeface="STZhongsong"/>
              </a:rPr>
              <a:t>目录格式</a:t>
            </a:r>
            <a:endParaRPr sz="2800" dirty="0">
              <a:latin typeface="STZhongsong"/>
              <a:cs typeface="STZhongsong"/>
            </a:endParaRPr>
          </a:p>
          <a:p>
            <a:pPr marL="698500" marR="5080" lvl="1" indent="-228600" algn="just">
              <a:lnSpc>
                <a:spcPts val="2590"/>
              </a:lnSpc>
              <a:spcBef>
                <a:spcPts val="475"/>
              </a:spcBef>
              <a:buClr>
                <a:srgbClr val="4471C4"/>
              </a:buClr>
              <a:buSzPct val="95833"/>
              <a:buFont typeface="Wingdings"/>
              <a:buChar char=""/>
              <a:tabLst>
                <a:tab pos="742950" algn="l"/>
              </a:tabLst>
            </a:pPr>
            <a:r>
              <a:rPr sz="2400" dirty="0">
                <a:latin typeface="STSong"/>
                <a:cs typeface="STSong"/>
              </a:rPr>
              <a:t>实验需建立根文件夹，文件夹名称为</a:t>
            </a:r>
            <a:r>
              <a:rPr sz="2400" spc="5" dirty="0">
                <a:latin typeface="STSong"/>
                <a:cs typeface="STSong"/>
              </a:rPr>
              <a:t>：</a:t>
            </a:r>
            <a:r>
              <a:rPr sz="2400" dirty="0">
                <a:solidFill>
                  <a:srgbClr val="FF0000"/>
                </a:solidFill>
                <a:latin typeface="STSong"/>
                <a:cs typeface="STSong"/>
              </a:rPr>
              <a:t>编号-姓名-学号-proje</a:t>
            </a:r>
            <a:r>
              <a:rPr sz="2400" spc="-10" dirty="0">
                <a:solidFill>
                  <a:srgbClr val="FF0000"/>
                </a:solidFill>
                <a:latin typeface="STSong"/>
                <a:cs typeface="STSong"/>
              </a:rPr>
              <a:t>c</a:t>
            </a:r>
            <a:r>
              <a:rPr sz="2400" dirty="0">
                <a:solidFill>
                  <a:srgbClr val="FF0000"/>
                </a:solidFill>
                <a:latin typeface="STSong"/>
                <a:cs typeface="STSong"/>
              </a:rPr>
              <a:t>t3</a:t>
            </a:r>
            <a:r>
              <a:rPr sz="2400" dirty="0">
                <a:latin typeface="STSong"/>
                <a:cs typeface="STSong"/>
              </a:rPr>
              <a:t>，在根文 件夹下需包括实验报告和</a:t>
            </a:r>
            <a:r>
              <a:rPr lang="en-US" altLang="zh-CN" sz="2400" spc="-20" dirty="0">
                <a:latin typeface="STSong"/>
                <a:cs typeface="STSong"/>
              </a:rPr>
              <a:t>ex</a:t>
            </a:r>
            <a:r>
              <a:rPr sz="2400" spc="-80" dirty="0">
                <a:latin typeface="STSong"/>
                <a:cs typeface="STSong"/>
              </a:rPr>
              <a:t>1</a:t>
            </a:r>
            <a:r>
              <a:rPr sz="2400" dirty="0">
                <a:latin typeface="STSong"/>
                <a:cs typeface="STSong"/>
              </a:rPr>
              <a:t>实验文件夹，每个实验文件夹包</a:t>
            </a:r>
            <a:r>
              <a:rPr sz="2400" spc="-30" dirty="0">
                <a:latin typeface="STSong"/>
                <a:cs typeface="STSong"/>
              </a:rPr>
              <a:t>含</a:t>
            </a:r>
            <a:r>
              <a:rPr sz="2400" dirty="0">
                <a:latin typeface="STSong"/>
                <a:cs typeface="STSong"/>
              </a:rPr>
              <a:t>3个</a:t>
            </a:r>
            <a:r>
              <a:rPr sz="2400" spc="-5" dirty="0">
                <a:latin typeface="STSong"/>
                <a:cs typeface="STSong"/>
              </a:rPr>
              <a:t>子文件夹：</a:t>
            </a:r>
            <a:endParaRPr sz="2400" dirty="0">
              <a:latin typeface="STSong"/>
              <a:cs typeface="STSong"/>
            </a:endParaRPr>
          </a:p>
          <a:p>
            <a:pPr marL="1155700" lvl="2" indent="-229235">
              <a:lnSpc>
                <a:spcPct val="100000"/>
              </a:lnSpc>
              <a:spcBef>
                <a:spcPts val="260"/>
              </a:spcBef>
              <a:buClr>
                <a:srgbClr val="EC7C30"/>
              </a:buClr>
              <a:buFont typeface="Wingdings"/>
              <a:buChar char=""/>
              <a:tabLst>
                <a:tab pos="1156335" algn="l"/>
              </a:tabLst>
            </a:pPr>
            <a:r>
              <a:rPr sz="2000" spc="15" dirty="0">
                <a:latin typeface="Arial Unicode MS"/>
                <a:cs typeface="Arial Unicode MS"/>
              </a:rPr>
              <a:t>input</a:t>
            </a:r>
            <a:r>
              <a:rPr sz="2000" dirty="0">
                <a:latin typeface="Arial Unicode MS"/>
                <a:cs typeface="Arial Unicode MS"/>
              </a:rPr>
              <a:t>文件夹：存放输入数据</a:t>
            </a: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Clr>
                <a:srgbClr val="EC7C30"/>
              </a:buClr>
              <a:buFont typeface="Wingdings"/>
              <a:buChar char=""/>
              <a:tabLst>
                <a:tab pos="1156335" algn="l"/>
              </a:tabLst>
            </a:pPr>
            <a:r>
              <a:rPr sz="2000" spc="-90" dirty="0">
                <a:latin typeface="Arial Unicode MS"/>
                <a:cs typeface="Arial Unicode MS"/>
              </a:rPr>
              <a:t>src</a:t>
            </a:r>
            <a:r>
              <a:rPr sz="2000" dirty="0">
                <a:latin typeface="Arial Unicode MS"/>
                <a:cs typeface="Arial Unicode MS"/>
              </a:rPr>
              <a:t>文件夹：</a:t>
            </a:r>
            <a:r>
              <a:rPr sz="2000" spc="-15" dirty="0">
                <a:latin typeface="Arial Unicode MS"/>
                <a:cs typeface="Arial Unicode MS"/>
              </a:rPr>
              <a:t>源</a:t>
            </a:r>
            <a:r>
              <a:rPr sz="2000" dirty="0">
                <a:latin typeface="Arial Unicode MS"/>
                <a:cs typeface="Arial Unicode MS"/>
              </a:rPr>
              <a:t>程序</a:t>
            </a: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Clr>
                <a:srgbClr val="EC7C30"/>
              </a:buClr>
              <a:buFont typeface="Wingdings"/>
              <a:buChar char=""/>
              <a:tabLst>
                <a:tab pos="1156335" algn="l"/>
                <a:tab pos="3416935" algn="l"/>
              </a:tabLst>
            </a:pPr>
            <a:r>
              <a:rPr sz="2000" spc="30" dirty="0">
                <a:latin typeface="Arial Unicode MS"/>
                <a:cs typeface="Arial Unicode MS"/>
              </a:rPr>
              <a:t>output</a:t>
            </a:r>
            <a:r>
              <a:rPr sz="2000" dirty="0">
                <a:latin typeface="Arial Unicode MS"/>
                <a:cs typeface="Arial Unicode MS"/>
              </a:rPr>
              <a:t>文件夹：输	数据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400294" y="6454290"/>
            <a:ext cx="139319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5" dirty="0"/>
              <a:t>算法基</a:t>
            </a:r>
            <a:r>
              <a:rPr dirty="0"/>
              <a:t>础</a:t>
            </a:r>
            <a:r>
              <a:rPr spc="-60" dirty="0"/>
              <a:t> </a:t>
            </a:r>
            <a:r>
              <a:rPr spc="-40" dirty="0"/>
              <a:t>(202</a:t>
            </a:r>
            <a:r>
              <a:rPr lang="en-US" spc="-40" dirty="0"/>
              <a:t>2</a:t>
            </a:r>
            <a:r>
              <a:rPr spc="-5" dirty="0"/>
              <a:t>年秋</a:t>
            </a:r>
            <a:r>
              <a:rPr spc="-50" dirty="0"/>
              <a:t>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35" dirty="0"/>
              <a:t>4</a:t>
            </a:fld>
            <a:endParaRPr spc="-35" dirty="0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83C0CC98-DFE9-4EF2-B091-8849E51EE65A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16939" y="6454290"/>
            <a:ext cx="78803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5" dirty="0"/>
              <a:t>202</a:t>
            </a:r>
            <a:r>
              <a:rPr lang="en-US" spc="-5" dirty="0"/>
              <a:t>2</a:t>
            </a:r>
            <a:r>
              <a:rPr spc="-5" dirty="0"/>
              <a:t>/1</a:t>
            </a:r>
            <a:r>
              <a:rPr lang="en-US" spc="-5" dirty="0"/>
              <a:t>1/29</a:t>
            </a:r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7964"/>
            <a:ext cx="33832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二、实验要求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2819" y="4141851"/>
            <a:ext cx="146050" cy="1682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2819" y="4672584"/>
            <a:ext cx="146050" cy="1682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6939" y="1774901"/>
            <a:ext cx="10252710" cy="41842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EC7C30"/>
              </a:buClr>
              <a:buSzPct val="95833"/>
              <a:buFont typeface="Wingdings"/>
              <a:buChar char=""/>
              <a:tabLst>
                <a:tab pos="241300" algn="l"/>
              </a:tabLst>
            </a:pPr>
            <a:r>
              <a:rPr sz="2400" dirty="0">
                <a:latin typeface="STZhongsong"/>
                <a:cs typeface="STZhongsong"/>
              </a:rPr>
              <a:t>实</a:t>
            </a:r>
            <a:r>
              <a:rPr sz="2400" spc="-5" dirty="0">
                <a:latin typeface="STZhongsong"/>
                <a:cs typeface="STZhongsong"/>
              </a:rPr>
              <a:t>验3.</a:t>
            </a:r>
            <a:r>
              <a:rPr lang="en-US" sz="2400" spc="-5" dirty="0">
                <a:latin typeface="STZhongsong"/>
                <a:cs typeface="STZhongsong"/>
              </a:rPr>
              <a:t>1</a:t>
            </a:r>
            <a:r>
              <a:rPr sz="2400" spc="-20" dirty="0">
                <a:latin typeface="STZhongsong"/>
                <a:cs typeface="STZhongsong"/>
              </a:rPr>
              <a:t> </a:t>
            </a:r>
            <a:r>
              <a:rPr sz="2400" spc="-5" dirty="0">
                <a:latin typeface="STZhongsong"/>
                <a:cs typeface="STZhongsong"/>
              </a:rPr>
              <a:t>区间树</a:t>
            </a:r>
            <a:endParaRPr sz="2400" dirty="0">
              <a:latin typeface="STZhongsong"/>
              <a:cs typeface="STZhongsong"/>
            </a:endParaRPr>
          </a:p>
          <a:p>
            <a:pPr marL="698500" lvl="1" indent="-229235">
              <a:lnSpc>
                <a:spcPct val="100000"/>
              </a:lnSpc>
              <a:spcBef>
                <a:spcPts val="30"/>
              </a:spcBef>
              <a:buClr>
                <a:srgbClr val="4471C4"/>
              </a:buClr>
              <a:buSzPct val="95000"/>
              <a:buFont typeface="Wingdings"/>
              <a:buChar char=""/>
              <a:tabLst>
                <a:tab pos="699135" algn="l"/>
              </a:tabLst>
            </a:pPr>
            <a:r>
              <a:rPr lang="en-US" altLang="zh-CN" sz="2000" spc="-20" dirty="0">
                <a:latin typeface="STSong"/>
                <a:cs typeface="STSong"/>
              </a:rPr>
              <a:t>ex</a:t>
            </a:r>
            <a:r>
              <a:rPr lang="en-US" sz="2000" cap="small" spc="-20" dirty="0">
                <a:latin typeface="STSong"/>
                <a:cs typeface="STSong"/>
              </a:rPr>
              <a:t>1</a:t>
            </a:r>
            <a:r>
              <a:rPr sz="2000" spc="-20" dirty="0">
                <a:latin typeface="STSong"/>
                <a:cs typeface="STSong"/>
              </a:rPr>
              <a:t>/input/</a:t>
            </a:r>
            <a:endParaRPr sz="2000" dirty="0">
              <a:latin typeface="STSong"/>
              <a:cs typeface="STSong"/>
            </a:endParaRPr>
          </a:p>
          <a:p>
            <a:pPr marL="1155700" lvl="2" indent="-229235">
              <a:lnSpc>
                <a:spcPct val="100000"/>
              </a:lnSpc>
              <a:spcBef>
                <a:spcPts val="70"/>
              </a:spcBef>
              <a:buClr>
                <a:srgbClr val="EC7C30"/>
              </a:buClr>
              <a:buFont typeface="Wingdings"/>
              <a:buChar char=""/>
              <a:tabLst>
                <a:tab pos="1156335" algn="l"/>
              </a:tabLst>
            </a:pPr>
            <a:r>
              <a:rPr sz="1800" dirty="0">
                <a:latin typeface="Arial Unicode MS"/>
                <a:cs typeface="Arial Unicode MS"/>
              </a:rPr>
              <a:t>input.txt：</a:t>
            </a:r>
          </a:p>
          <a:p>
            <a:pPr marL="1612900" lvl="3" indent="-229235">
              <a:lnSpc>
                <a:spcPct val="100000"/>
              </a:lnSpc>
              <a:spcBef>
                <a:spcPts val="155"/>
              </a:spcBef>
              <a:buClr>
                <a:srgbClr val="4471C4"/>
              </a:buClr>
              <a:buFont typeface="Arial"/>
              <a:buChar char="•"/>
              <a:tabLst>
                <a:tab pos="1612900" algn="l"/>
                <a:tab pos="1613535" algn="l"/>
              </a:tabLst>
            </a:pPr>
            <a:r>
              <a:rPr sz="1500" dirty="0">
                <a:latin typeface="Arial Unicode MS"/>
                <a:cs typeface="Arial Unicode MS"/>
              </a:rPr>
              <a:t>输入文件中每行两个随机数据，表示区间的左右端点，其右端点值大于左端点值，总行数大于等</a:t>
            </a:r>
            <a:r>
              <a:rPr sz="1500" spc="5" dirty="0">
                <a:latin typeface="Arial Unicode MS"/>
                <a:cs typeface="Arial Unicode MS"/>
              </a:rPr>
              <a:t>于</a:t>
            </a:r>
            <a:r>
              <a:rPr sz="1500" spc="-45" dirty="0">
                <a:latin typeface="Arial Unicode MS"/>
                <a:cs typeface="Arial Unicode MS"/>
              </a:rPr>
              <a:t>30</a:t>
            </a:r>
            <a:r>
              <a:rPr sz="1500" dirty="0">
                <a:latin typeface="Arial Unicode MS"/>
                <a:cs typeface="Arial Unicode MS"/>
              </a:rPr>
              <a:t>。</a:t>
            </a:r>
          </a:p>
          <a:p>
            <a:pPr marL="1612900" lvl="3" indent="-229235">
              <a:lnSpc>
                <a:spcPct val="100000"/>
              </a:lnSpc>
              <a:spcBef>
                <a:spcPts val="145"/>
              </a:spcBef>
              <a:buClr>
                <a:srgbClr val="4471C4"/>
              </a:buClr>
              <a:buFont typeface="Arial"/>
              <a:buChar char="•"/>
              <a:tabLst>
                <a:tab pos="1612900" algn="l"/>
                <a:tab pos="1613535" algn="l"/>
              </a:tabLst>
            </a:pPr>
            <a:r>
              <a:rPr sz="1500" dirty="0">
                <a:latin typeface="Arial Unicode MS"/>
                <a:cs typeface="Arial Unicode MS"/>
              </a:rPr>
              <a:t>所有区间取自区间</a:t>
            </a:r>
            <a:r>
              <a:rPr sz="1500" spc="-35" dirty="0">
                <a:latin typeface="Arial Unicode MS"/>
                <a:cs typeface="Arial Unicode MS"/>
              </a:rPr>
              <a:t>[0,25]</a:t>
            </a:r>
            <a:r>
              <a:rPr sz="1500" dirty="0">
                <a:latin typeface="Arial Unicode MS"/>
                <a:cs typeface="Arial Unicode MS"/>
              </a:rPr>
              <a:t>或</a:t>
            </a:r>
            <a:r>
              <a:rPr sz="1500" spc="-35" dirty="0">
                <a:latin typeface="Arial Unicode MS"/>
                <a:cs typeface="Arial Unicode MS"/>
              </a:rPr>
              <a:t>[30,50]</a:t>
            </a:r>
            <a:r>
              <a:rPr sz="1500" dirty="0">
                <a:latin typeface="Arial Unicode MS"/>
                <a:cs typeface="Arial Unicode MS"/>
              </a:rPr>
              <a:t>且各区间左端点互异，不要和</a:t>
            </a:r>
            <a:r>
              <a:rPr sz="1500" spc="-60" dirty="0">
                <a:latin typeface="Arial Unicode MS"/>
                <a:cs typeface="Arial Unicode MS"/>
              </a:rPr>
              <a:t>(25,30)</a:t>
            </a:r>
            <a:r>
              <a:rPr sz="1500" dirty="0">
                <a:latin typeface="Arial Unicode MS"/>
                <a:cs typeface="Arial Unicode MS"/>
              </a:rPr>
              <a:t>有重叠。</a:t>
            </a:r>
          </a:p>
          <a:p>
            <a:pPr marL="1612900" lvl="3" indent="-229235">
              <a:lnSpc>
                <a:spcPct val="100000"/>
              </a:lnSpc>
              <a:spcBef>
                <a:spcPts val="130"/>
              </a:spcBef>
              <a:buClr>
                <a:srgbClr val="4471C4"/>
              </a:buClr>
              <a:buFont typeface="Arial"/>
              <a:buChar char="•"/>
              <a:tabLst>
                <a:tab pos="1612900" algn="l"/>
                <a:tab pos="1613535" algn="l"/>
              </a:tabLst>
            </a:pPr>
            <a:r>
              <a:rPr sz="1500" spc="-5" dirty="0">
                <a:latin typeface="Arial Unicode MS"/>
                <a:cs typeface="Arial Unicode MS"/>
              </a:rPr>
              <a:t>读取每行数据作为区间树</a:t>
            </a:r>
            <a:r>
              <a:rPr sz="1500" dirty="0">
                <a:latin typeface="Arial Unicode MS"/>
                <a:cs typeface="Arial Unicode MS"/>
              </a:rPr>
              <a:t>的</a:t>
            </a:r>
            <a:r>
              <a:rPr sz="1500" spc="-30" dirty="0">
                <a:latin typeface="Arial Unicode MS"/>
                <a:cs typeface="Arial Unicode MS"/>
              </a:rPr>
              <a:t>x.int</a:t>
            </a:r>
            <a:r>
              <a:rPr sz="1500" spc="-5" dirty="0">
                <a:latin typeface="Arial Unicode MS"/>
                <a:cs typeface="Arial Unicode MS"/>
              </a:rPr>
              <a:t>域，并以其左端点构建红黑树，实现插入、删除、查</a:t>
            </a:r>
            <a:r>
              <a:rPr sz="1500" dirty="0">
                <a:latin typeface="Arial Unicode MS"/>
                <a:cs typeface="Arial Unicode MS"/>
              </a:rPr>
              <a:t>找</a:t>
            </a:r>
            <a:r>
              <a:rPr sz="1500" spc="-5" dirty="0">
                <a:latin typeface="Arial Unicode MS"/>
                <a:cs typeface="Arial Unicode MS"/>
              </a:rPr>
              <a:t>操作。</a:t>
            </a:r>
            <a:endParaRPr sz="1500" dirty="0">
              <a:latin typeface="Arial Unicode MS"/>
              <a:cs typeface="Arial Unicode MS"/>
            </a:endParaRPr>
          </a:p>
          <a:p>
            <a:pPr marL="698500" lvl="1" indent="-229235">
              <a:lnSpc>
                <a:spcPct val="100000"/>
              </a:lnSpc>
              <a:spcBef>
                <a:spcPts val="10"/>
              </a:spcBef>
              <a:buClr>
                <a:srgbClr val="4471C4"/>
              </a:buClr>
              <a:buSzPct val="95000"/>
              <a:buFont typeface="Wingdings"/>
              <a:buChar char=""/>
              <a:tabLst>
                <a:tab pos="699135" algn="l"/>
              </a:tabLst>
            </a:pPr>
            <a:r>
              <a:rPr lang="en-US" altLang="zh-CN" sz="2000" spc="-20" dirty="0">
                <a:latin typeface="STSong"/>
                <a:cs typeface="STSong"/>
              </a:rPr>
              <a:t>ex</a:t>
            </a:r>
            <a:r>
              <a:rPr lang="en-US" sz="2000" cap="small" spc="-20" dirty="0">
                <a:latin typeface="STSong"/>
                <a:cs typeface="STSong"/>
              </a:rPr>
              <a:t>1</a:t>
            </a:r>
            <a:r>
              <a:rPr sz="2000" spc="-20" dirty="0">
                <a:latin typeface="STSong"/>
                <a:cs typeface="STSong"/>
              </a:rPr>
              <a:t>/output/</a:t>
            </a:r>
            <a:endParaRPr sz="2000" dirty="0">
              <a:latin typeface="STSong"/>
              <a:cs typeface="STSong"/>
            </a:endParaRPr>
          </a:p>
          <a:p>
            <a:pPr marL="974725" lvl="2" indent="-162560">
              <a:lnSpc>
                <a:spcPct val="100000"/>
              </a:lnSpc>
              <a:spcBef>
                <a:spcPts val="60"/>
              </a:spcBef>
              <a:buClr>
                <a:srgbClr val="EC7C30"/>
              </a:buClr>
              <a:buSzPct val="94117"/>
              <a:buFont typeface="Wingdings"/>
              <a:buChar char=""/>
              <a:tabLst>
                <a:tab pos="975360" algn="l"/>
              </a:tabLst>
            </a:pPr>
            <a:r>
              <a:rPr sz="1700" spc="-15" dirty="0">
                <a:latin typeface="Arial Unicode MS"/>
                <a:cs typeface="Arial Unicode MS"/>
              </a:rPr>
              <a:t>inorder.txt:</a:t>
            </a:r>
            <a:endParaRPr sz="1700" dirty="0">
              <a:latin typeface="Arial Unicode MS"/>
              <a:cs typeface="Arial Unicode MS"/>
            </a:endParaRPr>
          </a:p>
          <a:p>
            <a:pPr marL="1612900" lvl="3" indent="-229235">
              <a:lnSpc>
                <a:spcPct val="100000"/>
              </a:lnSpc>
              <a:spcBef>
                <a:spcPts val="305"/>
              </a:spcBef>
              <a:buClr>
                <a:srgbClr val="4471C4"/>
              </a:buClr>
              <a:buFont typeface="Arial"/>
              <a:buChar char="•"/>
              <a:tabLst>
                <a:tab pos="1612900" algn="l"/>
                <a:tab pos="1613535" algn="l"/>
                <a:tab pos="1993900" algn="l"/>
              </a:tabLst>
            </a:pPr>
            <a:r>
              <a:rPr sz="1500" dirty="0">
                <a:latin typeface="Arial Unicode MS"/>
                <a:cs typeface="Arial Unicode MS"/>
              </a:rPr>
              <a:t>输	构建好的区间树的中序遍历序列，每行三个非负整数，分别为各节</a:t>
            </a:r>
            <a:r>
              <a:rPr sz="1500" spc="5" dirty="0">
                <a:latin typeface="Arial Unicode MS"/>
                <a:cs typeface="Arial Unicode MS"/>
              </a:rPr>
              <a:t>点</a:t>
            </a:r>
            <a:r>
              <a:rPr sz="1500" spc="15" dirty="0">
                <a:latin typeface="Arial Unicode MS"/>
                <a:cs typeface="Arial Unicode MS"/>
              </a:rPr>
              <a:t>int</a:t>
            </a:r>
            <a:r>
              <a:rPr sz="1500" dirty="0">
                <a:latin typeface="Arial Unicode MS"/>
                <a:cs typeface="Arial Unicode MS"/>
              </a:rPr>
              <a:t>域左右端点和</a:t>
            </a:r>
            <a:r>
              <a:rPr sz="1500" spc="-60" dirty="0">
                <a:latin typeface="Arial Unicode MS"/>
                <a:cs typeface="Arial Unicode MS"/>
              </a:rPr>
              <a:t>max</a:t>
            </a:r>
            <a:r>
              <a:rPr sz="1500" dirty="0">
                <a:latin typeface="Arial Unicode MS"/>
                <a:cs typeface="Arial Unicode MS"/>
              </a:rPr>
              <a:t>域的值。</a:t>
            </a:r>
          </a:p>
          <a:p>
            <a:pPr marL="1033780" lvl="2" indent="-221615">
              <a:lnSpc>
                <a:spcPct val="100000"/>
              </a:lnSpc>
              <a:spcBef>
                <a:spcPts val="40"/>
              </a:spcBef>
              <a:buClr>
                <a:srgbClr val="EC7C30"/>
              </a:buClr>
              <a:buFont typeface="Wingdings"/>
              <a:buChar char=""/>
              <a:tabLst>
                <a:tab pos="1034415" algn="l"/>
              </a:tabLst>
            </a:pPr>
            <a:r>
              <a:rPr sz="1700" spc="-30" dirty="0">
                <a:latin typeface="Arial Unicode MS"/>
                <a:cs typeface="Arial Unicode MS"/>
              </a:rPr>
              <a:t>delete_data.txt</a:t>
            </a:r>
            <a:r>
              <a:rPr sz="1700" spc="-60" dirty="0">
                <a:latin typeface="Arial Unicode MS"/>
                <a:cs typeface="Arial Unicode MS"/>
              </a:rPr>
              <a:t> </a:t>
            </a:r>
            <a:r>
              <a:rPr sz="1700" dirty="0">
                <a:latin typeface="Arial Unicode MS"/>
                <a:cs typeface="Arial Unicode MS"/>
              </a:rPr>
              <a:t>：</a:t>
            </a:r>
          </a:p>
          <a:p>
            <a:pPr marL="1612900" lvl="3" indent="-229235">
              <a:lnSpc>
                <a:spcPct val="100000"/>
              </a:lnSpc>
              <a:spcBef>
                <a:spcPts val="300"/>
              </a:spcBef>
              <a:buClr>
                <a:srgbClr val="4471C4"/>
              </a:buClr>
              <a:buFont typeface="Arial"/>
              <a:buChar char="•"/>
              <a:tabLst>
                <a:tab pos="1612900" algn="l"/>
                <a:tab pos="1613535" algn="l"/>
                <a:tab pos="1993900" algn="l"/>
              </a:tabLst>
            </a:pPr>
            <a:r>
              <a:rPr sz="1500" dirty="0">
                <a:latin typeface="Arial Unicode MS"/>
                <a:cs typeface="Arial Unicode MS"/>
              </a:rPr>
              <a:t>输	删除的数据，以及删除完成后区间树的中序遍</a:t>
            </a:r>
            <a:r>
              <a:rPr sz="1500" spc="5" dirty="0">
                <a:latin typeface="Arial Unicode MS"/>
                <a:cs typeface="Arial Unicode MS"/>
              </a:rPr>
              <a:t>历</a:t>
            </a:r>
            <a:r>
              <a:rPr sz="1500" dirty="0">
                <a:latin typeface="Arial Unicode MS"/>
                <a:cs typeface="Arial Unicode MS"/>
              </a:rPr>
              <a:t>序列。</a:t>
            </a:r>
          </a:p>
          <a:p>
            <a:pPr marL="1033780" lvl="2" indent="-221615">
              <a:lnSpc>
                <a:spcPct val="100000"/>
              </a:lnSpc>
              <a:spcBef>
                <a:spcPts val="50"/>
              </a:spcBef>
              <a:buClr>
                <a:srgbClr val="EC7C30"/>
              </a:buClr>
              <a:buFont typeface="Wingdings"/>
              <a:buChar char=""/>
              <a:tabLst>
                <a:tab pos="1034415" algn="l"/>
              </a:tabLst>
            </a:pPr>
            <a:r>
              <a:rPr sz="1700" spc="-55" dirty="0">
                <a:latin typeface="Arial Unicode MS"/>
                <a:cs typeface="Arial Unicode MS"/>
              </a:rPr>
              <a:t>search.txt:</a:t>
            </a:r>
            <a:endParaRPr sz="1700" dirty="0">
              <a:latin typeface="Arial Unicode MS"/>
              <a:cs typeface="Arial Unicode MS"/>
            </a:endParaRPr>
          </a:p>
          <a:p>
            <a:pPr marL="1612900" marR="5080" lvl="3" indent="-228600">
              <a:lnSpc>
                <a:spcPct val="80000"/>
              </a:lnSpc>
              <a:spcBef>
                <a:spcPts val="660"/>
              </a:spcBef>
              <a:buClr>
                <a:srgbClr val="4471C4"/>
              </a:buClr>
              <a:buFont typeface="Arial"/>
              <a:buChar char="•"/>
              <a:tabLst>
                <a:tab pos="1664335" algn="l"/>
                <a:tab pos="1664970" algn="l"/>
              </a:tabLst>
            </a:pPr>
            <a:r>
              <a:rPr dirty="0"/>
              <a:t>	</a:t>
            </a:r>
            <a:r>
              <a:rPr sz="1500" dirty="0">
                <a:latin typeface="Arial Unicode MS"/>
                <a:cs typeface="Arial Unicode MS"/>
              </a:rPr>
              <a:t>对随机生成的</a:t>
            </a:r>
            <a:r>
              <a:rPr sz="1500" spc="-45" dirty="0">
                <a:latin typeface="Arial Unicode MS"/>
                <a:cs typeface="Arial Unicode MS"/>
              </a:rPr>
              <a:t>3个区间</a:t>
            </a:r>
            <a:r>
              <a:rPr sz="1500" spc="-75" dirty="0">
                <a:latin typeface="Arial Unicode MS"/>
                <a:cs typeface="Arial Unicode MS"/>
              </a:rPr>
              <a:t>(</a:t>
            </a:r>
            <a:r>
              <a:rPr sz="1500" dirty="0">
                <a:latin typeface="Arial Unicode MS"/>
                <a:cs typeface="Arial Unicode MS"/>
              </a:rPr>
              <a:t>其中一个区间取自</a:t>
            </a:r>
            <a:r>
              <a:rPr sz="1500" spc="-75" dirty="0">
                <a:latin typeface="Arial Unicode MS"/>
                <a:cs typeface="Arial Unicode MS"/>
              </a:rPr>
              <a:t>(</a:t>
            </a:r>
            <a:r>
              <a:rPr sz="1500" spc="-60" dirty="0">
                <a:latin typeface="Arial Unicode MS"/>
                <a:cs typeface="Arial Unicode MS"/>
              </a:rPr>
              <a:t>25,30)</a:t>
            </a:r>
            <a:r>
              <a:rPr sz="1500" spc="-55" dirty="0">
                <a:latin typeface="Arial Unicode MS"/>
                <a:cs typeface="Arial Unicode MS"/>
              </a:rPr>
              <a:t>)</a:t>
            </a:r>
            <a:r>
              <a:rPr sz="1500" dirty="0">
                <a:latin typeface="Arial Unicode MS"/>
                <a:cs typeface="Arial Unicode MS"/>
              </a:rPr>
              <a:t>进行搜索得到的结果，搜索成功则返回一个与搜索区间 重叠的区间，搜索失败返回Null。</a:t>
            </a:r>
          </a:p>
          <a:p>
            <a:pPr marL="698500" lvl="1" indent="-229235">
              <a:lnSpc>
                <a:spcPct val="100000"/>
              </a:lnSpc>
              <a:buClr>
                <a:srgbClr val="4471C4"/>
              </a:buClr>
              <a:buSzPct val="95000"/>
              <a:buFont typeface="Wingdings"/>
              <a:buChar char=""/>
              <a:tabLst>
                <a:tab pos="699135" algn="l"/>
              </a:tabLst>
            </a:pPr>
            <a:r>
              <a:rPr sz="2000" dirty="0">
                <a:latin typeface="STSong"/>
                <a:cs typeface="STSong"/>
              </a:rPr>
              <a:t>同行数据间用空格隔开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400294" y="6454290"/>
            <a:ext cx="139319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5" dirty="0"/>
              <a:t>算法基</a:t>
            </a:r>
            <a:r>
              <a:rPr dirty="0"/>
              <a:t>础</a:t>
            </a:r>
            <a:r>
              <a:rPr spc="-60" dirty="0"/>
              <a:t> </a:t>
            </a:r>
            <a:r>
              <a:rPr spc="-40" dirty="0"/>
              <a:t>(202</a:t>
            </a:r>
            <a:r>
              <a:rPr lang="en-US" spc="-40" dirty="0"/>
              <a:t>2</a:t>
            </a:r>
            <a:r>
              <a:rPr spc="-5" dirty="0"/>
              <a:t>年秋</a:t>
            </a:r>
            <a:r>
              <a:rPr spc="-50" dirty="0"/>
              <a:t>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35" dirty="0"/>
              <a:t>5</a:t>
            </a:fld>
            <a:endParaRPr spc="-35" dirty="0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424C629-82BD-4006-A9EF-6629C00C17CA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16939" y="6454290"/>
            <a:ext cx="78803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5" dirty="0"/>
              <a:t>202</a:t>
            </a:r>
            <a:r>
              <a:rPr lang="en-US" spc="-5" dirty="0"/>
              <a:t>2</a:t>
            </a:r>
            <a:r>
              <a:rPr spc="-5" dirty="0"/>
              <a:t>/1</a:t>
            </a:r>
            <a:r>
              <a:rPr lang="en-US" spc="-5" dirty="0"/>
              <a:t>1/29</a:t>
            </a:r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7964"/>
            <a:ext cx="33832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二、实验要求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00294" y="6454290"/>
            <a:ext cx="139319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5" dirty="0"/>
              <a:t>算法基</a:t>
            </a:r>
            <a:r>
              <a:rPr dirty="0"/>
              <a:t>础</a:t>
            </a:r>
            <a:r>
              <a:rPr spc="-60" dirty="0"/>
              <a:t> </a:t>
            </a:r>
            <a:r>
              <a:rPr spc="-40" dirty="0"/>
              <a:t>(202</a:t>
            </a:r>
            <a:r>
              <a:rPr lang="en-US" spc="-40" dirty="0"/>
              <a:t>2</a:t>
            </a:r>
            <a:r>
              <a:rPr spc="-5" dirty="0"/>
              <a:t>年秋</a:t>
            </a:r>
            <a:r>
              <a:rPr spc="-50" dirty="0"/>
              <a:t>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35" dirty="0"/>
              <a:t>6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81449"/>
            <a:ext cx="9288780" cy="12509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275"/>
              </a:spcBef>
              <a:buClr>
                <a:srgbClr val="EC7C30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10" dirty="0">
                <a:latin typeface="STZhongsong"/>
                <a:cs typeface="STZhongsong"/>
              </a:rPr>
              <a:t>实验报告</a:t>
            </a:r>
            <a:endParaRPr sz="2800">
              <a:latin typeface="STZhongsong"/>
              <a:cs typeface="STZhongsong"/>
            </a:endParaRPr>
          </a:p>
          <a:p>
            <a:pPr marL="742315" lvl="1" indent="-273050">
              <a:lnSpc>
                <a:spcPct val="100000"/>
              </a:lnSpc>
              <a:spcBef>
                <a:spcPts val="150"/>
              </a:spcBef>
              <a:buClr>
                <a:srgbClr val="4471C4"/>
              </a:buClr>
              <a:buSzPct val="95833"/>
              <a:buFont typeface="Wingdings"/>
              <a:buChar char=""/>
              <a:tabLst>
                <a:tab pos="742950" algn="l"/>
              </a:tabLst>
            </a:pPr>
            <a:r>
              <a:rPr sz="2400" dirty="0">
                <a:latin typeface="STSong"/>
                <a:cs typeface="STSong"/>
              </a:rPr>
              <a:t>实验设备和环境、实验内容及要求、方法和步骤、结果与分析。</a:t>
            </a:r>
            <a:endParaRPr sz="2400">
              <a:latin typeface="STSong"/>
              <a:cs typeface="STSong"/>
            </a:endParaRPr>
          </a:p>
          <a:p>
            <a:pPr marL="742315" lvl="1" indent="-273050">
              <a:lnSpc>
                <a:spcPct val="100000"/>
              </a:lnSpc>
              <a:spcBef>
                <a:spcPts val="204"/>
              </a:spcBef>
              <a:buClr>
                <a:srgbClr val="4471C4"/>
              </a:buClr>
              <a:buSzPct val="95833"/>
              <a:buFont typeface="Wingdings"/>
              <a:buChar char=""/>
              <a:tabLst>
                <a:tab pos="742950" algn="l"/>
              </a:tabLst>
            </a:pPr>
            <a:r>
              <a:rPr sz="2400" dirty="0">
                <a:latin typeface="STSong"/>
                <a:cs typeface="STSong"/>
              </a:rPr>
              <a:t>比较实际复杂度和理论复杂度是否相同，给出分析。</a:t>
            </a:r>
            <a:endParaRPr sz="2400">
              <a:latin typeface="STSong"/>
              <a:cs typeface="STSong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10AD2B6-AFB2-4A64-93D2-9198057C17C0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16939" y="6454290"/>
            <a:ext cx="78803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5" dirty="0"/>
              <a:t>202</a:t>
            </a:r>
            <a:r>
              <a:rPr lang="en-US" spc="-5" dirty="0"/>
              <a:t>2</a:t>
            </a:r>
            <a:r>
              <a:rPr spc="-5" dirty="0"/>
              <a:t>/1</a:t>
            </a:r>
            <a:r>
              <a:rPr lang="en-US" spc="-5" dirty="0"/>
              <a:t>1/29</a:t>
            </a:r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7964"/>
            <a:ext cx="33832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三、提交方式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400294" y="6454290"/>
            <a:ext cx="139319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5" dirty="0"/>
              <a:t>算法基</a:t>
            </a:r>
            <a:r>
              <a:rPr dirty="0"/>
              <a:t>础</a:t>
            </a:r>
            <a:r>
              <a:rPr spc="-60" dirty="0"/>
              <a:t> </a:t>
            </a:r>
            <a:r>
              <a:rPr spc="-40" dirty="0"/>
              <a:t>(202</a:t>
            </a:r>
            <a:r>
              <a:rPr lang="en-US" spc="-40" dirty="0"/>
              <a:t>2</a:t>
            </a:r>
            <a:r>
              <a:rPr spc="-5" dirty="0"/>
              <a:t>年秋</a:t>
            </a:r>
            <a:r>
              <a:rPr spc="-50" dirty="0"/>
              <a:t>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spc="-35" dirty="0"/>
              <a:t>7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36801"/>
            <a:ext cx="1035685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0350" indent="-248285">
              <a:lnSpc>
                <a:spcPct val="100000"/>
              </a:lnSpc>
              <a:spcBef>
                <a:spcPts val="105"/>
              </a:spcBef>
              <a:buClr>
                <a:srgbClr val="EC7C30"/>
              </a:buClr>
              <a:buSzPct val="96153"/>
              <a:buFont typeface="Wingdings"/>
              <a:buChar char=""/>
              <a:tabLst>
                <a:tab pos="260985" algn="l"/>
              </a:tabLst>
            </a:pPr>
            <a:r>
              <a:rPr sz="2600" spc="5" dirty="0">
                <a:latin typeface="STZhongsong"/>
                <a:cs typeface="STZhongsong"/>
              </a:rPr>
              <a:t>实</a:t>
            </a:r>
            <a:r>
              <a:rPr sz="2600" dirty="0">
                <a:latin typeface="STZhongsong"/>
                <a:cs typeface="STZhongsong"/>
              </a:rPr>
              <a:t>验3截止日期</a:t>
            </a:r>
            <a:r>
              <a:rPr sz="2600" spc="-5" dirty="0">
                <a:latin typeface="STZhongsong"/>
                <a:cs typeface="STZhongsong"/>
              </a:rPr>
              <a:t>：</a:t>
            </a:r>
            <a:r>
              <a:rPr sz="2600" spc="-5" dirty="0">
                <a:solidFill>
                  <a:srgbClr val="FF0000"/>
                </a:solidFill>
                <a:latin typeface="STZhongsong"/>
                <a:cs typeface="STZhongsong"/>
              </a:rPr>
              <a:t>12</a:t>
            </a:r>
            <a:r>
              <a:rPr sz="2600" spc="-10" dirty="0">
                <a:solidFill>
                  <a:srgbClr val="FF0000"/>
                </a:solidFill>
                <a:latin typeface="STZhongsong"/>
                <a:cs typeface="STZhongsong"/>
              </a:rPr>
              <a:t>月</a:t>
            </a:r>
            <a:r>
              <a:rPr lang="en-US" sz="2600" spc="-5" dirty="0">
                <a:solidFill>
                  <a:srgbClr val="FF0000"/>
                </a:solidFill>
                <a:latin typeface="STZhongsong"/>
                <a:cs typeface="STZhongsong"/>
              </a:rPr>
              <a:t>15</a:t>
            </a:r>
            <a:r>
              <a:rPr sz="2600" spc="5" dirty="0">
                <a:solidFill>
                  <a:srgbClr val="FF0000"/>
                </a:solidFill>
                <a:latin typeface="STZhongsong"/>
                <a:cs typeface="STZhongsong"/>
              </a:rPr>
              <a:t>日周</a:t>
            </a:r>
            <a:r>
              <a:rPr lang="zh-CN" altLang="en-US" sz="2600" spc="-15" dirty="0">
                <a:solidFill>
                  <a:srgbClr val="FF0000"/>
                </a:solidFill>
                <a:latin typeface="STZhongsong"/>
                <a:cs typeface="STZhongsong"/>
              </a:rPr>
              <a:t>四</a:t>
            </a:r>
            <a:r>
              <a:rPr sz="2600" dirty="0">
                <a:solidFill>
                  <a:srgbClr val="FF0000"/>
                </a:solidFill>
                <a:latin typeface="STZhongsong"/>
                <a:cs typeface="STZhongsong"/>
              </a:rPr>
              <a:t>晚24:00</a:t>
            </a:r>
            <a:r>
              <a:rPr sz="2600" dirty="0">
                <a:latin typeface="STZhongsong"/>
                <a:cs typeface="STZhongsong"/>
              </a:rPr>
              <a:t>，</a:t>
            </a:r>
            <a:r>
              <a:rPr sz="2600" spc="5" dirty="0">
                <a:latin typeface="STZhongsong"/>
                <a:cs typeface="STZhongsong"/>
              </a:rPr>
              <a:t>逾</a:t>
            </a:r>
            <a:r>
              <a:rPr sz="2600" spc="-15" dirty="0">
                <a:latin typeface="STZhongsong"/>
                <a:cs typeface="STZhongsong"/>
              </a:rPr>
              <a:t>期</a:t>
            </a:r>
            <a:r>
              <a:rPr sz="2600" spc="5" dirty="0">
                <a:latin typeface="STZhongsong"/>
                <a:cs typeface="STZhongsong"/>
              </a:rPr>
              <a:t>提交</a:t>
            </a:r>
            <a:r>
              <a:rPr sz="2600" spc="-15" dirty="0">
                <a:latin typeface="STZhongsong"/>
                <a:cs typeface="STZhongsong"/>
              </a:rPr>
              <a:t>实</a:t>
            </a:r>
            <a:r>
              <a:rPr sz="2600" spc="5" dirty="0">
                <a:latin typeface="STZhongsong"/>
                <a:cs typeface="STZhongsong"/>
              </a:rPr>
              <a:t>验成</a:t>
            </a:r>
            <a:r>
              <a:rPr sz="2600" spc="-15" dirty="0">
                <a:latin typeface="STZhongsong"/>
                <a:cs typeface="STZhongsong"/>
              </a:rPr>
              <a:t>绩</a:t>
            </a:r>
            <a:r>
              <a:rPr sz="2600" spc="5" dirty="0">
                <a:latin typeface="STZhongsong"/>
                <a:cs typeface="STZhongsong"/>
              </a:rPr>
              <a:t>将</a:t>
            </a:r>
            <a:r>
              <a:rPr sz="2600" dirty="0">
                <a:latin typeface="STZhongsong"/>
                <a:cs typeface="STZhongsong"/>
              </a:rPr>
              <a:t>作</a:t>
            </a:r>
            <a:r>
              <a:rPr sz="2600" spc="-10" dirty="0">
                <a:latin typeface="STZhongsong"/>
                <a:cs typeface="STZhongsong"/>
              </a:rPr>
              <a:t>0</a:t>
            </a:r>
            <a:r>
              <a:rPr sz="2600" spc="5" dirty="0">
                <a:latin typeface="STZhongsong"/>
                <a:cs typeface="STZhongsong"/>
              </a:rPr>
              <a:t>分</a:t>
            </a:r>
            <a:endParaRPr sz="2600" dirty="0">
              <a:latin typeface="STZhongsong"/>
              <a:cs typeface="STZhongsong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014855"/>
            <a:ext cx="10185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STZhongsong"/>
                <a:cs typeface="STZhongsong"/>
              </a:rPr>
              <a:t>处理。</a:t>
            </a:r>
            <a:endParaRPr sz="2600">
              <a:latin typeface="STZhongsong"/>
              <a:cs typeface="STZhongsong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2444623"/>
            <a:ext cx="982599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105"/>
              </a:spcBef>
              <a:buClr>
                <a:srgbClr val="EC7C30"/>
              </a:buClr>
              <a:buSzPct val="96153"/>
              <a:buFont typeface="Wingdings"/>
              <a:buChar char=""/>
              <a:tabLst>
                <a:tab pos="260350" algn="l"/>
              </a:tabLst>
            </a:pPr>
            <a:r>
              <a:rPr sz="2600" dirty="0">
                <a:latin typeface="STZhongsong"/>
                <a:cs typeface="STZhongsong"/>
              </a:rPr>
              <a:t>将上述文件夹严格打包</a:t>
            </a:r>
            <a:r>
              <a:rPr sz="2600" spc="-35" dirty="0">
                <a:latin typeface="STZhongsong"/>
                <a:cs typeface="STZhongsong"/>
              </a:rPr>
              <a:t>成</a:t>
            </a:r>
            <a:r>
              <a:rPr sz="2600" spc="-5" dirty="0">
                <a:solidFill>
                  <a:srgbClr val="FF0000"/>
                </a:solidFill>
                <a:latin typeface="STZhongsong"/>
                <a:cs typeface="STZhongsong"/>
              </a:rPr>
              <a:t>.zip</a:t>
            </a:r>
            <a:r>
              <a:rPr sz="2600" dirty="0">
                <a:solidFill>
                  <a:srgbClr val="FF0000"/>
                </a:solidFill>
                <a:latin typeface="STZhongsong"/>
                <a:cs typeface="STZhongsong"/>
              </a:rPr>
              <a:t>等</a:t>
            </a:r>
            <a:r>
              <a:rPr sz="2600" dirty="0">
                <a:latin typeface="STZhongsong"/>
                <a:cs typeface="STZhongsong"/>
              </a:rPr>
              <a:t>格</a:t>
            </a:r>
            <a:r>
              <a:rPr sz="2600" spc="-15" dirty="0">
                <a:latin typeface="STZhongsong"/>
                <a:cs typeface="STZhongsong"/>
              </a:rPr>
              <a:t>式</a:t>
            </a:r>
            <a:r>
              <a:rPr sz="2600" dirty="0">
                <a:latin typeface="STZhongsong"/>
                <a:cs typeface="STZhongsong"/>
              </a:rPr>
              <a:t>，命</a:t>
            </a:r>
            <a:r>
              <a:rPr sz="2600" spc="-15" dirty="0">
                <a:latin typeface="STZhongsong"/>
                <a:cs typeface="STZhongsong"/>
              </a:rPr>
              <a:t>名</a:t>
            </a:r>
            <a:r>
              <a:rPr sz="2600" dirty="0">
                <a:latin typeface="STZhongsong"/>
                <a:cs typeface="STZhongsong"/>
              </a:rPr>
              <a:t>方式</a:t>
            </a:r>
            <a:r>
              <a:rPr sz="2600" spc="-10" dirty="0">
                <a:latin typeface="STZhongsong"/>
                <a:cs typeface="STZhongsong"/>
              </a:rPr>
              <a:t>：</a:t>
            </a:r>
            <a:r>
              <a:rPr sz="2600" dirty="0">
                <a:solidFill>
                  <a:srgbClr val="FF0000"/>
                </a:solidFill>
                <a:latin typeface="STZhongsong"/>
                <a:cs typeface="STZhongsong"/>
              </a:rPr>
              <a:t>编号</a:t>
            </a:r>
            <a:r>
              <a:rPr sz="2600" spc="-10" dirty="0">
                <a:solidFill>
                  <a:srgbClr val="FF0000"/>
                </a:solidFill>
                <a:latin typeface="STZhongsong"/>
                <a:cs typeface="STZhongsong"/>
              </a:rPr>
              <a:t>-</a:t>
            </a:r>
            <a:r>
              <a:rPr sz="2600" dirty="0">
                <a:solidFill>
                  <a:srgbClr val="FF0000"/>
                </a:solidFill>
                <a:latin typeface="STZhongsong"/>
                <a:cs typeface="STZhongsong"/>
              </a:rPr>
              <a:t>姓</a:t>
            </a:r>
            <a:r>
              <a:rPr sz="2600" spc="-15" dirty="0">
                <a:solidFill>
                  <a:srgbClr val="FF0000"/>
                </a:solidFill>
                <a:latin typeface="STZhongsong"/>
                <a:cs typeface="STZhongsong"/>
              </a:rPr>
              <a:t>名</a:t>
            </a:r>
            <a:r>
              <a:rPr sz="2600" dirty="0">
                <a:solidFill>
                  <a:srgbClr val="FF0000"/>
                </a:solidFill>
                <a:latin typeface="STZhongsong"/>
                <a:cs typeface="STZhongsong"/>
              </a:rPr>
              <a:t>-学</a:t>
            </a:r>
            <a:r>
              <a:rPr sz="2600" spc="-15" dirty="0">
                <a:solidFill>
                  <a:srgbClr val="FF0000"/>
                </a:solidFill>
                <a:latin typeface="STZhongsong"/>
                <a:cs typeface="STZhongsong"/>
              </a:rPr>
              <a:t>号</a:t>
            </a:r>
            <a:r>
              <a:rPr sz="2600" dirty="0">
                <a:solidFill>
                  <a:srgbClr val="FF0000"/>
                </a:solidFill>
                <a:latin typeface="STZhongsong"/>
                <a:cs typeface="STZhongsong"/>
              </a:rPr>
              <a:t>-</a:t>
            </a:r>
            <a:endParaRPr sz="2600">
              <a:latin typeface="STZhongsong"/>
              <a:cs typeface="STZhongsong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2721991"/>
            <a:ext cx="1009586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FF0000"/>
                </a:solidFill>
                <a:latin typeface="STZhongsong"/>
                <a:cs typeface="STZhongsong"/>
              </a:rPr>
              <a:t>project3.zip</a:t>
            </a:r>
            <a:r>
              <a:rPr sz="2600" dirty="0">
                <a:latin typeface="STZhongsong"/>
                <a:cs typeface="STZhongsong"/>
              </a:rPr>
              <a:t>。按</a:t>
            </a:r>
            <a:r>
              <a:rPr sz="2600" spc="-15" dirty="0">
                <a:latin typeface="STZhongsong"/>
                <a:cs typeface="STZhongsong"/>
              </a:rPr>
              <a:t>照</a:t>
            </a:r>
            <a:r>
              <a:rPr sz="2600" dirty="0">
                <a:latin typeface="STZhongsong"/>
                <a:cs typeface="STZhongsong"/>
              </a:rPr>
              <a:t>编号</a:t>
            </a:r>
            <a:r>
              <a:rPr sz="2600" spc="-15" dirty="0">
                <a:latin typeface="STZhongsong"/>
                <a:cs typeface="STZhongsong"/>
              </a:rPr>
              <a:t>分</a:t>
            </a:r>
            <a:r>
              <a:rPr sz="2600" dirty="0">
                <a:latin typeface="STZhongsong"/>
                <a:cs typeface="STZhongsong"/>
              </a:rPr>
              <a:t>组发</a:t>
            </a:r>
            <a:r>
              <a:rPr sz="2600" spc="-15" dirty="0">
                <a:latin typeface="STZhongsong"/>
                <a:cs typeface="STZhongsong"/>
              </a:rPr>
              <a:t>送</a:t>
            </a:r>
            <a:r>
              <a:rPr sz="2600" dirty="0">
                <a:latin typeface="STZhongsong"/>
                <a:cs typeface="STZhongsong"/>
              </a:rPr>
              <a:t>到助</a:t>
            </a:r>
            <a:r>
              <a:rPr sz="2600" spc="-15" dirty="0">
                <a:latin typeface="STZhongsong"/>
                <a:cs typeface="STZhongsong"/>
              </a:rPr>
              <a:t>教</a:t>
            </a:r>
            <a:r>
              <a:rPr sz="2600" dirty="0">
                <a:latin typeface="STZhongsong"/>
                <a:cs typeface="STZhongsong"/>
              </a:rPr>
              <a:t>邮箱</a:t>
            </a:r>
            <a:r>
              <a:rPr sz="2600" spc="-15" dirty="0">
                <a:latin typeface="STZhongsong"/>
                <a:cs typeface="STZhongsong"/>
              </a:rPr>
              <a:t>，</a:t>
            </a:r>
            <a:r>
              <a:rPr sz="2600" dirty="0">
                <a:latin typeface="STZhongsong"/>
                <a:cs typeface="STZhongsong"/>
              </a:rPr>
              <a:t>邮件</a:t>
            </a:r>
            <a:r>
              <a:rPr sz="2600" spc="-15" dirty="0">
                <a:latin typeface="STZhongsong"/>
                <a:cs typeface="STZhongsong"/>
              </a:rPr>
              <a:t>主</a:t>
            </a:r>
            <a:r>
              <a:rPr sz="2600" dirty="0">
                <a:latin typeface="STZhongsong"/>
                <a:cs typeface="STZhongsong"/>
              </a:rPr>
              <a:t>题</a:t>
            </a:r>
            <a:r>
              <a:rPr sz="2600" spc="10" dirty="0">
                <a:latin typeface="STZhongsong"/>
                <a:cs typeface="STZhongsong"/>
              </a:rPr>
              <a:t>为</a:t>
            </a:r>
            <a:r>
              <a:rPr sz="2600" spc="-15" dirty="0">
                <a:solidFill>
                  <a:srgbClr val="FF0000"/>
                </a:solidFill>
                <a:latin typeface="STZhongsong"/>
                <a:cs typeface="STZhongsong"/>
              </a:rPr>
              <a:t>编</a:t>
            </a:r>
            <a:r>
              <a:rPr sz="2600" dirty="0">
                <a:solidFill>
                  <a:srgbClr val="FF0000"/>
                </a:solidFill>
                <a:latin typeface="STZhongsong"/>
                <a:cs typeface="STZhongsong"/>
              </a:rPr>
              <a:t>号</a:t>
            </a:r>
            <a:r>
              <a:rPr sz="2600" spc="-10" dirty="0">
                <a:solidFill>
                  <a:srgbClr val="FF0000"/>
                </a:solidFill>
                <a:latin typeface="STZhongsong"/>
                <a:cs typeface="STZhongsong"/>
              </a:rPr>
              <a:t>-</a:t>
            </a:r>
            <a:r>
              <a:rPr sz="2600" dirty="0">
                <a:solidFill>
                  <a:srgbClr val="FF0000"/>
                </a:solidFill>
                <a:latin typeface="STZhongsong"/>
                <a:cs typeface="STZhongsong"/>
              </a:rPr>
              <a:t>姓名-</a:t>
            </a:r>
            <a:endParaRPr sz="2600">
              <a:latin typeface="STZhongsong"/>
              <a:cs typeface="STZhongsong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916939" y="2936239"/>
            <a:ext cx="9229090" cy="3254737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pc="5" dirty="0"/>
              <a:t>学</a:t>
            </a:r>
            <a:r>
              <a:rPr dirty="0"/>
              <a:t>号-project3</a:t>
            </a:r>
            <a:r>
              <a:rPr spc="5" dirty="0">
                <a:solidFill>
                  <a:srgbClr val="000000"/>
                </a:solidFill>
              </a:rPr>
              <a:t>。</a:t>
            </a:r>
          </a:p>
          <a:p>
            <a:pPr marL="720090" indent="-250825">
              <a:lnSpc>
                <a:spcPct val="100000"/>
              </a:lnSpc>
              <a:spcBef>
                <a:spcPts val="409"/>
              </a:spcBef>
              <a:buClr>
                <a:srgbClr val="4472C4"/>
              </a:buClr>
              <a:buSzPct val="95454"/>
              <a:buFont typeface="Wingdings"/>
              <a:buChar char=""/>
              <a:tabLst>
                <a:tab pos="720725" algn="l"/>
              </a:tabLst>
            </a:pPr>
            <a:r>
              <a:rPr lang="zh-CN" altLang="en-US" sz="2200" spc="-5" dirty="0">
                <a:solidFill>
                  <a:srgbClr val="000000"/>
                </a:solidFill>
                <a:latin typeface="STSong"/>
                <a:cs typeface="STSong"/>
              </a:rPr>
              <a:t>第</a:t>
            </a:r>
            <a:r>
              <a:rPr lang="en-US" altLang="zh-CN" sz="2200" spc="-5" dirty="0">
                <a:solidFill>
                  <a:srgbClr val="000000"/>
                </a:solidFill>
                <a:latin typeface="STSong"/>
                <a:cs typeface="STSong"/>
              </a:rPr>
              <a:t>1</a:t>
            </a:r>
            <a:r>
              <a:rPr lang="zh-CN" altLang="en-US" sz="2200" spc="-5" dirty="0">
                <a:solidFill>
                  <a:srgbClr val="000000"/>
                </a:solidFill>
                <a:latin typeface="STSong"/>
                <a:cs typeface="STSong"/>
              </a:rPr>
              <a:t>组：王宇，</a:t>
            </a:r>
            <a:r>
              <a:rPr lang="zh-CN" altLang="en-US" sz="2200" spc="35" dirty="0">
                <a:solidFill>
                  <a:srgbClr val="000000"/>
                </a:solidFill>
                <a:latin typeface="STSong"/>
                <a:cs typeface="STSong"/>
              </a:rPr>
              <a:t> </a:t>
            </a:r>
            <a:r>
              <a:rPr lang="en-US" altLang="zh-CN" sz="2200" spc="-10" dirty="0">
                <a:solidFill>
                  <a:srgbClr val="000000"/>
                </a:solidFill>
                <a:latin typeface="STSong"/>
                <a:cs typeface="STSong"/>
                <a:hlinkClick r:id="rId2"/>
              </a:rPr>
              <a:t>wang1498@mail.ustc.edu.cn</a:t>
            </a:r>
            <a:endParaRPr lang="zh-CN" altLang="en-US" sz="2200" dirty="0">
              <a:latin typeface="STSong"/>
              <a:cs typeface="STSong"/>
            </a:endParaRPr>
          </a:p>
          <a:p>
            <a:pPr marL="720090" indent="-250825">
              <a:lnSpc>
                <a:spcPct val="100000"/>
              </a:lnSpc>
              <a:spcBef>
                <a:spcPts val="405"/>
              </a:spcBef>
              <a:buClr>
                <a:srgbClr val="4472C4"/>
              </a:buClr>
              <a:buSzPct val="95454"/>
              <a:buFont typeface="Wingdings"/>
              <a:buChar char=""/>
              <a:tabLst>
                <a:tab pos="720725" algn="l"/>
              </a:tabLst>
            </a:pPr>
            <a:r>
              <a:rPr lang="zh-CN" altLang="en-US" sz="2200" spc="-5" dirty="0">
                <a:solidFill>
                  <a:srgbClr val="000000"/>
                </a:solidFill>
                <a:latin typeface="STSong"/>
                <a:cs typeface="STSong"/>
              </a:rPr>
              <a:t>第</a:t>
            </a:r>
            <a:r>
              <a:rPr lang="en-US" altLang="zh-CN" sz="2200" spc="-5" dirty="0">
                <a:solidFill>
                  <a:srgbClr val="000000"/>
                </a:solidFill>
                <a:latin typeface="STSong"/>
                <a:cs typeface="STSong"/>
              </a:rPr>
              <a:t>2</a:t>
            </a:r>
            <a:r>
              <a:rPr lang="zh-CN" altLang="en-US" sz="2200" spc="-5" dirty="0">
                <a:solidFill>
                  <a:srgbClr val="000000"/>
                </a:solidFill>
                <a:latin typeface="STSong"/>
                <a:cs typeface="STSong"/>
              </a:rPr>
              <a:t>组：宋文韬，</a:t>
            </a:r>
            <a:r>
              <a:rPr lang="zh-CN" altLang="en-US" sz="2200" spc="40" dirty="0">
                <a:solidFill>
                  <a:srgbClr val="000000"/>
                </a:solidFill>
                <a:latin typeface="STSong"/>
                <a:cs typeface="STSong"/>
              </a:rPr>
              <a:t> </a:t>
            </a:r>
            <a:r>
              <a:rPr lang="en-US" altLang="zh-CN" sz="2200" u="sng" spc="-5" dirty="0">
                <a:solidFill>
                  <a:srgbClr val="000000"/>
                </a:solidFill>
                <a:latin typeface="STSong"/>
                <a:cs typeface="STSong"/>
              </a:rPr>
              <a:t>songwt</a:t>
            </a:r>
            <a:r>
              <a:rPr lang="en-US" altLang="zh-CN" sz="2200" u="sng" spc="-5" dirty="0">
                <a:solidFill>
                  <a:srgbClr val="000000"/>
                </a:solidFill>
                <a:latin typeface="STSong"/>
                <a:cs typeface="STSong"/>
                <a:hlinkClick r:id="rId3"/>
              </a:rPr>
              <a:t>@</a:t>
            </a:r>
            <a:r>
              <a:rPr lang="en-US" altLang="zh-CN" sz="2200" spc="-5" dirty="0">
                <a:solidFill>
                  <a:srgbClr val="000000"/>
                </a:solidFill>
                <a:latin typeface="STSong"/>
                <a:cs typeface="STSong"/>
                <a:hlinkClick r:id="rId3"/>
              </a:rPr>
              <a:t>mail.ustc.edu.cn</a:t>
            </a:r>
            <a:endParaRPr lang="zh-CN" altLang="en-US" sz="2200" dirty="0">
              <a:latin typeface="STSong"/>
              <a:cs typeface="STSong"/>
            </a:endParaRPr>
          </a:p>
          <a:p>
            <a:pPr marL="720090" indent="-250825">
              <a:lnSpc>
                <a:spcPct val="100000"/>
              </a:lnSpc>
              <a:spcBef>
                <a:spcPts val="409"/>
              </a:spcBef>
              <a:buClr>
                <a:srgbClr val="4472C4"/>
              </a:buClr>
              <a:buSzPct val="95454"/>
              <a:buFont typeface="Wingdings"/>
              <a:buChar char=""/>
              <a:tabLst>
                <a:tab pos="720725" algn="l"/>
              </a:tabLst>
            </a:pPr>
            <a:r>
              <a:rPr lang="zh-CN" altLang="en-US" sz="2200" spc="-5" dirty="0">
                <a:solidFill>
                  <a:srgbClr val="000000"/>
                </a:solidFill>
                <a:latin typeface="STSong"/>
                <a:cs typeface="STSong"/>
              </a:rPr>
              <a:t>第</a:t>
            </a:r>
            <a:r>
              <a:rPr lang="en-US" altLang="zh-CN" sz="2200" spc="-5" dirty="0">
                <a:solidFill>
                  <a:srgbClr val="000000"/>
                </a:solidFill>
                <a:latin typeface="STSong"/>
                <a:cs typeface="STSong"/>
              </a:rPr>
              <a:t>3</a:t>
            </a:r>
            <a:r>
              <a:rPr lang="zh-CN" altLang="en-US" sz="2200" spc="-5" dirty="0">
                <a:solidFill>
                  <a:srgbClr val="000000"/>
                </a:solidFill>
                <a:latin typeface="STSong"/>
                <a:cs typeface="STSong"/>
              </a:rPr>
              <a:t>组：雷洋，</a:t>
            </a:r>
            <a:r>
              <a:rPr lang="zh-CN" altLang="en-US" sz="2200" spc="45" dirty="0">
                <a:solidFill>
                  <a:srgbClr val="000000"/>
                </a:solidFill>
                <a:latin typeface="STSong"/>
                <a:cs typeface="STSong"/>
              </a:rPr>
              <a:t> </a:t>
            </a:r>
            <a:r>
              <a:rPr lang="en-US" altLang="zh-CN" sz="2200" u="sng" spc="-20" dirty="0">
                <a:solidFill>
                  <a:srgbClr val="000000"/>
                </a:solidFill>
                <a:latin typeface="STSong"/>
                <a:cs typeface="STSong"/>
              </a:rPr>
              <a:t>le24</a:t>
            </a:r>
            <a:r>
              <a:rPr lang="en-US" altLang="zh-CN" sz="2200" spc="-20" dirty="0">
                <a:solidFill>
                  <a:srgbClr val="000000"/>
                </a:solidFill>
                <a:latin typeface="STSong"/>
                <a:cs typeface="STSong"/>
                <a:hlinkClick r:id="rId4"/>
              </a:rPr>
              <a:t>@mail.ustc.edu.cn</a:t>
            </a:r>
            <a:endParaRPr lang="zh-CN" altLang="en-US" sz="2200" dirty="0">
              <a:latin typeface="STSong"/>
              <a:cs typeface="STSong"/>
            </a:endParaRPr>
          </a:p>
          <a:p>
            <a:pPr marL="720090" indent="-250825">
              <a:lnSpc>
                <a:spcPct val="100000"/>
              </a:lnSpc>
              <a:spcBef>
                <a:spcPts val="409"/>
              </a:spcBef>
              <a:buClr>
                <a:srgbClr val="4472C4"/>
              </a:buClr>
              <a:buSzPct val="95454"/>
              <a:buFont typeface="Wingdings"/>
              <a:buChar char=""/>
              <a:tabLst>
                <a:tab pos="720725" algn="l"/>
              </a:tabLst>
            </a:pPr>
            <a:r>
              <a:rPr lang="zh-CN" altLang="en-US" sz="2200" spc="-5" dirty="0">
                <a:solidFill>
                  <a:srgbClr val="000000"/>
                </a:solidFill>
                <a:latin typeface="STSong"/>
                <a:cs typeface="STSong"/>
              </a:rPr>
              <a:t>第</a:t>
            </a:r>
            <a:r>
              <a:rPr lang="en-US" altLang="zh-CN" sz="2200" spc="-5" dirty="0">
                <a:solidFill>
                  <a:srgbClr val="000000"/>
                </a:solidFill>
                <a:latin typeface="STSong"/>
                <a:cs typeface="STSong"/>
              </a:rPr>
              <a:t>4</a:t>
            </a:r>
            <a:r>
              <a:rPr lang="zh-CN" altLang="en-US" sz="2200" spc="-5" dirty="0">
                <a:solidFill>
                  <a:srgbClr val="000000"/>
                </a:solidFill>
                <a:latin typeface="STSong"/>
                <a:cs typeface="STSong"/>
              </a:rPr>
              <a:t>组：汪志磊，</a:t>
            </a:r>
            <a:r>
              <a:rPr lang="en-US" altLang="zh-CN" sz="2200" u="sng" spc="-5" dirty="0">
                <a:solidFill>
                  <a:srgbClr val="000000"/>
                </a:solidFill>
                <a:latin typeface="STSong"/>
                <a:cs typeface="STSong"/>
              </a:rPr>
              <a:t>wzl20001113@mail.ustc.edu.cn</a:t>
            </a:r>
            <a:endParaRPr lang="zh-CN" altLang="en-US" sz="2200" u="sng" dirty="0">
              <a:latin typeface="STSong"/>
              <a:cs typeface="STSong"/>
            </a:endParaRPr>
          </a:p>
          <a:p>
            <a:pPr marL="720090" indent="-250825">
              <a:lnSpc>
                <a:spcPct val="100000"/>
              </a:lnSpc>
              <a:spcBef>
                <a:spcPts val="405"/>
              </a:spcBef>
              <a:buClr>
                <a:srgbClr val="4472C4"/>
              </a:buClr>
              <a:buSzPct val="95454"/>
              <a:buFont typeface="Wingdings"/>
              <a:buChar char=""/>
              <a:tabLst>
                <a:tab pos="720725" algn="l"/>
              </a:tabLst>
            </a:pPr>
            <a:r>
              <a:rPr lang="zh-CN" altLang="en-US" sz="2200" spc="-5" dirty="0">
                <a:solidFill>
                  <a:srgbClr val="000000"/>
                </a:solidFill>
                <a:latin typeface="STSong"/>
                <a:cs typeface="STSong"/>
              </a:rPr>
              <a:t>第</a:t>
            </a:r>
            <a:r>
              <a:rPr lang="en-US" altLang="zh-CN" sz="2200" spc="-5" dirty="0">
                <a:solidFill>
                  <a:srgbClr val="000000"/>
                </a:solidFill>
                <a:latin typeface="STSong"/>
                <a:cs typeface="STSong"/>
              </a:rPr>
              <a:t>5</a:t>
            </a:r>
            <a:r>
              <a:rPr lang="zh-CN" altLang="en-US" sz="2200" spc="-5" dirty="0">
                <a:solidFill>
                  <a:srgbClr val="000000"/>
                </a:solidFill>
                <a:latin typeface="STSong"/>
                <a:cs typeface="STSong"/>
              </a:rPr>
              <a:t>组：李文静，</a:t>
            </a:r>
            <a:r>
              <a:rPr lang="en-US" altLang="zh-CN" sz="2200" spc="-5" dirty="0">
                <a:solidFill>
                  <a:srgbClr val="000000"/>
                </a:solidFill>
                <a:latin typeface="STSong"/>
                <a:cs typeface="STSong"/>
                <a:hlinkClick r:id="rId5"/>
              </a:rPr>
              <a:t>wenjing123@mail.ustc.edu.cn</a:t>
            </a:r>
            <a:endParaRPr lang="zh-CN" altLang="en-US" sz="2200" spc="-5" dirty="0">
              <a:solidFill>
                <a:srgbClr val="000000"/>
              </a:solidFill>
              <a:latin typeface="STSong"/>
              <a:cs typeface="STSong"/>
            </a:endParaRPr>
          </a:p>
          <a:p>
            <a:pPr marL="720090" indent="-250825">
              <a:lnSpc>
                <a:spcPct val="100000"/>
              </a:lnSpc>
              <a:spcBef>
                <a:spcPts val="405"/>
              </a:spcBef>
              <a:buClr>
                <a:srgbClr val="4472C4"/>
              </a:buClr>
              <a:buSzPct val="95454"/>
              <a:buFont typeface="Wingdings"/>
              <a:buChar char=""/>
              <a:tabLst>
                <a:tab pos="720725" algn="l"/>
              </a:tabLst>
            </a:pPr>
            <a:r>
              <a:rPr lang="zh-CN" altLang="en-US" sz="2200" b="1" spc="-5" dirty="0">
                <a:latin typeface="STSong"/>
                <a:cs typeface="STSong"/>
              </a:rPr>
              <a:t>分组看群置顶公告</a:t>
            </a:r>
            <a:endParaRPr lang="zh-CN" altLang="en-US" sz="2200" b="1" dirty="0">
              <a:latin typeface="STSong"/>
              <a:cs typeface="STSong"/>
            </a:endParaRPr>
          </a:p>
          <a:p>
            <a:pPr marL="259715" indent="-247650">
              <a:lnSpc>
                <a:spcPct val="100000"/>
              </a:lnSpc>
              <a:spcBef>
                <a:spcPts val="259"/>
              </a:spcBef>
              <a:buClr>
                <a:srgbClr val="EC7C30"/>
              </a:buClr>
              <a:buSzPct val="96153"/>
              <a:buFont typeface="Wingdings"/>
              <a:buChar char=""/>
              <a:tabLst>
                <a:tab pos="260350" algn="l"/>
              </a:tabLst>
            </a:pPr>
            <a:r>
              <a:rPr dirty="0">
                <a:solidFill>
                  <a:srgbClr val="000000"/>
                </a:solidFill>
              </a:rPr>
              <a:t>重</a:t>
            </a:r>
            <a:r>
              <a:rPr spc="-5" dirty="0">
                <a:solidFill>
                  <a:srgbClr val="000000"/>
                </a:solidFill>
              </a:rPr>
              <a:t>复</a:t>
            </a:r>
            <a:r>
              <a:rPr dirty="0">
                <a:solidFill>
                  <a:srgbClr val="000000"/>
                </a:solidFill>
              </a:rPr>
              <a:t>提交，邮件主题为</a:t>
            </a:r>
            <a:r>
              <a:rPr spc="-15" dirty="0"/>
              <a:t>编</a:t>
            </a:r>
            <a:r>
              <a:rPr dirty="0"/>
              <a:t>号</a:t>
            </a:r>
            <a:r>
              <a:rPr spc="-10" dirty="0"/>
              <a:t>-</a:t>
            </a:r>
            <a:r>
              <a:rPr dirty="0"/>
              <a:t>姓名</a:t>
            </a:r>
            <a:r>
              <a:rPr spc="-10" dirty="0"/>
              <a:t>-</a:t>
            </a:r>
            <a:r>
              <a:rPr dirty="0"/>
              <a:t>学</a:t>
            </a:r>
            <a:r>
              <a:rPr spc="-5" dirty="0"/>
              <a:t>号-project3-</a:t>
            </a:r>
            <a:r>
              <a:rPr spc="-15" dirty="0"/>
              <a:t>第</a:t>
            </a:r>
            <a:r>
              <a:rPr spc="-5" dirty="0"/>
              <a:t>x</a:t>
            </a:r>
            <a:r>
              <a:rPr dirty="0"/>
              <a:t>次提</a:t>
            </a:r>
            <a:r>
              <a:rPr spc="-15" dirty="0"/>
              <a:t>交</a:t>
            </a:r>
            <a:r>
              <a:rPr dirty="0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12DE262E-3B51-436B-A6C7-A57C037EB9E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16939" y="6454290"/>
            <a:ext cx="78803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pc="-5" dirty="0"/>
              <a:t>202</a:t>
            </a:r>
            <a:r>
              <a:rPr lang="en-US" spc="-5" dirty="0"/>
              <a:t>2</a:t>
            </a:r>
            <a:r>
              <a:rPr spc="-5" dirty="0"/>
              <a:t>/1</a:t>
            </a:r>
            <a:r>
              <a:rPr lang="en-US" spc="-5" dirty="0"/>
              <a:t>1/29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464</Words>
  <Application>Microsoft Office PowerPoint</Application>
  <PresentationFormat>宽屏</PresentationFormat>
  <Paragraphs>70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 Unicode MS</vt:lpstr>
      <vt:lpstr>等线</vt:lpstr>
      <vt:lpstr>STSong</vt:lpstr>
      <vt:lpstr>STXihei</vt:lpstr>
      <vt:lpstr>华文中宋</vt:lpstr>
      <vt:lpstr>Arial</vt:lpstr>
      <vt:lpstr>Calibri</vt:lpstr>
      <vt:lpstr>Wingdings</vt:lpstr>
      <vt:lpstr>Office Theme</vt:lpstr>
      <vt:lpstr>011146.01 算法基础 (2022年秋) 顾乃杰老师</vt:lpstr>
      <vt:lpstr>目录</vt:lpstr>
      <vt:lpstr>区间树</vt:lpstr>
      <vt:lpstr>二、实验要求</vt:lpstr>
      <vt:lpstr>二、实验要求</vt:lpstr>
      <vt:lpstr>二、实验要求</vt:lpstr>
      <vt:lpstr>三、提交方式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  排序算法</dc:title>
  <dc:creator>Pin Chan</dc:creator>
  <cp:lastModifiedBy>王 宇</cp:lastModifiedBy>
  <cp:revision>4</cp:revision>
  <dcterms:created xsi:type="dcterms:W3CDTF">2022-11-29T08:49:12Z</dcterms:created>
  <dcterms:modified xsi:type="dcterms:W3CDTF">2022-12-01T01:17:56Z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2022-11-29T00:00:00Z</vt:filetime>
  </property>
</Properties>
</file>