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45"/>
  </p:notesMasterIdLst>
  <p:handoutMasterIdLst>
    <p:handoutMasterId r:id="rId46"/>
  </p:handoutMasterIdLst>
  <p:sldIdLst>
    <p:sldId id="256" r:id="rId2"/>
    <p:sldId id="265" r:id="rId3"/>
    <p:sldId id="266" r:id="rId4"/>
    <p:sldId id="267" r:id="rId5"/>
    <p:sldId id="268" r:id="rId6"/>
    <p:sldId id="269" r:id="rId7"/>
    <p:sldId id="270" r:id="rId8"/>
    <p:sldId id="271" r:id="rId9"/>
    <p:sldId id="273" r:id="rId10"/>
    <p:sldId id="288" r:id="rId11"/>
    <p:sldId id="289" r:id="rId12"/>
    <p:sldId id="283" r:id="rId13"/>
    <p:sldId id="284" r:id="rId14"/>
    <p:sldId id="285" r:id="rId15"/>
    <p:sldId id="286" r:id="rId16"/>
    <p:sldId id="290" r:id="rId17"/>
    <p:sldId id="294" r:id="rId18"/>
    <p:sldId id="307" r:id="rId19"/>
    <p:sldId id="297" r:id="rId20"/>
    <p:sldId id="303" r:id="rId21"/>
    <p:sldId id="287" r:id="rId22"/>
    <p:sldId id="318" r:id="rId23"/>
    <p:sldId id="302" r:id="rId24"/>
    <p:sldId id="306" r:id="rId25"/>
    <p:sldId id="317" r:id="rId26"/>
    <p:sldId id="316" r:id="rId27"/>
    <p:sldId id="319" r:id="rId28"/>
    <p:sldId id="305" r:id="rId29"/>
    <p:sldId id="313" r:id="rId30"/>
    <p:sldId id="308" r:id="rId31"/>
    <p:sldId id="315" r:id="rId32"/>
    <p:sldId id="314" r:id="rId33"/>
    <p:sldId id="310" r:id="rId34"/>
    <p:sldId id="312" r:id="rId35"/>
    <p:sldId id="309" r:id="rId36"/>
    <p:sldId id="311" r:id="rId37"/>
    <p:sldId id="298" r:id="rId38"/>
    <p:sldId id="304" r:id="rId39"/>
    <p:sldId id="299" r:id="rId40"/>
    <p:sldId id="300" r:id="rId41"/>
    <p:sldId id="301" r:id="rId42"/>
    <p:sldId id="281" r:id="rId43"/>
    <p:sldId id="282" r:id="rId44"/>
  </p:sldIdLst>
  <p:sldSz cx="12192000" cy="6858000"/>
  <p:notesSz cx="9923463" cy="67881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M" initials="N" lastIdx="1" clrIdx="0">
    <p:extLst>
      <p:ext uri="{19B8F6BF-5375-455C-9EA6-DF929625EA0E}">
        <p15:presenceInfo xmlns:p15="http://schemas.microsoft.com/office/powerpoint/2012/main" userId="N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9A"/>
    <a:srgbClr val="B21C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34" autoAdjust="0"/>
  </p:normalViewPr>
  <p:slideViewPr>
    <p:cSldViewPr snapToGrid="0">
      <p:cViewPr varScale="1">
        <p:scale>
          <a:sx n="74" d="100"/>
          <a:sy n="74" d="100"/>
        </p:scale>
        <p:origin x="456" y="72"/>
      </p:cViewPr>
      <p:guideLst/>
    </p:cSldViewPr>
  </p:slideViewPr>
  <p:notesTextViewPr>
    <p:cViewPr>
      <p:scale>
        <a:sx n="1" d="1"/>
        <a:sy n="1" d="1"/>
      </p:scale>
      <p:origin x="0" y="0"/>
    </p:cViewPr>
  </p:notesTextViewPr>
  <p:notesViewPr>
    <p:cSldViewPr snapToGrid="0">
      <p:cViewPr varScale="1">
        <p:scale>
          <a:sx n="76" d="100"/>
          <a:sy n="76" d="100"/>
        </p:scale>
        <p:origin x="17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0323" cy="3398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0820" y="0"/>
            <a:ext cx="4300323" cy="339896"/>
          </a:xfrm>
          <a:prstGeom prst="rect">
            <a:avLst/>
          </a:prstGeom>
        </p:spPr>
        <p:txBody>
          <a:bodyPr vert="horz" lIns="91440" tIns="45720" rIns="91440" bIns="45720" rtlCol="0"/>
          <a:lstStyle>
            <a:lvl1pPr algn="r">
              <a:defRPr sz="1200"/>
            </a:lvl1pPr>
          </a:lstStyle>
          <a:p>
            <a:fld id="{E7FD6A67-D7BC-4801-83B7-DD9F82A3921F}" type="datetimeFigureOut">
              <a:rPr lang="en-US" smtClean="0"/>
              <a:t>12/28/2019</a:t>
            </a:fld>
            <a:endParaRPr lang="en-US"/>
          </a:p>
        </p:txBody>
      </p:sp>
      <p:sp>
        <p:nvSpPr>
          <p:cNvPr id="4" name="Footer Placeholder 3"/>
          <p:cNvSpPr>
            <a:spLocks noGrp="1"/>
          </p:cNvSpPr>
          <p:nvPr>
            <p:ph type="ftr" sz="quarter" idx="2"/>
          </p:nvPr>
        </p:nvSpPr>
        <p:spPr>
          <a:xfrm>
            <a:off x="0" y="6448254"/>
            <a:ext cx="4300323" cy="3398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0820" y="6448254"/>
            <a:ext cx="4300323" cy="339896"/>
          </a:xfrm>
          <a:prstGeom prst="rect">
            <a:avLst/>
          </a:prstGeom>
        </p:spPr>
        <p:txBody>
          <a:bodyPr vert="horz" lIns="91440" tIns="45720" rIns="91440" bIns="45720" rtlCol="0" anchor="b"/>
          <a:lstStyle>
            <a:lvl1pPr algn="r">
              <a:defRPr sz="1200"/>
            </a:lvl1pPr>
          </a:lstStyle>
          <a:p>
            <a:fld id="{123BCF33-8F25-4663-83E9-437256CB477E}" type="slidenum">
              <a:rPr lang="en-US" smtClean="0"/>
              <a:t>‹#›</a:t>
            </a:fld>
            <a:endParaRPr lang="en-US"/>
          </a:p>
        </p:txBody>
      </p:sp>
    </p:spTree>
    <p:extLst>
      <p:ext uri="{BB962C8B-B14F-4D97-AF65-F5344CB8AC3E}">
        <p14:creationId xmlns:p14="http://schemas.microsoft.com/office/powerpoint/2010/main" val="4024050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0168" cy="34058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0998" y="0"/>
            <a:ext cx="4300168" cy="340587"/>
          </a:xfrm>
          <a:prstGeom prst="rect">
            <a:avLst/>
          </a:prstGeom>
        </p:spPr>
        <p:txBody>
          <a:bodyPr vert="horz" lIns="91440" tIns="45720" rIns="91440" bIns="45720" rtlCol="0"/>
          <a:lstStyle>
            <a:lvl1pPr algn="r">
              <a:defRPr sz="1200"/>
            </a:lvl1pPr>
          </a:lstStyle>
          <a:p>
            <a:fld id="{A6B021EF-8F5F-4E5E-A988-C3C814693550}" type="datetimeFigureOut">
              <a:rPr lang="en-US" smtClean="0"/>
              <a:t>12/28/2019</a:t>
            </a:fld>
            <a:endParaRPr lang="en-US"/>
          </a:p>
        </p:txBody>
      </p:sp>
      <p:sp>
        <p:nvSpPr>
          <p:cNvPr id="4" name="Slide Image Placeholder 3"/>
          <p:cNvSpPr>
            <a:spLocks noGrp="1" noRot="1" noChangeAspect="1"/>
          </p:cNvSpPr>
          <p:nvPr>
            <p:ph type="sldImg" idx="2"/>
          </p:nvPr>
        </p:nvSpPr>
        <p:spPr>
          <a:xfrm>
            <a:off x="2924175" y="847725"/>
            <a:ext cx="4075113" cy="2292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347" y="3266797"/>
            <a:ext cx="7938770" cy="267283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47565"/>
            <a:ext cx="4300168" cy="340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0998" y="6447565"/>
            <a:ext cx="4300168" cy="340585"/>
          </a:xfrm>
          <a:prstGeom prst="rect">
            <a:avLst/>
          </a:prstGeom>
        </p:spPr>
        <p:txBody>
          <a:bodyPr vert="horz" lIns="91440" tIns="45720" rIns="91440" bIns="45720" rtlCol="0" anchor="b"/>
          <a:lstStyle>
            <a:lvl1pPr algn="r">
              <a:defRPr sz="1200"/>
            </a:lvl1pPr>
          </a:lstStyle>
          <a:p>
            <a:fld id="{76D8C8E3-BE57-4A45-9053-5980374F327F}" type="slidenum">
              <a:rPr lang="en-US" smtClean="0"/>
              <a:t>‹#›</a:t>
            </a:fld>
            <a:endParaRPr lang="en-US"/>
          </a:p>
        </p:txBody>
      </p:sp>
    </p:spTree>
    <p:extLst>
      <p:ext uri="{BB962C8B-B14F-4D97-AF65-F5344CB8AC3E}">
        <p14:creationId xmlns:p14="http://schemas.microsoft.com/office/powerpoint/2010/main" val="441745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D8C8E3-BE57-4A45-9053-5980374F327F}" type="slidenum">
              <a:rPr lang="en-US" smtClean="0"/>
              <a:t>1</a:t>
            </a:fld>
            <a:endParaRPr lang="en-US"/>
          </a:p>
        </p:txBody>
      </p:sp>
    </p:spTree>
    <p:extLst>
      <p:ext uri="{BB962C8B-B14F-4D97-AF65-F5344CB8AC3E}">
        <p14:creationId xmlns:p14="http://schemas.microsoft.com/office/powerpoint/2010/main" val="220055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x-axis is throughput in thousands of events per second, and the y-axis is the 99th percentile end-to-end latency (meaning that 99% of events arrive within this latency) in seconds for the given throughput.</a:t>
            </a:r>
            <a:endParaRPr lang="fa-IR" dirty="0" smtClean="0"/>
          </a:p>
          <a:p>
            <a:endParaRPr lang="fa-IR" dirty="0"/>
          </a:p>
        </p:txBody>
      </p:sp>
      <p:sp>
        <p:nvSpPr>
          <p:cNvPr id="4" name="Slide Number Placeholder 3"/>
          <p:cNvSpPr>
            <a:spLocks noGrp="1"/>
          </p:cNvSpPr>
          <p:nvPr>
            <p:ph type="sldNum" sz="quarter" idx="10"/>
          </p:nvPr>
        </p:nvSpPr>
        <p:spPr/>
        <p:txBody>
          <a:bodyPr/>
          <a:lstStyle/>
          <a:p>
            <a:fld id="{76D8C8E3-BE57-4A45-9053-5980374F327F}" type="slidenum">
              <a:rPr lang="en-US" smtClean="0"/>
              <a:t>23</a:t>
            </a:fld>
            <a:endParaRPr lang="en-US"/>
          </a:p>
        </p:txBody>
      </p:sp>
    </p:spTree>
    <p:extLst>
      <p:ext uri="{BB962C8B-B14F-4D97-AF65-F5344CB8AC3E}">
        <p14:creationId xmlns:p14="http://schemas.microsoft.com/office/powerpoint/2010/main" val="91920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grep application is embarrassingly parallel and scales trivially across the partitioned streams. </a:t>
            </a:r>
          </a:p>
          <a:p>
            <a:r>
              <a:rPr lang="en-US" dirty="0" smtClean="0"/>
              <a:t>Flink achieves a sustained throughput of 1.5 million elements per second per core for the grep job. This brings the aggregate throughput in the cluster to 182 million elements per second. The measured latency for Flink is zero, as the job does not involve network and no micro-batching is involved. When turning on Flink’s fault tolerance mechanism by taking a checkpoint every 5 seconds we only see a very slight degradation (less than 2%) in throughput. Fault tolerance does not introduce any latency. </a:t>
            </a:r>
            <a:endParaRPr lang="fa-IR" dirty="0"/>
          </a:p>
        </p:txBody>
      </p:sp>
      <p:sp>
        <p:nvSpPr>
          <p:cNvPr id="4" name="Slide Number Placeholder 3"/>
          <p:cNvSpPr>
            <a:spLocks noGrp="1"/>
          </p:cNvSpPr>
          <p:nvPr>
            <p:ph type="sldNum" sz="quarter" idx="10"/>
          </p:nvPr>
        </p:nvSpPr>
        <p:spPr/>
        <p:txBody>
          <a:bodyPr/>
          <a:lstStyle/>
          <a:p>
            <a:fld id="{76D8C8E3-BE57-4A45-9053-5980374F327F}" type="slidenum">
              <a:rPr lang="en-US" smtClean="0"/>
              <a:t>28</a:t>
            </a:fld>
            <a:endParaRPr lang="en-US"/>
          </a:p>
        </p:txBody>
      </p:sp>
    </p:spTree>
    <p:extLst>
      <p:ext uri="{BB962C8B-B14F-4D97-AF65-F5344CB8AC3E}">
        <p14:creationId xmlns:p14="http://schemas.microsoft.com/office/powerpoint/2010/main" val="2367040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grep application is embarrassingly parallel and scales trivially across the partitioned streams. </a:t>
            </a:r>
          </a:p>
          <a:p>
            <a:r>
              <a:rPr lang="en-US" dirty="0" smtClean="0"/>
              <a:t>Flink achieves a sustained throughput of 1.5 million elements per second per core for the grep job. This brings the aggregate throughput in the cluster to 182 million elements per second. The measured latency for Flink is zero, as the job does not involve network and no micro-batching is involved. When turning on Flink’s fault tolerance mechanism by taking a checkpoint every 5 seconds we only see a very slight degradation (less than 2%) in throughput. Fault tolerance does not introduce any latency. </a:t>
            </a:r>
            <a:endParaRPr lang="fa-IR" dirty="0"/>
          </a:p>
        </p:txBody>
      </p:sp>
      <p:sp>
        <p:nvSpPr>
          <p:cNvPr id="4" name="Slide Number Placeholder 3"/>
          <p:cNvSpPr>
            <a:spLocks noGrp="1"/>
          </p:cNvSpPr>
          <p:nvPr>
            <p:ph type="sldNum" sz="quarter" idx="10"/>
          </p:nvPr>
        </p:nvSpPr>
        <p:spPr/>
        <p:txBody>
          <a:bodyPr/>
          <a:lstStyle/>
          <a:p>
            <a:fld id="{76D8C8E3-BE57-4A45-9053-5980374F327F}" type="slidenum">
              <a:rPr lang="en-US" smtClean="0"/>
              <a:t>34</a:t>
            </a:fld>
            <a:endParaRPr lang="en-US"/>
          </a:p>
        </p:txBody>
      </p:sp>
    </p:spTree>
    <p:extLst>
      <p:ext uri="{BB962C8B-B14F-4D97-AF65-F5344CB8AC3E}">
        <p14:creationId xmlns:p14="http://schemas.microsoft.com/office/powerpoint/2010/main" val="271972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AC6977-D92F-4419-B895-FBB53F655968}" type="datetime1">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155537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4FBFC-415B-44C7-9E44-7A3F91D5DC39}" type="datetime1">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5915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50819-1776-4D19-99D5-A0D13575EC36}" type="datetime1">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217483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2420" y="0"/>
            <a:ext cx="10515600" cy="1325563"/>
          </a:xfrm>
        </p:spPr>
        <p:txBody>
          <a:bodyPr/>
          <a:lstStyle>
            <a:lvl1pPr>
              <a:defRPr>
                <a:solidFill>
                  <a:srgbClr val="00009A"/>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72420" y="1325563"/>
            <a:ext cx="10515600" cy="4781656"/>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6B13971-85E8-44FA-81FE-84E8C2098F6B}" type="datetime1">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solidFill>
                  <a:srgbClr val="00009A"/>
                </a:solidFill>
              </a:defRPr>
            </a:lvl1pPr>
          </a:lstStyle>
          <a:p>
            <a:fld id="{5ABD3CAE-61E4-4361-B0A8-29AC36644BDB}"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964" y="0"/>
            <a:ext cx="720084" cy="6858000"/>
          </a:xfrm>
          <a:prstGeom prst="rect">
            <a:avLst/>
          </a:prstGeom>
        </p:spPr>
      </p:pic>
      <p:pic>
        <p:nvPicPr>
          <p:cNvPr id="9" name="Picture 8"/>
          <p:cNvPicPr>
            <a:picLocks noChangeAspect="1"/>
          </p:cNvPicPr>
          <p:nvPr userDrawn="1"/>
        </p:nvPicPr>
        <p:blipFill>
          <a:blip r:embed="rId3"/>
          <a:stretch>
            <a:fillRect/>
          </a:stretch>
        </p:blipFill>
        <p:spPr>
          <a:xfrm flipV="1">
            <a:off x="1193800" y="933123"/>
            <a:ext cx="9842500" cy="48059"/>
          </a:xfrm>
          <a:prstGeom prst="rect">
            <a:avLst/>
          </a:prstGeom>
        </p:spPr>
      </p:pic>
    </p:spTree>
    <p:extLst>
      <p:ext uri="{BB962C8B-B14F-4D97-AF65-F5344CB8AC3E}">
        <p14:creationId xmlns:p14="http://schemas.microsoft.com/office/powerpoint/2010/main" val="22586370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18DA55-9820-42AC-87C2-9699B17E2710}" type="datetime1">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3944036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9A01C-9EC0-43E6-ABC6-704E900743EB}" type="datetime1">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243990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042134-76CF-4B57-B7E1-49FF53CCF470}" type="datetime1">
              <a:rPr lang="en-US" smtClean="0"/>
              <a:t>12/28/2019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48095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B3FD8B-28AF-4007-B1EF-55FE158FA043}" type="datetime1">
              <a:rPr lang="en-US" smtClean="0"/>
              <a:t>12/28/2019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58823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1E067-A4AC-4446-8334-F0B7F985467D}" type="datetime1">
              <a:rPr lang="en-US" smtClean="0"/>
              <a:t>12/28/2019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366488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342F6-672A-4941-A660-9AACB0EEA314}" type="datetime1">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5711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3065C-4A93-499C-82E8-AB36221C0D86}" type="datetime1">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19962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209BD-D9F9-40FB-9C15-7390EA386AB4}" type="datetime1">
              <a:rPr lang="en-US" smtClean="0"/>
              <a:t>12/28/2019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D3CAE-61E4-4361-B0A8-29AC36644BDB}" type="slidenum">
              <a:rPr lang="en-US" smtClean="0"/>
              <a:t>‹#›</a:t>
            </a:fld>
            <a:endParaRPr lang="en-US"/>
          </a:p>
        </p:txBody>
      </p:sp>
    </p:spTree>
    <p:extLst>
      <p:ext uri="{BB962C8B-B14F-4D97-AF65-F5344CB8AC3E}">
        <p14:creationId xmlns:p14="http://schemas.microsoft.com/office/powerpoint/2010/main" val="917565916"/>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yahoo/streaming-benchmark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data-artisans.com/extending-the-yahoo-streaming-benchmark/" TargetMode="External"/><Relationship Id="rId2" Type="http://schemas.openxmlformats.org/officeDocument/2006/relationships/hyperlink" Target="http://data-artisans.com/high-throughput-low-latency-and-exactly-once-stream-processing-with-apache-flin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033" y="818276"/>
            <a:ext cx="9144000" cy="2387600"/>
          </a:xfrm>
        </p:spPr>
        <p:txBody>
          <a:bodyPr>
            <a:normAutofit/>
          </a:bodyPr>
          <a:lstStyle/>
          <a:p>
            <a:r>
              <a:rPr lang="en-US" sz="5000" dirty="0" smtClean="0">
                <a:solidFill>
                  <a:srgbClr val="00009A"/>
                </a:solidFill>
                <a:latin typeface="Segoe UI" panose="020B0502040204020203" pitchFamily="34" charset="0"/>
                <a:cs typeface="Segoe UI" panose="020B0502040204020203" pitchFamily="34" charset="0"/>
              </a:rPr>
              <a:t>Apache </a:t>
            </a:r>
            <a:r>
              <a:rPr lang="en-US" sz="5000" dirty="0" err="1" smtClean="0">
                <a:solidFill>
                  <a:srgbClr val="00009A"/>
                </a:solidFill>
                <a:latin typeface="Segoe UI" panose="020B0502040204020203" pitchFamily="34" charset="0"/>
                <a:cs typeface="Segoe UI" panose="020B0502040204020203" pitchFamily="34" charset="0"/>
              </a:rPr>
              <a:t>Flink</a:t>
            </a:r>
            <a:r>
              <a:rPr lang="en-US" sz="5000" dirty="0" smtClean="0">
                <a:solidFill>
                  <a:srgbClr val="00009A"/>
                </a:solidFill>
                <a:latin typeface="Segoe UI" panose="020B0502040204020203" pitchFamily="34" charset="0"/>
                <a:cs typeface="Segoe UI" panose="020B0502040204020203" pitchFamily="34" charset="0"/>
              </a:rPr>
              <a:t>:</a:t>
            </a:r>
            <a:r>
              <a:rPr lang="en-US" sz="5000" dirty="0">
                <a:solidFill>
                  <a:srgbClr val="00009A"/>
                </a:solidFill>
                <a:latin typeface="Segoe UI" panose="020B0502040204020203" pitchFamily="34" charset="0"/>
                <a:cs typeface="Segoe UI" panose="020B0502040204020203" pitchFamily="34" charset="0"/>
              </a:rPr>
              <a:t/>
            </a:r>
            <a:br>
              <a:rPr lang="en-US" sz="5000" dirty="0">
                <a:solidFill>
                  <a:srgbClr val="00009A"/>
                </a:solidFill>
                <a:latin typeface="Segoe UI" panose="020B0502040204020203" pitchFamily="34" charset="0"/>
                <a:cs typeface="Segoe UI" panose="020B0502040204020203" pitchFamily="34" charset="0"/>
              </a:rPr>
            </a:br>
            <a:r>
              <a:rPr lang="en-US" sz="4000" dirty="0" err="1">
                <a:solidFill>
                  <a:srgbClr val="00009A"/>
                </a:solidFill>
                <a:latin typeface="Segoe UI" panose="020B0502040204020203" pitchFamily="34" charset="0"/>
                <a:cs typeface="Segoe UI" panose="020B0502040204020203" pitchFamily="34" charset="0"/>
              </a:rPr>
              <a:t>Stateful</a:t>
            </a:r>
            <a:r>
              <a:rPr lang="en-US" sz="4000" dirty="0">
                <a:solidFill>
                  <a:srgbClr val="00009A"/>
                </a:solidFill>
                <a:latin typeface="Segoe UI" panose="020B0502040204020203" pitchFamily="34" charset="0"/>
                <a:cs typeface="Segoe UI" panose="020B0502040204020203" pitchFamily="34" charset="0"/>
              </a:rPr>
              <a:t> Computations over Data Streams</a:t>
            </a:r>
            <a:endParaRPr lang="en-US" sz="3600" dirty="0">
              <a:solidFill>
                <a:srgbClr val="00009A"/>
              </a:solidFill>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3048000" y="4215238"/>
            <a:ext cx="9144000" cy="2141112"/>
          </a:xfrm>
        </p:spPr>
        <p:txBody>
          <a:bodyPr>
            <a:normAutofit/>
          </a:bodyPr>
          <a:lstStyle/>
          <a:p>
            <a:r>
              <a:rPr lang="en-US" sz="2800" dirty="0" smtClean="0">
                <a:solidFill>
                  <a:srgbClr val="00009A"/>
                </a:solidFill>
                <a:latin typeface="Segoe UI Light" panose="020B0502040204020203" pitchFamily="34" charset="0"/>
                <a:cs typeface="Segoe UI Light" panose="020B0502040204020203" pitchFamily="34" charset="0"/>
              </a:rPr>
              <a:t>Mohammad </a:t>
            </a:r>
            <a:r>
              <a:rPr lang="en-US" sz="2800" dirty="0" err="1" smtClean="0">
                <a:solidFill>
                  <a:srgbClr val="00009A"/>
                </a:solidFill>
                <a:latin typeface="Segoe UI Light" panose="020B0502040204020203" pitchFamily="34" charset="0"/>
                <a:cs typeface="Segoe UI Light" panose="020B0502040204020203" pitchFamily="34" charset="0"/>
              </a:rPr>
              <a:t>Najafimehr</a:t>
            </a:r>
            <a:r>
              <a:rPr lang="en-US" sz="2800" dirty="0" smtClean="0">
                <a:solidFill>
                  <a:srgbClr val="00009A"/>
                </a:solidFill>
                <a:latin typeface="Segoe UI Light" panose="020B0502040204020203" pitchFamily="34" charset="0"/>
                <a:cs typeface="Segoe UI Light" panose="020B0502040204020203" pitchFamily="34" charset="0"/>
              </a:rPr>
              <a:t> &amp; </a:t>
            </a:r>
            <a:r>
              <a:rPr lang="en-US" sz="2800" dirty="0" err="1" smtClean="0">
                <a:solidFill>
                  <a:srgbClr val="00009A"/>
                </a:solidFill>
                <a:latin typeface="Segoe UI Light" panose="020B0502040204020203" pitchFamily="34" charset="0"/>
                <a:cs typeface="Segoe UI Light" panose="020B0502040204020203" pitchFamily="34" charset="0"/>
              </a:rPr>
              <a:t>Pooria</a:t>
            </a:r>
            <a:r>
              <a:rPr lang="en-US" sz="2800" dirty="0" smtClean="0">
                <a:solidFill>
                  <a:srgbClr val="00009A"/>
                </a:solidFill>
                <a:latin typeface="Segoe UI Light" panose="020B0502040204020203" pitchFamily="34" charset="0"/>
                <a:cs typeface="Segoe UI Light" panose="020B0502040204020203" pitchFamily="34" charset="0"/>
              </a:rPr>
              <a:t> </a:t>
            </a:r>
            <a:r>
              <a:rPr lang="en-US" sz="2800" dirty="0" err="1" smtClean="0">
                <a:solidFill>
                  <a:srgbClr val="00009A"/>
                </a:solidFill>
                <a:latin typeface="Segoe UI Light" panose="020B0502040204020203" pitchFamily="34" charset="0"/>
                <a:cs typeface="Segoe UI Light" panose="020B0502040204020203" pitchFamily="34" charset="0"/>
              </a:rPr>
              <a:t>Mosalanezhad</a:t>
            </a:r>
            <a:endParaRPr lang="en-US" sz="2800" dirty="0" smtClean="0">
              <a:solidFill>
                <a:srgbClr val="00009A"/>
              </a:solidFill>
              <a:latin typeface="Segoe UI Light" panose="020B0502040204020203" pitchFamily="34" charset="0"/>
              <a:cs typeface="Segoe UI Light" panose="020B0502040204020203" pitchFamily="34" charset="0"/>
            </a:endParaRPr>
          </a:p>
          <a:p>
            <a:endParaRPr lang="en-US" sz="2800" dirty="0" smtClean="0">
              <a:solidFill>
                <a:srgbClr val="00009A"/>
              </a:solidFill>
              <a:latin typeface="Segoe UI Light" panose="020B0502040204020203" pitchFamily="34" charset="0"/>
              <a:cs typeface="Segoe UI Light" panose="020B0502040204020203" pitchFamily="34" charset="0"/>
            </a:endParaRPr>
          </a:p>
          <a:p>
            <a:r>
              <a:rPr lang="en-US" sz="2800" dirty="0" smtClean="0">
                <a:solidFill>
                  <a:srgbClr val="00009A"/>
                </a:solidFill>
                <a:latin typeface="Segoe UI Light" panose="020B0502040204020203" pitchFamily="34" charset="0"/>
                <a:cs typeface="Segoe UI Light" panose="020B0502040204020203" pitchFamily="34" charset="0"/>
              </a:rPr>
              <a:t>Yazd University</a:t>
            </a:r>
            <a:endParaRPr lang="en-US" sz="2800" dirty="0">
              <a:solidFill>
                <a:srgbClr val="00009A"/>
              </a:solidFill>
              <a:latin typeface="Segoe UI Light" panose="020B0502040204020203" pitchFamily="34" charset="0"/>
              <a:cs typeface="Segoe UI Light" panose="020B0502040204020203" pitchFamily="34" charset="0"/>
            </a:endParaRPr>
          </a:p>
          <a:p>
            <a:r>
              <a:rPr lang="en-US" sz="2000" dirty="0" smtClean="0">
                <a:solidFill>
                  <a:srgbClr val="00009A"/>
                </a:solidFill>
                <a:latin typeface="Segoe UI Light" panose="020B0502040204020203" pitchFamily="34" charset="0"/>
                <a:cs typeface="Segoe UI Light" panose="020B0502040204020203" pitchFamily="34" charset="0"/>
              </a:rPr>
              <a:t>Dec. 2019</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87648" cy="6858000"/>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5" y="0"/>
            <a:ext cx="1190625" cy="6858000"/>
          </a:xfrm>
          <a:prstGeom prst="rect">
            <a:avLst/>
          </a:prstGeom>
        </p:spPr>
      </p:pic>
      <p:sp>
        <p:nvSpPr>
          <p:cNvPr id="6" name="Slide Number Placeholder 5"/>
          <p:cNvSpPr>
            <a:spLocks noGrp="1"/>
          </p:cNvSpPr>
          <p:nvPr>
            <p:ph type="sldNum" sz="quarter" idx="12"/>
          </p:nvPr>
        </p:nvSpPr>
        <p:spPr/>
        <p:txBody>
          <a:bodyPr/>
          <a:lstStyle/>
          <a:p>
            <a:fld id="{5ABD3CAE-61E4-4361-B0A8-29AC36644BDB}" type="slidenum">
              <a:rPr lang="en-US" smtClean="0"/>
              <a:t>1</a:t>
            </a:fld>
            <a:endParaRPr lang="en-US"/>
          </a:p>
        </p:txBody>
      </p:sp>
      <p:pic>
        <p:nvPicPr>
          <p:cNvPr id="9" name="flink_squirrel_1000.png"/>
          <p:cNvPicPr>
            <a:picLocks noChangeAspect="1"/>
          </p:cNvPicPr>
          <p:nvPr/>
        </p:nvPicPr>
        <p:blipFill>
          <a:blip r:embed="rId5">
            <a:extLst/>
          </a:blip>
          <a:stretch>
            <a:fillRect/>
          </a:stretch>
        </p:blipFill>
        <p:spPr>
          <a:xfrm>
            <a:off x="1689732" y="3001584"/>
            <a:ext cx="2144395" cy="2144396"/>
          </a:xfrm>
          <a:prstGeom prst="rect">
            <a:avLst/>
          </a:prstGeom>
          <a:ln w="3175">
            <a:miter lim="400000"/>
          </a:ln>
        </p:spPr>
      </p:pic>
    </p:spTree>
    <p:extLst>
      <p:ext uri="{BB962C8B-B14F-4D97-AF65-F5344CB8AC3E}">
        <p14:creationId xmlns:p14="http://schemas.microsoft.com/office/powerpoint/2010/main" val="158886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10</a:t>
            </a:fld>
            <a:endParaRPr lang="en-US" dirty="0"/>
          </a:p>
        </p:txBody>
      </p:sp>
      <p:grpSp>
        <p:nvGrpSpPr>
          <p:cNvPr id="5" name="Gruppieren 18"/>
          <p:cNvGrpSpPr/>
          <p:nvPr/>
        </p:nvGrpSpPr>
        <p:grpSpPr>
          <a:xfrm>
            <a:off x="1454387" y="2338001"/>
            <a:ext cx="7599935" cy="2361415"/>
            <a:chOff x="1361249" y="2238591"/>
            <a:chExt cx="4791901" cy="1488916"/>
          </a:xfrm>
        </p:grpSpPr>
        <p:sp>
          <p:nvSpPr>
            <p:cNvPr id="6" name="Ellipse 3"/>
            <p:cNvSpPr/>
            <p:nvPr/>
          </p:nvSpPr>
          <p:spPr>
            <a:xfrm>
              <a:off x="1361249"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llipse 4"/>
            <p:cNvSpPr/>
            <p:nvPr/>
          </p:nvSpPr>
          <p:spPr>
            <a:xfrm>
              <a:off x="2764370"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8" name="Pfeil nach rechts 5"/>
            <p:cNvSpPr/>
            <p:nvPr/>
          </p:nvSpPr>
          <p:spPr>
            <a:xfrm>
              <a:off x="2089964" y="2478056"/>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9" name="Pfeil nach rechts 6"/>
            <p:cNvSpPr/>
            <p:nvPr/>
          </p:nvSpPr>
          <p:spPr>
            <a:xfrm>
              <a:off x="3491873" y="2478056"/>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Ellipse 7"/>
            <p:cNvSpPr/>
            <p:nvPr/>
          </p:nvSpPr>
          <p:spPr>
            <a:xfrm>
              <a:off x="4165473"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Pfeil nach rechts 8"/>
            <p:cNvSpPr/>
            <p:nvPr/>
          </p:nvSpPr>
          <p:spPr>
            <a:xfrm rot="1560938">
              <a:off x="4885982" y="2685818"/>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Ellipse 9"/>
            <p:cNvSpPr/>
            <p:nvPr/>
          </p:nvSpPr>
          <p:spPr>
            <a:xfrm>
              <a:off x="5502770" y="2729798"/>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Ellipse 10"/>
            <p:cNvSpPr/>
            <p:nvPr/>
          </p:nvSpPr>
          <p:spPr>
            <a:xfrm>
              <a:off x="1361249"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Ellipse 11"/>
            <p:cNvSpPr/>
            <p:nvPr/>
          </p:nvSpPr>
          <p:spPr>
            <a:xfrm>
              <a:off x="2764370"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Pfeil nach rechts 12"/>
            <p:cNvSpPr/>
            <p:nvPr/>
          </p:nvSpPr>
          <p:spPr>
            <a:xfrm>
              <a:off x="2089964" y="3316592"/>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Pfeil nach rechts 13"/>
            <p:cNvSpPr/>
            <p:nvPr/>
          </p:nvSpPr>
          <p:spPr>
            <a:xfrm>
              <a:off x="3491873" y="3316592"/>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Ellipse 14"/>
            <p:cNvSpPr/>
            <p:nvPr/>
          </p:nvSpPr>
          <p:spPr>
            <a:xfrm>
              <a:off x="4165473"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Pfeil nach rechts 15"/>
            <p:cNvSpPr/>
            <p:nvPr/>
          </p:nvSpPr>
          <p:spPr>
            <a:xfrm rot="20039062" flipV="1">
              <a:off x="4911330" y="3230868"/>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Pfeil nach rechts 16"/>
            <p:cNvSpPr/>
            <p:nvPr/>
          </p:nvSpPr>
          <p:spPr>
            <a:xfrm rot="2061426">
              <a:off x="3386592" y="2904854"/>
              <a:ext cx="795291" cy="19683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Pfeil nach rechts 17"/>
            <p:cNvSpPr/>
            <p:nvPr/>
          </p:nvSpPr>
          <p:spPr>
            <a:xfrm rot="19538574" flipV="1">
              <a:off x="3379797" y="2911731"/>
              <a:ext cx="795291" cy="19683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21" name="Rechteck 19"/>
          <p:cNvSpPr/>
          <p:nvPr/>
        </p:nvSpPr>
        <p:spPr>
          <a:xfrm>
            <a:off x="1823179" y="2706792"/>
            <a:ext cx="293915" cy="29391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echteck 24"/>
          <p:cNvSpPr/>
          <p:nvPr/>
        </p:nvSpPr>
        <p:spPr>
          <a:xfrm>
            <a:off x="1822643" y="4029008"/>
            <a:ext cx="293915" cy="29391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Rechteck 25"/>
          <p:cNvSpPr/>
          <p:nvPr/>
        </p:nvSpPr>
        <p:spPr>
          <a:xfrm>
            <a:off x="1810096" y="4035547"/>
            <a:ext cx="293915" cy="29391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hteck 26"/>
          <p:cNvSpPr/>
          <p:nvPr/>
        </p:nvSpPr>
        <p:spPr>
          <a:xfrm>
            <a:off x="6489225" y="4850872"/>
            <a:ext cx="293915" cy="29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hteck 27"/>
          <p:cNvSpPr/>
          <p:nvPr/>
        </p:nvSpPr>
        <p:spPr>
          <a:xfrm>
            <a:off x="6489225" y="2002312"/>
            <a:ext cx="293915" cy="29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Flussdiagramm: Magnetplattenspeicher 22"/>
          <p:cNvSpPr/>
          <p:nvPr/>
        </p:nvSpPr>
        <p:spPr>
          <a:xfrm>
            <a:off x="6224049" y="4699416"/>
            <a:ext cx="751115" cy="511628"/>
          </a:xfrm>
          <a:prstGeom prst="flowChartMagneticDisk">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Flussdiagramm: Magnetplattenspeicher 23"/>
          <p:cNvSpPr/>
          <p:nvPr/>
        </p:nvSpPr>
        <p:spPr>
          <a:xfrm>
            <a:off x="6224049" y="1792649"/>
            <a:ext cx="751115" cy="511628"/>
          </a:xfrm>
          <a:prstGeom prst="flowChartMagneticDisk">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Textfeld 29"/>
          <p:cNvSpPr txBox="1"/>
          <p:nvPr/>
        </p:nvSpPr>
        <p:spPr>
          <a:xfrm>
            <a:off x="7517281" y="5665525"/>
            <a:ext cx="184731" cy="461665"/>
          </a:xfrm>
          <a:prstGeom prst="rect">
            <a:avLst/>
          </a:prstGeom>
          <a:noFill/>
        </p:spPr>
        <p:txBody>
          <a:bodyPr wrap="none" rtlCol="0">
            <a:spAutoFit/>
          </a:bodyPr>
          <a:lstStyle/>
          <a:p>
            <a:endParaRPr lang="en-US" sz="2400" dirty="0">
              <a:latin typeface="Segoe UI Light" panose="020B0502040204020203" pitchFamily="34" charset="0"/>
            </a:endParaRPr>
          </a:p>
        </p:txBody>
      </p:sp>
      <p:cxnSp>
        <p:nvCxnSpPr>
          <p:cNvPr id="29" name="Gerader Verbinder 32"/>
          <p:cNvCxnSpPr/>
          <p:nvPr/>
        </p:nvCxnSpPr>
        <p:spPr>
          <a:xfrm>
            <a:off x="1619716" y="1618908"/>
            <a:ext cx="0" cy="4046616"/>
          </a:xfrm>
          <a:prstGeom prst="line">
            <a:avLst/>
          </a:prstGeom>
          <a:ln>
            <a:solidFill>
              <a:schemeClr val="tx1">
                <a:lumMod val="75000"/>
                <a:lumOff val="2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0" name="Flussdiagramm: Magnetplattenspeicher 34"/>
          <p:cNvSpPr/>
          <p:nvPr/>
        </p:nvSpPr>
        <p:spPr>
          <a:xfrm>
            <a:off x="9567816" y="4901995"/>
            <a:ext cx="2011681" cy="1212331"/>
          </a:xfrm>
          <a:prstGeom prst="flowChartMagneticDisk">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Gefaltete Ecke 21"/>
          <p:cNvSpPr/>
          <p:nvPr/>
        </p:nvSpPr>
        <p:spPr>
          <a:xfrm>
            <a:off x="9867574" y="5379712"/>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2" name="Gefaltete Ecke 35"/>
          <p:cNvSpPr/>
          <p:nvPr/>
        </p:nvSpPr>
        <p:spPr>
          <a:xfrm>
            <a:off x="10695458" y="5379712"/>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33" name="Gerader Verbinder 43"/>
          <p:cNvCxnSpPr/>
          <p:nvPr/>
        </p:nvCxnSpPr>
        <p:spPr>
          <a:xfrm flipH="1">
            <a:off x="1619716" y="5665524"/>
            <a:ext cx="7175864" cy="0"/>
          </a:xfrm>
          <a:prstGeom prst="line">
            <a:avLst/>
          </a:prstGeom>
          <a:ln>
            <a:solidFill>
              <a:schemeClr val="tx1">
                <a:lumMod val="75000"/>
                <a:lumOff val="2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Gerader Verbinder 46"/>
          <p:cNvCxnSpPr/>
          <p:nvPr/>
        </p:nvCxnSpPr>
        <p:spPr>
          <a:xfrm flipH="1">
            <a:off x="8795580" y="5665524"/>
            <a:ext cx="866171" cy="0"/>
          </a:xfrm>
          <a:prstGeom prst="line">
            <a:avLst/>
          </a:prstGeom>
          <a:ln>
            <a:solidFill>
              <a:schemeClr val="tx1">
                <a:lumMod val="75000"/>
                <a:lumOff val="2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Textfeld 48"/>
          <p:cNvSpPr txBox="1"/>
          <p:nvPr/>
        </p:nvSpPr>
        <p:spPr>
          <a:xfrm>
            <a:off x="7170827" y="1237252"/>
            <a:ext cx="3509294" cy="461665"/>
          </a:xfrm>
          <a:prstGeom prst="rect">
            <a:avLst/>
          </a:prstGeom>
          <a:noFill/>
        </p:spPr>
        <p:txBody>
          <a:bodyPr wrap="none" rtlCol="0">
            <a:spAutoFit/>
          </a:bodyPr>
          <a:lstStyle/>
          <a:p>
            <a:r>
              <a:rPr lang="en-US" sz="2400" dirty="0">
                <a:latin typeface="Segoe UI Light" panose="020B0502040204020203" pitchFamily="34" charset="0"/>
              </a:rPr>
              <a:t>Scalable embedded state </a:t>
            </a:r>
          </a:p>
        </p:txBody>
      </p:sp>
      <p:sp>
        <p:nvSpPr>
          <p:cNvPr id="36" name="Textfeld 49"/>
          <p:cNvSpPr txBox="1"/>
          <p:nvPr/>
        </p:nvSpPr>
        <p:spPr>
          <a:xfrm>
            <a:off x="7557482" y="1802241"/>
            <a:ext cx="3879395" cy="830997"/>
          </a:xfrm>
          <a:prstGeom prst="rect">
            <a:avLst/>
          </a:prstGeom>
          <a:noFill/>
        </p:spPr>
        <p:txBody>
          <a:bodyPr wrap="none" rtlCol="0">
            <a:spAutoFit/>
          </a:bodyPr>
          <a:lstStyle/>
          <a:p>
            <a:r>
              <a:rPr lang="en-US" sz="2400" dirty="0">
                <a:latin typeface="Segoe UI Light" panose="020B0502040204020203" pitchFamily="34" charset="0"/>
              </a:rPr>
              <a:t>Access at memory speed &amp;</a:t>
            </a:r>
          </a:p>
          <a:p>
            <a:r>
              <a:rPr lang="en-US" sz="2400" dirty="0">
                <a:latin typeface="Segoe UI Light" panose="020B0502040204020203" pitchFamily="34" charset="0"/>
              </a:rPr>
              <a:t>scales with parallel operators</a:t>
            </a:r>
          </a:p>
        </p:txBody>
      </p:sp>
      <p:cxnSp>
        <p:nvCxnSpPr>
          <p:cNvPr id="37" name="Gerade Verbindung mit Pfeil 50"/>
          <p:cNvCxnSpPr/>
          <p:nvPr/>
        </p:nvCxnSpPr>
        <p:spPr>
          <a:xfrm flipH="1">
            <a:off x="6975164" y="1612506"/>
            <a:ext cx="284224" cy="189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556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par>
                          <p:cTn id="11" fill="hold">
                            <p:stCondLst>
                              <p:cond delay="0"/>
                            </p:stCondLst>
                            <p:childTnLst>
                              <p:par>
                                <p:cTn id="12" presetID="0" presetClass="path" presetSubtype="0" repeatCount="indefinite" fill="hold" grpId="0" nodeType="afterEffect">
                                  <p:stCondLst>
                                    <p:cond delay="0"/>
                                  </p:stCondLst>
                                  <p:childTnLst>
                                    <p:animMotion origin="layout" path="M 1.45833E-6 -2.22222E-6 L 0.3668 -2.22222E-6 L 0.3668 -0.10486 " pathEditMode="relative" rAng="0" ptsTypes="AAA">
                                      <p:cBhvr>
                                        <p:cTn id="13" dur="2000" fill="hold"/>
                                        <p:tgtEl>
                                          <p:spTgt spid="21"/>
                                        </p:tgtEl>
                                        <p:attrNameLst>
                                          <p:attrName>ppt_x</p:attrName>
                                          <p:attrName>ppt_y</p:attrName>
                                        </p:attrNameLst>
                                      </p:cBhvr>
                                      <p:rCtr x="18333" y="-5255"/>
                                    </p:animMotion>
                                  </p:childTnLst>
                                </p:cTn>
                              </p:par>
                              <p:par>
                                <p:cTn id="14" presetID="0" presetClass="path" presetSubtype="0" repeatCount="indefinite" fill="hold" grpId="0" nodeType="withEffect">
                                  <p:stCondLst>
                                    <p:cond delay="0"/>
                                  </p:stCondLst>
                                  <p:childTnLst>
                                    <p:animMotion origin="layout" path="M 1.66667E-6 3.7037E-6 L 0.36706 3.7037E-6 L 0.36706 0.11967 " pathEditMode="relative" rAng="0" ptsTypes="AAA">
                                      <p:cBhvr>
                                        <p:cTn id="15" dur="2000" fill="hold"/>
                                        <p:tgtEl>
                                          <p:spTgt spid="22"/>
                                        </p:tgtEl>
                                        <p:attrNameLst>
                                          <p:attrName>ppt_x</p:attrName>
                                          <p:attrName>ppt_y</p:attrName>
                                        </p:attrNameLst>
                                      </p:cBhvr>
                                      <p:rCtr x="18346" y="5972"/>
                                    </p:animMotion>
                                  </p:childTnLst>
                                </p:cTn>
                              </p:par>
                              <p:par>
                                <p:cTn id="16" presetID="0" presetClass="path" presetSubtype="0" repeatCount="indefinite" fill="hold" grpId="0" nodeType="withEffect">
                                  <p:stCondLst>
                                    <p:cond delay="2000"/>
                                  </p:stCondLst>
                                  <p:childTnLst>
                                    <p:animMotion origin="layout" path="M -0.01575 -3.7037E-6 L -0.01575 -0.08356 L 0.11315 -0.19745 L 0.15625 -0.19745 " pathEditMode="relative" rAng="0" ptsTypes="AAAA">
                                      <p:cBhvr>
                                        <p:cTn id="17" dur="2000" fill="hold"/>
                                        <p:tgtEl>
                                          <p:spTgt spid="24"/>
                                        </p:tgtEl>
                                        <p:attrNameLst>
                                          <p:attrName>ppt_x</p:attrName>
                                          <p:attrName>ppt_y</p:attrName>
                                        </p:attrNameLst>
                                      </p:cBhvr>
                                      <p:rCtr x="8594" y="-9884"/>
                                    </p:animMotion>
                                  </p:childTnLst>
                                </p:cTn>
                              </p:par>
                              <p:par>
                                <p:cTn id="18" presetID="0" presetClass="path" presetSubtype="0" repeatCount="indefinite" fill="hold" grpId="0" nodeType="withEffect">
                                  <p:stCondLst>
                                    <p:cond delay="0"/>
                                  </p:stCondLst>
                                  <p:childTnLst>
                                    <p:animMotion origin="layout" path="M 3.33333E-6 -2.22222E-6 L 0.19791 -2.22222E-6 L 0.36888 -0.20995 L 0.36888 -0.29699 L 0.36393 -0.29699 " pathEditMode="relative" rAng="0" ptsTypes="AAAAA">
                                      <p:cBhvr>
                                        <p:cTn id="19" dur="2000" fill="hold"/>
                                        <p:tgtEl>
                                          <p:spTgt spid="23"/>
                                        </p:tgtEl>
                                        <p:attrNameLst>
                                          <p:attrName>ppt_x</p:attrName>
                                          <p:attrName>ppt_y</p:attrName>
                                        </p:attrNameLst>
                                      </p:cBhvr>
                                      <p:rCtr x="18438" y="-14861"/>
                                    </p:animMotion>
                                  </p:childTnLst>
                                </p:cTn>
                              </p:par>
                              <p:par>
                                <p:cTn id="20" presetID="0" presetClass="path" presetSubtype="0" repeatCount="indefinite" fill="hold" grpId="0" nodeType="withEffect">
                                  <p:stCondLst>
                                    <p:cond delay="2000"/>
                                  </p:stCondLst>
                                  <p:childTnLst>
                                    <p:animMotion origin="layout" path="M -8.33333E-7 -4.44444E-6 L -8.33333E-7 0.08426 L 0.12904 0.19908 L 0.17201 0.19908 " pathEditMode="relative" rAng="0" ptsTypes="AAAA">
                                      <p:cBhvr>
                                        <p:cTn id="21" dur="2000" fill="hold"/>
                                        <p:tgtEl>
                                          <p:spTgt spid="25"/>
                                        </p:tgtEl>
                                        <p:attrNameLst>
                                          <p:attrName>ppt_x</p:attrName>
                                          <p:attrName>ppt_y</p:attrName>
                                        </p:attrNameLst>
                                      </p:cBhvr>
                                      <p:rCtr x="8594" y="9954"/>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2500"/>
                                        <p:tgtEl>
                                          <p:spTgt spid="3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2500"/>
                                        <p:tgtEl>
                                          <p:spTgt spid="32"/>
                                        </p:tgtEl>
                                      </p:cBhvr>
                                    </p:animEffect>
                                  </p:childTnLst>
                                </p:cTn>
                              </p:par>
                              <p:par>
                                <p:cTn id="37" presetID="42" presetClass="path" presetSubtype="0" fill="hold" nodeType="withEffect">
                                  <p:stCondLst>
                                    <p:cond delay="250"/>
                                  </p:stCondLst>
                                  <p:childTnLst>
                                    <p:animMotion origin="layout" path="M -2.5E-6 1.48148E-6 L 0.58138 1.48148E-6 " pathEditMode="relative" rAng="0" ptsTypes="AA">
                                      <p:cBhvr>
                                        <p:cTn id="38" dur="2500" fill="hold"/>
                                        <p:tgtEl>
                                          <p:spTgt spid="29"/>
                                        </p:tgtEl>
                                        <p:attrNameLst>
                                          <p:attrName>ppt_x</p:attrName>
                                          <p:attrName>ppt_y</p:attrName>
                                        </p:attrNameLst>
                                      </p:cBhvr>
                                      <p:rCtr x="29063" y="0"/>
                                    </p:animMotion>
                                  </p:childTnLst>
                                </p:cTn>
                              </p:par>
                              <p:par>
                                <p:cTn id="39" presetID="22" presetClass="exit" presetSubtype="8" fill="hold" nodeType="withEffect">
                                  <p:stCondLst>
                                    <p:cond delay="0"/>
                                  </p:stCondLst>
                                  <p:childTnLst>
                                    <p:animEffect transition="out" filter="wipe(left)">
                                      <p:cBhvr>
                                        <p:cTn id="40" dur="2750"/>
                                        <p:tgtEl>
                                          <p:spTgt spid="33"/>
                                        </p:tgtEl>
                                      </p:cBhvr>
                                    </p:animEffect>
                                    <p:set>
                                      <p:cBhvr>
                                        <p:cTn id="41" dur="1" fill="hold">
                                          <p:stCondLst>
                                            <p:cond delay="2749"/>
                                          </p:stCondLst>
                                        </p:cTn>
                                        <p:tgtEl>
                                          <p:spTgt spid="33"/>
                                        </p:tgtEl>
                                        <p:attrNameLst>
                                          <p:attrName>style.visibility</p:attrName>
                                        </p:attrNameLst>
                                      </p:cBhvr>
                                      <p:to>
                                        <p:strVal val="hidden"/>
                                      </p:to>
                                    </p:set>
                                  </p:childTnLst>
                                </p:cTn>
                              </p:par>
                            </p:childTnLst>
                          </p:cTn>
                        </p:par>
                        <p:par>
                          <p:cTn id="42" fill="hold">
                            <p:stCondLst>
                              <p:cond delay="2750"/>
                            </p:stCondLst>
                            <p:childTnLst>
                              <p:par>
                                <p:cTn id="43" presetID="1" presetClass="exit" presetSubtype="0" fill="hold" nodeType="afterEffect">
                                  <p:stCondLst>
                                    <p:cond delay="0"/>
                                  </p:stCondLst>
                                  <p:childTnLst>
                                    <p:set>
                                      <p:cBhvr>
                                        <p:cTn id="44" dur="1" fill="hold">
                                          <p:stCondLst>
                                            <p:cond delay="0"/>
                                          </p:stCondLst>
                                        </p:cTn>
                                        <p:tgtEl>
                                          <p:spTgt spid="2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4" grpId="0" animBg="1"/>
      <p:bldP spid="25"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11</a:t>
            </a:fld>
            <a:endParaRPr lang="en-US" dirty="0"/>
          </a:p>
        </p:txBody>
      </p:sp>
      <p:grpSp>
        <p:nvGrpSpPr>
          <p:cNvPr id="5" name="Gruppieren 18"/>
          <p:cNvGrpSpPr/>
          <p:nvPr/>
        </p:nvGrpSpPr>
        <p:grpSpPr>
          <a:xfrm>
            <a:off x="1814999" y="2531186"/>
            <a:ext cx="7599935" cy="2361415"/>
            <a:chOff x="1361249" y="2238591"/>
            <a:chExt cx="4791901" cy="1488916"/>
          </a:xfrm>
        </p:grpSpPr>
        <p:sp>
          <p:nvSpPr>
            <p:cNvPr id="6" name="Ellipse 3"/>
            <p:cNvSpPr/>
            <p:nvPr/>
          </p:nvSpPr>
          <p:spPr>
            <a:xfrm>
              <a:off x="1361249"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llipse 4"/>
            <p:cNvSpPr/>
            <p:nvPr/>
          </p:nvSpPr>
          <p:spPr>
            <a:xfrm>
              <a:off x="2764370"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8" name="Pfeil nach rechts 5"/>
            <p:cNvSpPr/>
            <p:nvPr/>
          </p:nvSpPr>
          <p:spPr>
            <a:xfrm>
              <a:off x="2089964" y="2478056"/>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9" name="Pfeil nach rechts 6"/>
            <p:cNvSpPr/>
            <p:nvPr/>
          </p:nvSpPr>
          <p:spPr>
            <a:xfrm>
              <a:off x="3491873" y="2478056"/>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Ellipse 7"/>
            <p:cNvSpPr/>
            <p:nvPr/>
          </p:nvSpPr>
          <p:spPr>
            <a:xfrm>
              <a:off x="4165473"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Pfeil nach rechts 8"/>
            <p:cNvSpPr/>
            <p:nvPr/>
          </p:nvSpPr>
          <p:spPr>
            <a:xfrm rot="1560938">
              <a:off x="4885982" y="2685818"/>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Ellipse 9"/>
            <p:cNvSpPr/>
            <p:nvPr/>
          </p:nvSpPr>
          <p:spPr>
            <a:xfrm>
              <a:off x="5502770" y="2729798"/>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Ellipse 10"/>
            <p:cNvSpPr/>
            <p:nvPr/>
          </p:nvSpPr>
          <p:spPr>
            <a:xfrm>
              <a:off x="1361249"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Ellipse 11"/>
            <p:cNvSpPr/>
            <p:nvPr/>
          </p:nvSpPr>
          <p:spPr>
            <a:xfrm>
              <a:off x="2764370"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Pfeil nach rechts 12"/>
            <p:cNvSpPr/>
            <p:nvPr/>
          </p:nvSpPr>
          <p:spPr>
            <a:xfrm>
              <a:off x="2089964" y="3316592"/>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Pfeil nach rechts 13"/>
            <p:cNvSpPr/>
            <p:nvPr/>
          </p:nvSpPr>
          <p:spPr>
            <a:xfrm>
              <a:off x="3491873" y="3316592"/>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Ellipse 14"/>
            <p:cNvSpPr/>
            <p:nvPr/>
          </p:nvSpPr>
          <p:spPr>
            <a:xfrm>
              <a:off x="4165473"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Pfeil nach rechts 15"/>
            <p:cNvSpPr/>
            <p:nvPr/>
          </p:nvSpPr>
          <p:spPr>
            <a:xfrm rot="20039062" flipV="1">
              <a:off x="4911330" y="3230868"/>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Pfeil nach rechts 16"/>
            <p:cNvSpPr/>
            <p:nvPr/>
          </p:nvSpPr>
          <p:spPr>
            <a:xfrm rot="2061426">
              <a:off x="3386592" y="2904854"/>
              <a:ext cx="795291" cy="19683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Pfeil nach rechts 17"/>
            <p:cNvSpPr/>
            <p:nvPr/>
          </p:nvSpPr>
          <p:spPr>
            <a:xfrm rot="19538574" flipV="1">
              <a:off x="3379797" y="2911731"/>
              <a:ext cx="795291" cy="19683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21" name="Rechteck 26"/>
          <p:cNvSpPr/>
          <p:nvPr/>
        </p:nvSpPr>
        <p:spPr>
          <a:xfrm>
            <a:off x="6849837" y="5044057"/>
            <a:ext cx="293915" cy="29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echteck 27"/>
          <p:cNvSpPr/>
          <p:nvPr/>
        </p:nvSpPr>
        <p:spPr>
          <a:xfrm>
            <a:off x="6849837" y="2195497"/>
            <a:ext cx="293915" cy="29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Flussdiagramm: Magnetplattenspeicher 22"/>
          <p:cNvSpPr/>
          <p:nvPr/>
        </p:nvSpPr>
        <p:spPr>
          <a:xfrm>
            <a:off x="6584661" y="4892601"/>
            <a:ext cx="751115" cy="511628"/>
          </a:xfrm>
          <a:prstGeom prst="flowChartMagneticDisk">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Flussdiagramm: Magnetplattenspeicher 23"/>
          <p:cNvSpPr/>
          <p:nvPr/>
        </p:nvSpPr>
        <p:spPr>
          <a:xfrm>
            <a:off x="6584661" y="1985834"/>
            <a:ext cx="751115" cy="511628"/>
          </a:xfrm>
          <a:prstGeom prst="flowChartMagneticDisk">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Flussdiagramm: Magnetplattenspeicher 34"/>
          <p:cNvSpPr/>
          <p:nvPr/>
        </p:nvSpPr>
        <p:spPr>
          <a:xfrm>
            <a:off x="9928428" y="5095180"/>
            <a:ext cx="2011681" cy="1212331"/>
          </a:xfrm>
          <a:prstGeom prst="flowChartMagneticDisk">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Gefaltete Ecke 21"/>
          <p:cNvSpPr/>
          <p:nvPr/>
        </p:nvSpPr>
        <p:spPr>
          <a:xfrm>
            <a:off x="10228186" y="5572897"/>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Gefaltete Ecke 35"/>
          <p:cNvSpPr/>
          <p:nvPr/>
        </p:nvSpPr>
        <p:spPr>
          <a:xfrm>
            <a:off x="11056070" y="5572897"/>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Textfeld 48"/>
          <p:cNvSpPr txBox="1"/>
          <p:nvPr/>
        </p:nvSpPr>
        <p:spPr>
          <a:xfrm>
            <a:off x="8212573" y="2257973"/>
            <a:ext cx="1890261" cy="461665"/>
          </a:xfrm>
          <a:prstGeom prst="rect">
            <a:avLst/>
          </a:prstGeom>
          <a:noFill/>
        </p:spPr>
        <p:txBody>
          <a:bodyPr wrap="none" rtlCol="0">
            <a:spAutoFit/>
          </a:bodyPr>
          <a:lstStyle/>
          <a:p>
            <a:r>
              <a:rPr lang="en-US" sz="2400" dirty="0">
                <a:latin typeface="Segoe UI Light" panose="020B0502040204020203" pitchFamily="34" charset="0"/>
              </a:rPr>
              <a:t>Re-load state</a:t>
            </a:r>
          </a:p>
        </p:txBody>
      </p:sp>
      <p:sp>
        <p:nvSpPr>
          <p:cNvPr id="29" name="Textfeld 49"/>
          <p:cNvSpPr txBox="1"/>
          <p:nvPr/>
        </p:nvSpPr>
        <p:spPr>
          <a:xfrm>
            <a:off x="2268457" y="4996935"/>
            <a:ext cx="2227148" cy="830997"/>
          </a:xfrm>
          <a:prstGeom prst="rect">
            <a:avLst/>
          </a:prstGeom>
          <a:noFill/>
        </p:spPr>
        <p:txBody>
          <a:bodyPr wrap="none" rtlCol="0">
            <a:spAutoFit/>
          </a:bodyPr>
          <a:lstStyle/>
          <a:p>
            <a:r>
              <a:rPr lang="en-US" sz="2400" dirty="0">
                <a:latin typeface="Segoe UI Light" panose="020B0502040204020203" pitchFamily="34" charset="0"/>
              </a:rPr>
              <a:t>Reset positions</a:t>
            </a:r>
          </a:p>
          <a:p>
            <a:r>
              <a:rPr lang="en-US" sz="2400" dirty="0">
                <a:latin typeface="Segoe UI Light" panose="020B0502040204020203" pitchFamily="34" charset="0"/>
              </a:rPr>
              <a:t>in input streams</a:t>
            </a:r>
          </a:p>
        </p:txBody>
      </p:sp>
      <p:cxnSp>
        <p:nvCxnSpPr>
          <p:cNvPr id="30" name="Gerade Verbindung mit Pfeil 50"/>
          <p:cNvCxnSpPr/>
          <p:nvPr/>
        </p:nvCxnSpPr>
        <p:spPr>
          <a:xfrm flipH="1" flipV="1">
            <a:off x="7630887" y="5191015"/>
            <a:ext cx="2105516" cy="177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52"/>
          <p:cNvCxnSpPr/>
          <p:nvPr/>
        </p:nvCxnSpPr>
        <p:spPr>
          <a:xfrm flipH="1" flipV="1">
            <a:off x="7393471" y="2474770"/>
            <a:ext cx="2429627" cy="2536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55"/>
          <p:cNvCxnSpPr/>
          <p:nvPr/>
        </p:nvCxnSpPr>
        <p:spPr>
          <a:xfrm flipH="1" flipV="1">
            <a:off x="2671320" y="4512810"/>
            <a:ext cx="6862825" cy="669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57"/>
          <p:cNvCxnSpPr/>
          <p:nvPr/>
        </p:nvCxnSpPr>
        <p:spPr>
          <a:xfrm flipH="1" flipV="1">
            <a:off x="2511516" y="3144245"/>
            <a:ext cx="7224889" cy="1943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feld 61"/>
          <p:cNvSpPr txBox="1"/>
          <p:nvPr/>
        </p:nvSpPr>
        <p:spPr>
          <a:xfrm>
            <a:off x="1404342" y="1334359"/>
            <a:ext cx="4551246" cy="584775"/>
          </a:xfrm>
          <a:prstGeom prst="rect">
            <a:avLst/>
          </a:prstGeom>
          <a:noFill/>
        </p:spPr>
        <p:txBody>
          <a:bodyPr wrap="none" rtlCol="0">
            <a:spAutoFit/>
          </a:bodyPr>
          <a:lstStyle/>
          <a:p>
            <a:r>
              <a:rPr lang="en-US" sz="3200" dirty="0">
                <a:latin typeface="Segoe UI Light" panose="020B0502040204020203" pitchFamily="34" charset="0"/>
              </a:rPr>
              <a:t>Rolling back computation</a:t>
            </a:r>
          </a:p>
        </p:txBody>
      </p:sp>
      <p:sp>
        <p:nvSpPr>
          <p:cNvPr id="35" name="Textfeld 62"/>
          <p:cNvSpPr txBox="1"/>
          <p:nvPr/>
        </p:nvSpPr>
        <p:spPr>
          <a:xfrm>
            <a:off x="1404343" y="1895062"/>
            <a:ext cx="2611421" cy="584775"/>
          </a:xfrm>
          <a:prstGeom prst="rect">
            <a:avLst/>
          </a:prstGeom>
          <a:noFill/>
        </p:spPr>
        <p:txBody>
          <a:bodyPr wrap="none" rtlCol="0">
            <a:spAutoFit/>
          </a:bodyPr>
          <a:lstStyle/>
          <a:p>
            <a:r>
              <a:rPr lang="en-US" sz="3200" dirty="0">
                <a:latin typeface="Segoe UI Light" panose="020B0502040204020203" pitchFamily="34" charset="0"/>
              </a:rPr>
              <a:t>Re-processing</a:t>
            </a:r>
          </a:p>
        </p:txBody>
      </p:sp>
    </p:spTree>
    <p:extLst>
      <p:ext uri="{BB962C8B-B14F-4D97-AF65-F5344CB8AC3E}">
        <p14:creationId xmlns:p14="http://schemas.microsoft.com/office/powerpoint/2010/main" val="134351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5ABD3CAE-61E4-4361-B0A8-29AC36644BDB}"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002" y="2009104"/>
            <a:ext cx="9868266" cy="3591324"/>
          </a:xfrm>
          <a:prstGeom prst="rect">
            <a:avLst/>
          </a:prstGeom>
        </p:spPr>
      </p:pic>
      <p:sp>
        <p:nvSpPr>
          <p:cNvPr id="7" name="Content Placeholder 6"/>
          <p:cNvSpPr>
            <a:spLocks noGrp="1"/>
          </p:cNvSpPr>
          <p:nvPr>
            <p:ph idx="1"/>
          </p:nvPr>
        </p:nvSpPr>
        <p:spPr/>
        <p:txBody>
          <a:bodyPr/>
          <a:lstStyle/>
          <a:p>
            <a:endParaRPr lang="fa-IR" dirty="0"/>
          </a:p>
        </p:txBody>
      </p:sp>
    </p:spTree>
    <p:extLst>
      <p:ext uri="{BB962C8B-B14F-4D97-AF65-F5344CB8AC3E}">
        <p14:creationId xmlns:p14="http://schemas.microsoft.com/office/powerpoint/2010/main" val="2295274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228" y="2653048"/>
            <a:ext cx="11263984" cy="2018244"/>
          </a:xfrm>
        </p:spPr>
      </p:pic>
      <p:sp>
        <p:nvSpPr>
          <p:cNvPr id="4" name="Slide Number Placeholder 3"/>
          <p:cNvSpPr>
            <a:spLocks noGrp="1"/>
          </p:cNvSpPr>
          <p:nvPr>
            <p:ph type="sldNum" sz="quarter" idx="12"/>
          </p:nvPr>
        </p:nvSpPr>
        <p:spPr/>
        <p:txBody>
          <a:bodyPr/>
          <a:lstStyle/>
          <a:p>
            <a:fld id="{5ABD3CAE-61E4-4361-B0A8-29AC36644BDB}" type="slidenum">
              <a:rPr lang="en-US" smtClean="0"/>
              <a:pPr/>
              <a:t>13</a:t>
            </a:fld>
            <a:endParaRPr lang="en-US" dirty="0"/>
          </a:p>
        </p:txBody>
      </p:sp>
    </p:spTree>
    <p:extLst>
      <p:ext uri="{BB962C8B-B14F-4D97-AF65-F5344CB8AC3E}">
        <p14:creationId xmlns:p14="http://schemas.microsoft.com/office/powerpoint/2010/main" val="125706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5ABD3CAE-61E4-4361-B0A8-29AC36644BDB}" type="slidenum">
              <a:rPr lang="en-US" smtClean="0"/>
              <a:pPr/>
              <a:t>14</a:t>
            </a:fld>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963" y="1143635"/>
            <a:ext cx="8326855" cy="5373075"/>
          </a:xfrm>
        </p:spPr>
      </p:pic>
    </p:spTree>
    <p:extLst>
      <p:ext uri="{BB962C8B-B14F-4D97-AF65-F5344CB8AC3E}">
        <p14:creationId xmlns:p14="http://schemas.microsoft.com/office/powerpoint/2010/main" val="1576911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5ABD3CAE-61E4-4361-B0A8-29AC36644BDB}" type="slidenum">
              <a:rPr lang="en-US" smtClean="0"/>
              <a:pPr/>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070" y="1143635"/>
            <a:ext cx="7581759" cy="5577840"/>
          </a:xfrm>
          <a:prstGeom prst="rect">
            <a:avLst/>
          </a:prstGeom>
        </p:spPr>
      </p:pic>
    </p:spTree>
    <p:extLst>
      <p:ext uri="{BB962C8B-B14F-4D97-AF65-F5344CB8AC3E}">
        <p14:creationId xmlns:p14="http://schemas.microsoft.com/office/powerpoint/2010/main" val="2002594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Powerful Abstractions</a:t>
            </a:r>
            <a:endParaRPr lang="fa-IR" dirty="0"/>
          </a:p>
        </p:txBody>
      </p:sp>
      <p:sp>
        <p:nvSpPr>
          <p:cNvPr id="3" name="Content Placeholder 2"/>
          <p:cNvSpPr>
            <a:spLocks noGrp="1"/>
          </p:cNvSpPr>
          <p:nvPr>
            <p:ph idx="1"/>
          </p:nvPr>
        </p:nvSpPr>
        <p:spPr/>
        <p:txBody>
          <a:bodyPr/>
          <a:lstStyle/>
          <a:p>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16</a:t>
            </a:fld>
            <a:endParaRPr lang="en-US" dirty="0"/>
          </a:p>
        </p:txBody>
      </p:sp>
      <p:sp>
        <p:nvSpPr>
          <p:cNvPr id="5" name="Rechteck 4"/>
          <p:cNvSpPr/>
          <p:nvPr/>
        </p:nvSpPr>
        <p:spPr>
          <a:xfrm>
            <a:off x="3349364" y="4663272"/>
            <a:ext cx="4717129" cy="574597"/>
          </a:xfrm>
          <a:prstGeom prst="rect">
            <a:avLst/>
          </a:prstGeom>
          <a:solidFill>
            <a:srgbClr val="E4EAF4"/>
          </a:solidFill>
          <a:ln w="19050">
            <a:solidFill>
              <a:srgbClr val="898C92"/>
            </a:solidFill>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sz="2133" dirty="0">
                <a:latin typeface="Segoe UI Semilight" panose="020B0402040204020203" pitchFamily="34" charset="0"/>
                <a:cs typeface="Segoe UI Semilight" panose="020B0402040204020203" pitchFamily="34" charset="0"/>
              </a:rPr>
              <a:t>Process Function </a:t>
            </a:r>
            <a:r>
              <a:rPr lang="en-US" sz="2133" i="1" dirty="0">
                <a:latin typeface="Segoe UI Semilight" panose="020B0402040204020203" pitchFamily="34" charset="0"/>
                <a:cs typeface="Segoe UI Semilight" panose="020B0402040204020203" pitchFamily="34" charset="0"/>
              </a:rPr>
              <a:t>(events, state, time)</a:t>
            </a:r>
          </a:p>
        </p:txBody>
      </p:sp>
      <p:sp>
        <p:nvSpPr>
          <p:cNvPr id="6" name="Rechteck 5"/>
          <p:cNvSpPr/>
          <p:nvPr/>
        </p:nvSpPr>
        <p:spPr>
          <a:xfrm>
            <a:off x="3349361" y="3770568"/>
            <a:ext cx="4717131" cy="574597"/>
          </a:xfrm>
          <a:prstGeom prst="rect">
            <a:avLst/>
          </a:prstGeom>
          <a:solidFill>
            <a:srgbClr val="F5A030"/>
          </a:solidFill>
          <a:ln w="19050">
            <a:solidFill>
              <a:srgbClr val="935F1C"/>
            </a:solidFill>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sz="2133" dirty="0">
                <a:latin typeface="Segoe UI Semilight" panose="020B0402040204020203" pitchFamily="34" charset="0"/>
                <a:cs typeface="Segoe UI Semilight" panose="020B0402040204020203" pitchFamily="34" charset="0"/>
              </a:rPr>
              <a:t>DataStream API </a:t>
            </a:r>
            <a:r>
              <a:rPr lang="en-US" sz="2133" i="1" dirty="0">
                <a:latin typeface="Segoe UI Semilight" panose="020B0402040204020203" pitchFamily="34" charset="0"/>
                <a:cs typeface="Segoe UI Semilight" panose="020B0402040204020203" pitchFamily="34" charset="0"/>
              </a:rPr>
              <a:t>(streams, windows)</a:t>
            </a:r>
          </a:p>
        </p:txBody>
      </p:sp>
      <p:sp>
        <p:nvSpPr>
          <p:cNvPr id="7" name="Rechteck 6"/>
          <p:cNvSpPr/>
          <p:nvPr/>
        </p:nvSpPr>
        <p:spPr>
          <a:xfrm>
            <a:off x="3349364" y="2918795"/>
            <a:ext cx="4717131" cy="574597"/>
          </a:xfrm>
          <a:prstGeom prst="rect">
            <a:avLst/>
          </a:prstGeom>
          <a:solidFill>
            <a:srgbClr val="BE73F1"/>
          </a:solidFill>
          <a:ln w="19050">
            <a:solidFill>
              <a:srgbClr val="724591"/>
            </a:solidFill>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sz="2133" dirty="0">
                <a:latin typeface="Segoe UI Semilight" panose="020B0402040204020203" pitchFamily="34" charset="0"/>
                <a:cs typeface="Segoe UI Semilight" panose="020B0402040204020203" pitchFamily="34" charset="0"/>
              </a:rPr>
              <a:t>Stream SQL / Tables </a:t>
            </a:r>
            <a:r>
              <a:rPr lang="en-US" sz="2133" i="1" dirty="0">
                <a:latin typeface="Segoe UI Semilight" panose="020B0402040204020203" pitchFamily="34" charset="0"/>
                <a:cs typeface="Segoe UI Semilight" panose="020B0402040204020203" pitchFamily="34" charset="0"/>
              </a:rPr>
              <a:t>(dynamic tables)</a:t>
            </a:r>
          </a:p>
        </p:txBody>
      </p:sp>
      <p:sp>
        <p:nvSpPr>
          <p:cNvPr id="8" name="Textfeld 8"/>
          <p:cNvSpPr txBox="1"/>
          <p:nvPr/>
        </p:nvSpPr>
        <p:spPr>
          <a:xfrm>
            <a:off x="734260" y="3727829"/>
            <a:ext cx="2444941" cy="748795"/>
          </a:xfrm>
          <a:prstGeom prst="rect">
            <a:avLst/>
          </a:prstGeom>
          <a:noFill/>
        </p:spPr>
        <p:txBody>
          <a:bodyPr wrap="square" rtlCol="0">
            <a:spAutoFit/>
          </a:bodyPr>
          <a:lstStyle/>
          <a:p>
            <a:pPr algn="r"/>
            <a:r>
              <a:rPr lang="en-US" sz="2133" dirty="0">
                <a:latin typeface="Segoe UI Light" panose="020B0502040204020203" pitchFamily="34" charset="0"/>
              </a:rPr>
              <a:t>Stream- &amp; Batch Data Processing</a:t>
            </a:r>
          </a:p>
        </p:txBody>
      </p:sp>
      <p:sp>
        <p:nvSpPr>
          <p:cNvPr id="9" name="Textfeld 9"/>
          <p:cNvSpPr txBox="1"/>
          <p:nvPr/>
        </p:nvSpPr>
        <p:spPr>
          <a:xfrm>
            <a:off x="1449160" y="2669430"/>
            <a:ext cx="1640193" cy="748795"/>
          </a:xfrm>
          <a:prstGeom prst="rect">
            <a:avLst/>
          </a:prstGeom>
          <a:noFill/>
        </p:spPr>
        <p:txBody>
          <a:bodyPr wrap="none" rtlCol="0">
            <a:spAutoFit/>
          </a:bodyPr>
          <a:lstStyle/>
          <a:p>
            <a:pPr algn="r"/>
            <a:r>
              <a:rPr lang="en-US" sz="2133" dirty="0">
                <a:latin typeface="Segoe UI Light" panose="020B0502040204020203" pitchFamily="34" charset="0"/>
              </a:rPr>
              <a:t>High-level</a:t>
            </a:r>
            <a:br>
              <a:rPr lang="en-US" sz="2133" dirty="0">
                <a:latin typeface="Segoe UI Light" panose="020B0502040204020203" pitchFamily="34" charset="0"/>
              </a:rPr>
            </a:br>
            <a:r>
              <a:rPr lang="en-US" sz="2133" dirty="0">
                <a:latin typeface="Segoe UI Light" panose="020B0502040204020203" pitchFamily="34" charset="0"/>
              </a:rPr>
              <a:t>Analytics API</a:t>
            </a:r>
          </a:p>
        </p:txBody>
      </p:sp>
      <p:sp>
        <p:nvSpPr>
          <p:cNvPr id="10" name="Textfeld 10"/>
          <p:cNvSpPr txBox="1"/>
          <p:nvPr/>
        </p:nvSpPr>
        <p:spPr>
          <a:xfrm>
            <a:off x="449179" y="4752580"/>
            <a:ext cx="2730024" cy="748795"/>
          </a:xfrm>
          <a:prstGeom prst="rect">
            <a:avLst/>
          </a:prstGeom>
          <a:noFill/>
        </p:spPr>
        <p:txBody>
          <a:bodyPr wrap="square" rtlCol="0">
            <a:spAutoFit/>
          </a:bodyPr>
          <a:lstStyle/>
          <a:p>
            <a:pPr algn="r"/>
            <a:r>
              <a:rPr lang="en-US" sz="2133" dirty="0" err="1">
                <a:latin typeface="Segoe UI Light" panose="020B0502040204020203" pitchFamily="34" charset="0"/>
              </a:rPr>
              <a:t>Stateful</a:t>
            </a:r>
            <a:r>
              <a:rPr lang="en-US" sz="2133" dirty="0">
                <a:latin typeface="Segoe UI Light" panose="020B0502040204020203" pitchFamily="34" charset="0"/>
              </a:rPr>
              <a:t> Event-</a:t>
            </a:r>
            <a:br>
              <a:rPr lang="en-US" sz="2133" dirty="0">
                <a:latin typeface="Segoe UI Light" panose="020B0502040204020203" pitchFamily="34" charset="0"/>
              </a:rPr>
            </a:br>
            <a:r>
              <a:rPr lang="en-US" sz="2133" dirty="0">
                <a:latin typeface="Segoe UI Light" panose="020B0502040204020203" pitchFamily="34" charset="0"/>
              </a:rPr>
              <a:t>Driven Applications</a:t>
            </a:r>
          </a:p>
        </p:txBody>
      </p:sp>
      <p:pic>
        <p:nvPicPr>
          <p:cNvPr id="11" name="Grafik 17"/>
          <p:cNvPicPr>
            <a:picLocks noChangeAspect="1"/>
          </p:cNvPicPr>
          <p:nvPr/>
        </p:nvPicPr>
        <p:blipFill rotWithShape="1">
          <a:blip r:embed="rId2" cstate="email">
            <a:extLst>
              <a:ext uri="{28A0092B-C50C-407E-A947-70E740481C1C}">
                <a14:useLocalDpi xmlns:a14="http://schemas.microsoft.com/office/drawing/2010/main"/>
              </a:ext>
            </a:extLst>
          </a:blip>
          <a:srcRect l="2416" r="16850"/>
          <a:stretch/>
        </p:blipFill>
        <p:spPr>
          <a:xfrm>
            <a:off x="7249298" y="1901176"/>
            <a:ext cx="4639551" cy="625165"/>
          </a:xfrm>
          <a:prstGeom prst="rect">
            <a:avLst/>
          </a:prstGeom>
        </p:spPr>
      </p:pic>
      <p:sp>
        <p:nvSpPr>
          <p:cNvPr id="12" name="Textfeld 18"/>
          <p:cNvSpPr txBox="1"/>
          <p:nvPr/>
        </p:nvSpPr>
        <p:spPr>
          <a:xfrm>
            <a:off x="9028669" y="3578605"/>
            <a:ext cx="2940904" cy="830997"/>
          </a:xfrm>
          <a:prstGeom prst="rect">
            <a:avLst/>
          </a:prstGeom>
          <a:solidFill>
            <a:srgbClr val="FFFFFF"/>
          </a:solidFill>
          <a:ln>
            <a:solidFill>
              <a:srgbClr val="FFFFFF"/>
            </a:solidFill>
          </a:ln>
        </p:spPr>
        <p:txBody>
          <a:bodyPr wrap="square" rtlCol="0">
            <a:spAutoFit/>
          </a:bodyPr>
          <a:lstStyle/>
          <a:p>
            <a:r>
              <a:rPr lang="en-US" sz="1200" b="1" dirty="0" err="1">
                <a:solidFill>
                  <a:prstClr val="black"/>
                </a:solidFill>
                <a:latin typeface="Consolas" panose="020B0609020204030204" pitchFamily="49" charset="0"/>
                <a:cs typeface="Consolas" panose="020B0609020204030204" pitchFamily="49" charset="0"/>
              </a:rPr>
              <a:t>val</a:t>
            </a:r>
            <a:r>
              <a:rPr lang="en-US" sz="1200" dirty="0">
                <a:solidFill>
                  <a:prstClr val="black"/>
                </a:solidFill>
                <a:latin typeface="Consolas" panose="020B0609020204030204" pitchFamily="49" charset="0"/>
                <a:cs typeface="Consolas" panose="020B0609020204030204" pitchFamily="49" charset="0"/>
              </a:rPr>
              <a:t> stats = stream</a:t>
            </a:r>
          </a:p>
          <a:p>
            <a:r>
              <a:rPr lang="en-US" sz="1200" dirty="0">
                <a:solidFill>
                  <a:prstClr val="black"/>
                </a:solidFill>
                <a:latin typeface="Consolas" panose="020B0609020204030204" pitchFamily="49" charset="0"/>
                <a:cs typeface="Consolas" panose="020B0609020204030204" pitchFamily="49" charset="0"/>
              </a:rPr>
              <a:t>   .</a:t>
            </a:r>
            <a:r>
              <a:rPr lang="en-US" sz="1200" dirty="0" err="1">
                <a:solidFill>
                  <a:srgbClr val="2DA07E"/>
                </a:solidFill>
                <a:latin typeface="Consolas" panose="020B0609020204030204" pitchFamily="49" charset="0"/>
                <a:cs typeface="Consolas" panose="020B0609020204030204" pitchFamily="49" charset="0"/>
              </a:rPr>
              <a:t>keyBy</a:t>
            </a:r>
            <a:r>
              <a:rPr lang="en-US" sz="1200" dirty="0">
                <a:solidFill>
                  <a:prstClr val="black"/>
                </a:solidFill>
                <a:latin typeface="Consolas" panose="020B0609020204030204" pitchFamily="49" charset="0"/>
                <a:cs typeface="Consolas" panose="020B0609020204030204" pitchFamily="49" charset="0"/>
              </a:rPr>
              <a:t>(</a:t>
            </a:r>
            <a:r>
              <a:rPr lang="en-US" sz="1200" b="1" dirty="0">
                <a:solidFill>
                  <a:srgbClr val="AF487E"/>
                </a:solidFill>
                <a:latin typeface="Consolas" panose="020B0609020204030204" pitchFamily="49" charset="0"/>
                <a:cs typeface="Consolas" panose="020B0609020204030204" pitchFamily="49" charset="0"/>
              </a:rPr>
              <a:t>"sensor"</a:t>
            </a:r>
            <a:r>
              <a:rPr lang="en-US" sz="1200" dirty="0">
                <a:solidFill>
                  <a:prstClr val="black"/>
                </a:solidFill>
                <a:latin typeface="Consolas" panose="020B0609020204030204" pitchFamily="49" charset="0"/>
                <a:cs typeface="Consolas" panose="020B0609020204030204" pitchFamily="49" charset="0"/>
              </a:rPr>
              <a:t>)</a:t>
            </a:r>
          </a:p>
          <a:p>
            <a:r>
              <a:rPr lang="en-US" sz="1200" dirty="0">
                <a:solidFill>
                  <a:prstClr val="black"/>
                </a:solidFill>
                <a:latin typeface="Consolas" panose="020B0609020204030204" pitchFamily="49" charset="0"/>
                <a:cs typeface="Consolas" panose="020B0609020204030204" pitchFamily="49" charset="0"/>
              </a:rPr>
              <a:t>   .</a:t>
            </a:r>
            <a:r>
              <a:rPr lang="en-US" sz="1200" dirty="0" err="1">
                <a:solidFill>
                  <a:srgbClr val="2DA07E"/>
                </a:solidFill>
                <a:latin typeface="Consolas" panose="020B0609020204030204" pitchFamily="49" charset="0"/>
                <a:cs typeface="Consolas" panose="020B0609020204030204" pitchFamily="49" charset="0"/>
              </a:rPr>
              <a:t>timeWindow</a:t>
            </a:r>
            <a:r>
              <a:rPr lang="en-US" sz="1200" dirty="0">
                <a:solidFill>
                  <a:prstClr val="black"/>
                </a:solidFill>
                <a:latin typeface="Consolas" panose="020B0609020204030204" pitchFamily="49" charset="0"/>
                <a:cs typeface="Consolas" panose="020B0609020204030204" pitchFamily="49" charset="0"/>
              </a:rPr>
              <a:t>(</a:t>
            </a:r>
            <a:r>
              <a:rPr lang="en-US" sz="1200" dirty="0" err="1">
                <a:solidFill>
                  <a:prstClr val="black"/>
                </a:solidFill>
                <a:latin typeface="Consolas" panose="020B0609020204030204" pitchFamily="49" charset="0"/>
                <a:cs typeface="Consolas" panose="020B0609020204030204" pitchFamily="49" charset="0"/>
              </a:rPr>
              <a:t>Time.seconds</a:t>
            </a:r>
            <a:r>
              <a:rPr lang="en-US" sz="1200" dirty="0">
                <a:solidFill>
                  <a:prstClr val="black"/>
                </a:solidFill>
                <a:latin typeface="Consolas" panose="020B0609020204030204" pitchFamily="49" charset="0"/>
                <a:cs typeface="Consolas" panose="020B0609020204030204" pitchFamily="49" charset="0"/>
              </a:rPr>
              <a:t>(5))</a:t>
            </a:r>
          </a:p>
          <a:p>
            <a:r>
              <a:rPr lang="en-US" sz="1200" dirty="0">
                <a:solidFill>
                  <a:prstClr val="black"/>
                </a:solidFill>
                <a:latin typeface="Consolas" panose="020B0609020204030204" pitchFamily="49" charset="0"/>
                <a:cs typeface="Consolas" panose="020B0609020204030204" pitchFamily="49" charset="0"/>
              </a:rPr>
              <a:t>   .</a:t>
            </a:r>
            <a:r>
              <a:rPr lang="en-US" sz="1200" dirty="0">
                <a:solidFill>
                  <a:srgbClr val="2DA07E"/>
                </a:solidFill>
                <a:latin typeface="Consolas" panose="020B0609020204030204" pitchFamily="49" charset="0"/>
                <a:cs typeface="Consolas" panose="020B0609020204030204" pitchFamily="49" charset="0"/>
              </a:rPr>
              <a:t>sum</a:t>
            </a:r>
            <a:r>
              <a:rPr lang="en-US" sz="1200" dirty="0">
                <a:solidFill>
                  <a:prstClr val="black"/>
                </a:solidFill>
                <a:latin typeface="Consolas" panose="020B0609020204030204" pitchFamily="49" charset="0"/>
                <a:cs typeface="Consolas" panose="020B0609020204030204" pitchFamily="49" charset="0"/>
              </a:rPr>
              <a:t>((a, b) -&gt; </a:t>
            </a:r>
            <a:r>
              <a:rPr lang="en-US" sz="1200" dirty="0" err="1">
                <a:solidFill>
                  <a:prstClr val="black"/>
                </a:solidFill>
                <a:latin typeface="Consolas" panose="020B0609020204030204" pitchFamily="49" charset="0"/>
                <a:cs typeface="Consolas" panose="020B0609020204030204" pitchFamily="49" charset="0"/>
              </a:rPr>
              <a:t>a.add</a:t>
            </a:r>
            <a:r>
              <a:rPr lang="en-US" sz="1200" dirty="0">
                <a:solidFill>
                  <a:prstClr val="black"/>
                </a:solidFill>
                <a:latin typeface="Consolas" panose="020B0609020204030204" pitchFamily="49" charset="0"/>
                <a:cs typeface="Consolas" panose="020B0609020204030204" pitchFamily="49" charset="0"/>
              </a:rPr>
              <a:t>(b))</a:t>
            </a:r>
          </a:p>
        </p:txBody>
      </p:sp>
      <p:sp>
        <p:nvSpPr>
          <p:cNvPr id="13" name="Rectangle 3"/>
          <p:cNvSpPr>
            <a:spLocks noChangeArrowheads="1"/>
          </p:cNvSpPr>
          <p:nvPr/>
        </p:nvSpPr>
        <p:spPr bwMode="auto">
          <a:xfrm>
            <a:off x="6764264" y="5413451"/>
            <a:ext cx="4263988" cy="130802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defTabSz="1219140" eaLnBrk="0" fontAlgn="base" hangingPunct="0">
              <a:spcBef>
                <a:spcPct val="0"/>
              </a:spcBef>
              <a:spcAft>
                <a:spcPct val="0"/>
              </a:spcAft>
            </a:pPr>
            <a:r>
              <a:rPr lang="en-US" altLang="en-US" sz="800" b="1" dirty="0" err="1">
                <a:latin typeface="Consolas" panose="020B0609020204030204" pitchFamily="49" charset="0"/>
                <a:cs typeface="Consolas" panose="020B0609020204030204" pitchFamily="49" charset="0"/>
              </a:rPr>
              <a:t>def</a:t>
            </a:r>
            <a:r>
              <a:rPr lang="en-US" altLang="en-US" sz="800" dirty="0">
                <a:latin typeface="Consolas" panose="020B0609020204030204" pitchFamily="49" charset="0"/>
                <a:cs typeface="Consolas" panose="020B0609020204030204" pitchFamily="49" charset="0"/>
              </a:rPr>
              <a:t> </a:t>
            </a:r>
            <a:r>
              <a:rPr lang="en-US" altLang="en-US" sz="800" dirty="0" err="1">
                <a:solidFill>
                  <a:srgbClr val="2DA07E"/>
                </a:solidFill>
                <a:latin typeface="Consolas" panose="020B0609020204030204" pitchFamily="49" charset="0"/>
                <a:cs typeface="Consolas" panose="020B0609020204030204" pitchFamily="49" charset="0"/>
              </a:rPr>
              <a:t>processElement</a:t>
            </a:r>
            <a:r>
              <a:rPr lang="en-US" altLang="en-US" sz="800" dirty="0">
                <a:latin typeface="Consolas" panose="020B0609020204030204" pitchFamily="49" charset="0"/>
                <a:cs typeface="Consolas" panose="020B0609020204030204" pitchFamily="49" charset="0"/>
              </a:rPr>
              <a:t>(event: </a:t>
            </a:r>
            <a:r>
              <a:rPr lang="en-US" altLang="en-US" sz="800" dirty="0" err="1">
                <a:latin typeface="Consolas" panose="020B0609020204030204" pitchFamily="49" charset="0"/>
                <a:cs typeface="Consolas" panose="020B0609020204030204" pitchFamily="49" charset="0"/>
              </a:rPr>
              <a:t>MyEvent</a:t>
            </a:r>
            <a:r>
              <a:rPr lang="en-US" altLang="en-US" sz="800" dirty="0">
                <a:latin typeface="Consolas" panose="020B0609020204030204" pitchFamily="49" charset="0"/>
                <a:cs typeface="Consolas" panose="020B0609020204030204" pitchFamily="49" charset="0"/>
              </a:rPr>
              <a:t>, </a:t>
            </a:r>
            <a:r>
              <a:rPr lang="en-US" altLang="en-US" sz="800" dirty="0" err="1">
                <a:latin typeface="Consolas" panose="020B0609020204030204" pitchFamily="49" charset="0"/>
                <a:cs typeface="Consolas" panose="020B0609020204030204" pitchFamily="49" charset="0"/>
              </a:rPr>
              <a:t>ctx</a:t>
            </a:r>
            <a:r>
              <a:rPr lang="en-US" altLang="en-US" sz="800" dirty="0">
                <a:latin typeface="Consolas" panose="020B0609020204030204" pitchFamily="49" charset="0"/>
                <a:cs typeface="Consolas" panose="020B0609020204030204" pitchFamily="49" charset="0"/>
              </a:rPr>
              <a:t>: </a:t>
            </a:r>
            <a:r>
              <a:rPr lang="en-US" altLang="en-US" sz="800" dirty="0">
                <a:solidFill>
                  <a:srgbClr val="2DA07E"/>
                </a:solidFill>
                <a:latin typeface="Consolas" panose="020B0609020204030204" pitchFamily="49" charset="0"/>
                <a:cs typeface="Consolas" panose="020B0609020204030204" pitchFamily="49" charset="0"/>
              </a:rPr>
              <a:t>Context</a:t>
            </a:r>
            <a:r>
              <a:rPr lang="en-US" altLang="en-US" sz="800" dirty="0">
                <a:latin typeface="Consolas" panose="020B0609020204030204" pitchFamily="49" charset="0"/>
                <a:cs typeface="Consolas" panose="020B0609020204030204" pitchFamily="49" charset="0"/>
              </a:rPr>
              <a:t>, out: </a:t>
            </a:r>
            <a:r>
              <a:rPr lang="en-US" altLang="en-US" sz="800" dirty="0">
                <a:solidFill>
                  <a:srgbClr val="2DA07E"/>
                </a:solidFill>
                <a:latin typeface="Consolas" panose="020B0609020204030204" pitchFamily="49" charset="0"/>
                <a:cs typeface="Consolas" panose="020B0609020204030204" pitchFamily="49" charset="0"/>
              </a:rPr>
              <a:t>Collector</a:t>
            </a:r>
            <a:r>
              <a:rPr lang="en-US" altLang="en-US" sz="800" dirty="0">
                <a:latin typeface="Consolas" panose="020B0609020204030204" pitchFamily="49" charset="0"/>
                <a:cs typeface="Consolas" panose="020B0609020204030204" pitchFamily="49" charset="0"/>
              </a:rPr>
              <a:t>[Result]) = {</a:t>
            </a:r>
          </a:p>
          <a:p>
            <a:pPr defTabSz="1219140" eaLnBrk="0" fontAlgn="base" hangingPunct="0">
              <a:spcBef>
                <a:spcPct val="0"/>
              </a:spcBef>
              <a:spcAft>
                <a:spcPct val="0"/>
              </a:spcAft>
            </a:pPr>
            <a:r>
              <a:rPr lang="en-US" altLang="en-US" sz="800" b="1" dirty="0">
                <a:solidFill>
                  <a:srgbClr val="C00000"/>
                </a:solidFill>
                <a:latin typeface="Consolas" panose="020B0609020204030204" pitchFamily="49" charset="0"/>
                <a:cs typeface="Consolas" panose="020B0609020204030204" pitchFamily="49" charset="0"/>
              </a:rPr>
              <a:t>  // work with event and state</a:t>
            </a:r>
          </a:p>
          <a:p>
            <a:pPr defTabSz="1219140" eaLnBrk="0" fontAlgn="base" hangingPunct="0">
              <a:spcBef>
                <a:spcPct val="0"/>
              </a:spcBef>
              <a:spcAft>
                <a:spcPct val="0"/>
              </a:spcAft>
            </a:pPr>
            <a:r>
              <a:rPr lang="en-US" altLang="en-US" sz="800" dirty="0">
                <a:latin typeface="Consolas" panose="020B0609020204030204" pitchFamily="49" charset="0"/>
                <a:cs typeface="Consolas" panose="020B0609020204030204" pitchFamily="49" charset="0"/>
              </a:rPr>
              <a:t>  (event, </a:t>
            </a:r>
            <a:r>
              <a:rPr lang="en-US" altLang="en-US" sz="800" dirty="0" err="1">
                <a:solidFill>
                  <a:schemeClr val="accent1"/>
                </a:solidFill>
                <a:latin typeface="Consolas" panose="020B0609020204030204" pitchFamily="49" charset="0"/>
                <a:cs typeface="Consolas" panose="020B0609020204030204" pitchFamily="49" charset="0"/>
              </a:rPr>
              <a:t>state</a:t>
            </a:r>
            <a:r>
              <a:rPr lang="en-US" altLang="en-US" sz="800" dirty="0" err="1">
                <a:latin typeface="Consolas" panose="020B0609020204030204" pitchFamily="49" charset="0"/>
                <a:cs typeface="Consolas" panose="020B0609020204030204" pitchFamily="49" charset="0"/>
              </a:rPr>
              <a:t>.value</a:t>
            </a:r>
            <a:r>
              <a:rPr lang="en-US" altLang="en-US" sz="800" dirty="0">
                <a:latin typeface="Consolas" panose="020B0609020204030204" pitchFamily="49" charset="0"/>
                <a:cs typeface="Consolas" panose="020B0609020204030204" pitchFamily="49" charset="0"/>
              </a:rPr>
              <a:t>) match { … }</a:t>
            </a:r>
          </a:p>
          <a:p>
            <a:pPr defTabSz="1219140" eaLnBrk="0" fontAlgn="base" hangingPunct="0">
              <a:spcBef>
                <a:spcPct val="0"/>
              </a:spcBef>
              <a:spcAft>
                <a:spcPct val="0"/>
              </a:spcAft>
            </a:pPr>
            <a:endParaRPr lang="en-US" altLang="en-US" sz="800" dirty="0">
              <a:latin typeface="Consolas" panose="020B0609020204030204" pitchFamily="49" charset="0"/>
              <a:cs typeface="Consolas" panose="020B0609020204030204" pitchFamily="49" charset="0"/>
            </a:endParaRPr>
          </a:p>
          <a:p>
            <a:pPr defTabSz="1219140" eaLnBrk="0" fontAlgn="base" hangingPunct="0">
              <a:spcBef>
                <a:spcPct val="0"/>
              </a:spcBef>
              <a:spcAft>
                <a:spcPct val="0"/>
              </a:spcAft>
            </a:pPr>
            <a:r>
              <a:rPr lang="en-US" altLang="en-US" sz="800" dirty="0">
                <a:latin typeface="Consolas" panose="020B0609020204030204" pitchFamily="49" charset="0"/>
                <a:cs typeface="Consolas" panose="020B0609020204030204" pitchFamily="49" charset="0"/>
              </a:rPr>
              <a:t>  </a:t>
            </a:r>
            <a:r>
              <a:rPr lang="en-US" altLang="en-US" sz="800" dirty="0" err="1">
                <a:latin typeface="Consolas" panose="020B0609020204030204" pitchFamily="49" charset="0"/>
                <a:cs typeface="Consolas" panose="020B0609020204030204" pitchFamily="49" charset="0"/>
              </a:rPr>
              <a:t>out.</a:t>
            </a:r>
            <a:r>
              <a:rPr lang="en-US" altLang="en-US" sz="800" dirty="0" err="1">
                <a:solidFill>
                  <a:srgbClr val="2DA07E"/>
                </a:solidFill>
                <a:latin typeface="Consolas" panose="020B0609020204030204" pitchFamily="49" charset="0"/>
                <a:cs typeface="Consolas" panose="020B0609020204030204" pitchFamily="49" charset="0"/>
              </a:rPr>
              <a:t>collect</a:t>
            </a:r>
            <a:r>
              <a:rPr lang="en-US" altLang="en-US" sz="800" dirty="0">
                <a:solidFill>
                  <a:srgbClr val="2DA07E"/>
                </a:solidFill>
                <a:latin typeface="Consolas" panose="020B0609020204030204" pitchFamily="49" charset="0"/>
                <a:cs typeface="Consolas" panose="020B0609020204030204" pitchFamily="49" charset="0"/>
              </a:rPr>
              <a:t>(…)</a:t>
            </a:r>
            <a:r>
              <a:rPr lang="en-US" altLang="en-US" sz="800" dirty="0">
                <a:latin typeface="Consolas" panose="020B0609020204030204" pitchFamily="49" charset="0"/>
                <a:cs typeface="Consolas" panose="020B0609020204030204" pitchFamily="49" charset="0"/>
              </a:rPr>
              <a:t> </a:t>
            </a:r>
            <a:r>
              <a:rPr lang="en-US" altLang="en-US" sz="800" b="1" dirty="0">
                <a:solidFill>
                  <a:srgbClr val="C00000"/>
                </a:solidFill>
                <a:latin typeface="Consolas" panose="020B0609020204030204" pitchFamily="49" charset="0"/>
                <a:cs typeface="Consolas" panose="020B0609020204030204" pitchFamily="49" charset="0"/>
              </a:rPr>
              <a:t>// emit events</a:t>
            </a:r>
          </a:p>
          <a:p>
            <a:pPr defTabSz="1219140" eaLnBrk="0" fontAlgn="base" hangingPunct="0">
              <a:spcBef>
                <a:spcPct val="0"/>
              </a:spcBef>
              <a:spcAft>
                <a:spcPct val="0"/>
              </a:spcAft>
            </a:pPr>
            <a:r>
              <a:rPr lang="en-US" altLang="en-US" sz="800" dirty="0">
                <a:latin typeface="Consolas" panose="020B0609020204030204" pitchFamily="49" charset="0"/>
                <a:cs typeface="Consolas" panose="020B0609020204030204" pitchFamily="49" charset="0"/>
              </a:rPr>
              <a:t>  </a:t>
            </a:r>
            <a:r>
              <a:rPr lang="en-US" altLang="en-US" sz="800" dirty="0" err="1">
                <a:solidFill>
                  <a:schemeClr val="accent1"/>
                </a:solidFill>
                <a:latin typeface="Consolas" panose="020B0609020204030204" pitchFamily="49" charset="0"/>
                <a:cs typeface="Consolas" panose="020B0609020204030204" pitchFamily="49" charset="0"/>
              </a:rPr>
              <a:t>state</a:t>
            </a:r>
            <a:r>
              <a:rPr lang="en-US" altLang="en-US" sz="800" dirty="0" err="1">
                <a:latin typeface="Consolas" panose="020B0609020204030204" pitchFamily="49" charset="0"/>
                <a:cs typeface="Consolas" panose="020B0609020204030204" pitchFamily="49" charset="0"/>
              </a:rPr>
              <a:t>.</a:t>
            </a:r>
            <a:r>
              <a:rPr lang="en-US" altLang="en-US" sz="800" dirty="0" err="1">
                <a:solidFill>
                  <a:srgbClr val="2DA07E"/>
                </a:solidFill>
                <a:latin typeface="Consolas" panose="020B0609020204030204" pitchFamily="49" charset="0"/>
                <a:cs typeface="Consolas" panose="020B0609020204030204" pitchFamily="49" charset="0"/>
              </a:rPr>
              <a:t>update</a:t>
            </a:r>
            <a:r>
              <a:rPr lang="en-US" altLang="en-US" sz="800" dirty="0">
                <a:solidFill>
                  <a:srgbClr val="2DA07E"/>
                </a:solidFill>
                <a:latin typeface="Consolas" panose="020B0609020204030204" pitchFamily="49" charset="0"/>
                <a:cs typeface="Consolas" panose="020B0609020204030204" pitchFamily="49" charset="0"/>
              </a:rPr>
              <a:t>(…)</a:t>
            </a:r>
            <a:r>
              <a:rPr lang="en-US" altLang="en-US" sz="800" dirty="0">
                <a:latin typeface="Consolas" panose="020B0609020204030204" pitchFamily="49" charset="0"/>
                <a:cs typeface="Consolas" panose="020B0609020204030204" pitchFamily="49" charset="0"/>
              </a:rPr>
              <a:t> </a:t>
            </a:r>
            <a:r>
              <a:rPr lang="en-US" altLang="en-US" sz="800" b="1" dirty="0">
                <a:solidFill>
                  <a:srgbClr val="C00000"/>
                </a:solidFill>
                <a:latin typeface="Consolas" panose="020B0609020204030204" pitchFamily="49" charset="0"/>
                <a:cs typeface="Consolas" panose="020B0609020204030204" pitchFamily="49" charset="0"/>
              </a:rPr>
              <a:t>// modify state</a:t>
            </a:r>
          </a:p>
          <a:p>
            <a:pPr defTabSz="1219140" eaLnBrk="0" fontAlgn="base" hangingPunct="0">
              <a:spcBef>
                <a:spcPct val="0"/>
              </a:spcBef>
              <a:spcAft>
                <a:spcPct val="0"/>
              </a:spcAft>
            </a:pPr>
            <a:endParaRPr lang="en-US" altLang="en-US" sz="800" dirty="0">
              <a:latin typeface="Consolas" panose="020B0609020204030204" pitchFamily="49" charset="0"/>
              <a:cs typeface="Consolas" panose="020B0609020204030204" pitchFamily="49" charset="0"/>
            </a:endParaRPr>
          </a:p>
          <a:p>
            <a:pPr defTabSz="1219140" eaLnBrk="0" fontAlgn="base" hangingPunct="0">
              <a:spcBef>
                <a:spcPct val="0"/>
              </a:spcBef>
              <a:spcAft>
                <a:spcPct val="0"/>
              </a:spcAft>
            </a:pPr>
            <a:r>
              <a:rPr lang="en-US" altLang="en-US" sz="800" dirty="0">
                <a:latin typeface="Consolas" panose="020B0609020204030204" pitchFamily="49" charset="0"/>
                <a:cs typeface="Consolas" panose="020B0609020204030204" pitchFamily="49" charset="0"/>
              </a:rPr>
              <a:t>  </a:t>
            </a:r>
            <a:r>
              <a:rPr lang="en-US" altLang="en-US" sz="800" b="1" dirty="0">
                <a:solidFill>
                  <a:srgbClr val="C00000"/>
                </a:solidFill>
                <a:latin typeface="Consolas" panose="020B0609020204030204" pitchFamily="49" charset="0"/>
                <a:cs typeface="Consolas" panose="020B0609020204030204" pitchFamily="49" charset="0"/>
              </a:rPr>
              <a:t>// schedule a timer callback</a:t>
            </a:r>
          </a:p>
          <a:p>
            <a:pPr defTabSz="1219140" eaLnBrk="0" fontAlgn="base" hangingPunct="0">
              <a:spcBef>
                <a:spcPct val="0"/>
              </a:spcBef>
              <a:spcAft>
                <a:spcPct val="0"/>
              </a:spcAft>
            </a:pPr>
            <a:r>
              <a:rPr lang="en-US" altLang="en-US" sz="800" dirty="0">
                <a:latin typeface="Consolas" panose="020B0609020204030204" pitchFamily="49" charset="0"/>
                <a:cs typeface="Consolas" panose="020B0609020204030204" pitchFamily="49" charset="0"/>
              </a:rPr>
              <a:t>  </a:t>
            </a:r>
            <a:r>
              <a:rPr lang="en-US" altLang="en-US" sz="800" dirty="0" err="1">
                <a:solidFill>
                  <a:srgbClr val="2DA07E"/>
                </a:solidFill>
                <a:latin typeface="Consolas" panose="020B0609020204030204" pitchFamily="49" charset="0"/>
                <a:cs typeface="Consolas" panose="020B0609020204030204" pitchFamily="49" charset="0"/>
              </a:rPr>
              <a:t>ctx.timerService.register</a:t>
            </a:r>
            <a:r>
              <a:rPr lang="en-US" altLang="en-US" sz="800" u="sng" dirty="0" err="1">
                <a:solidFill>
                  <a:srgbClr val="2DA07E"/>
                </a:solidFill>
                <a:latin typeface="Consolas" panose="020B0609020204030204" pitchFamily="49" charset="0"/>
                <a:cs typeface="Consolas" panose="020B0609020204030204" pitchFamily="49" charset="0"/>
              </a:rPr>
              <a:t>EventTime</a:t>
            </a:r>
            <a:r>
              <a:rPr lang="en-US" altLang="en-US" sz="800" dirty="0" err="1">
                <a:solidFill>
                  <a:srgbClr val="2DA07E"/>
                </a:solidFill>
                <a:latin typeface="Consolas" panose="020B0609020204030204" pitchFamily="49" charset="0"/>
                <a:cs typeface="Consolas" panose="020B0609020204030204" pitchFamily="49" charset="0"/>
              </a:rPr>
              <a:t>Timer</a:t>
            </a:r>
            <a:r>
              <a:rPr lang="en-US" altLang="en-US" sz="800" dirty="0">
                <a:latin typeface="Consolas" panose="020B0609020204030204" pitchFamily="49" charset="0"/>
                <a:cs typeface="Consolas" panose="020B0609020204030204" pitchFamily="49" charset="0"/>
              </a:rPr>
              <a:t>(</a:t>
            </a:r>
            <a:r>
              <a:rPr lang="en-US" altLang="en-US" sz="800" dirty="0" err="1">
                <a:latin typeface="Consolas" panose="020B0609020204030204" pitchFamily="49" charset="0"/>
                <a:cs typeface="Consolas" panose="020B0609020204030204" pitchFamily="49" charset="0"/>
              </a:rPr>
              <a:t>event.timestamp</a:t>
            </a:r>
            <a:r>
              <a:rPr lang="en-US" altLang="en-US" sz="800" dirty="0">
                <a:latin typeface="Consolas" panose="020B0609020204030204" pitchFamily="49" charset="0"/>
                <a:cs typeface="Consolas" panose="020B0609020204030204" pitchFamily="49" charset="0"/>
              </a:rPr>
              <a:t> + 500)</a:t>
            </a:r>
          </a:p>
          <a:p>
            <a:pPr defTabSz="1219140" eaLnBrk="0" fontAlgn="base" hangingPunct="0">
              <a:spcBef>
                <a:spcPct val="0"/>
              </a:spcBef>
              <a:spcAft>
                <a:spcPct val="0"/>
              </a:spcAft>
            </a:pPr>
            <a:r>
              <a:rPr lang="en-US" altLang="en-US" sz="800" dirty="0">
                <a:latin typeface="Consolas" panose="020B0609020204030204" pitchFamily="49" charset="0"/>
                <a:cs typeface="Consolas" panose="020B0609020204030204" pitchFamily="49" charset="0"/>
              </a:rPr>
              <a:t>}</a:t>
            </a:r>
          </a:p>
        </p:txBody>
      </p:sp>
      <p:sp>
        <p:nvSpPr>
          <p:cNvPr id="14" name="Right Arrow 40"/>
          <p:cNvSpPr/>
          <p:nvPr/>
        </p:nvSpPr>
        <p:spPr>
          <a:xfrm rot="18674067">
            <a:off x="8366769" y="2528183"/>
            <a:ext cx="308899" cy="487516"/>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a:latin typeface="Segoe UI Light" panose="020B0502040204020203" pitchFamily="34" charset="0"/>
            </a:endParaRPr>
          </a:p>
        </p:txBody>
      </p:sp>
      <p:sp>
        <p:nvSpPr>
          <p:cNvPr id="15" name="Right Arrow 40"/>
          <p:cNvSpPr/>
          <p:nvPr/>
        </p:nvSpPr>
        <p:spPr>
          <a:xfrm>
            <a:off x="8490845" y="3771643"/>
            <a:ext cx="308899" cy="487516"/>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a:latin typeface="Segoe UI Light" panose="020B0502040204020203" pitchFamily="34" charset="0"/>
            </a:endParaRPr>
          </a:p>
        </p:txBody>
      </p:sp>
      <p:sp>
        <p:nvSpPr>
          <p:cNvPr id="16" name="Right Arrow 40"/>
          <p:cNvSpPr/>
          <p:nvPr/>
        </p:nvSpPr>
        <p:spPr>
          <a:xfrm rot="1800000">
            <a:off x="8363296" y="4916747"/>
            <a:ext cx="308899" cy="487516"/>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a:latin typeface="Segoe UI Light" panose="020B0502040204020203" pitchFamily="34" charset="0"/>
            </a:endParaRPr>
          </a:p>
        </p:txBody>
      </p:sp>
      <p:sp>
        <p:nvSpPr>
          <p:cNvPr id="17" name="Rectangle 4"/>
          <p:cNvSpPr/>
          <p:nvPr/>
        </p:nvSpPr>
        <p:spPr>
          <a:xfrm>
            <a:off x="304243" y="1329511"/>
            <a:ext cx="6061511" cy="913199"/>
          </a:xfrm>
          <a:prstGeom prst="rect">
            <a:avLst/>
          </a:prstGeom>
        </p:spPr>
        <p:txBody>
          <a:bodyPr wrap="square">
            <a:spAutoFit/>
          </a:bodyPr>
          <a:lstStyle/>
          <a:p>
            <a:pPr algn="ctr"/>
            <a:r>
              <a:rPr lang="en-US" sz="2667" dirty="0">
                <a:solidFill>
                  <a:prstClr val="black"/>
                </a:solidFill>
                <a:latin typeface="Segoe UI Light" panose="020B0502040204020203" pitchFamily="34" charset="0"/>
                <a:ea typeface="+mj-ea"/>
                <a:cs typeface="Avenir Next Regular"/>
              </a:rPr>
              <a:t>Layered abstractions to</a:t>
            </a:r>
            <a:br>
              <a:rPr lang="en-US" sz="2667" dirty="0">
                <a:solidFill>
                  <a:prstClr val="black"/>
                </a:solidFill>
                <a:latin typeface="Segoe UI Light" panose="020B0502040204020203" pitchFamily="34" charset="0"/>
                <a:ea typeface="+mj-ea"/>
                <a:cs typeface="Avenir Next Regular"/>
              </a:rPr>
            </a:br>
            <a:r>
              <a:rPr lang="en-US" sz="2667" dirty="0">
                <a:solidFill>
                  <a:prstClr val="black"/>
                </a:solidFill>
                <a:latin typeface="Segoe UI Light" panose="020B0502040204020203" pitchFamily="34" charset="0"/>
                <a:ea typeface="+mj-ea"/>
                <a:cs typeface="Avenir Next Regular"/>
              </a:rPr>
              <a:t>navigate simple to complex use cases</a:t>
            </a:r>
            <a:endParaRPr lang="en-US" sz="1400" dirty="0">
              <a:latin typeface="Segoe UI Light" panose="020B0502040204020203" pitchFamily="34" charset="0"/>
              <a:cs typeface="Avenir Next Regular"/>
            </a:endParaRPr>
          </a:p>
        </p:txBody>
      </p:sp>
    </p:spTree>
    <p:extLst>
      <p:ext uri="{BB962C8B-B14F-4D97-AF65-F5344CB8AC3E}">
        <p14:creationId xmlns:p14="http://schemas.microsoft.com/office/powerpoint/2010/main" val="377609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0" grpId="0"/>
      <p:bldP spid="12" grpId="0" animBg="1"/>
      <p:bldP spid="13"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DataStream API</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17</a:t>
            </a:fld>
            <a:endParaRPr lang="en-US" dirty="0"/>
          </a:p>
        </p:txBody>
      </p:sp>
      <p:sp>
        <p:nvSpPr>
          <p:cNvPr id="5" name="Textfeld 29"/>
          <p:cNvSpPr txBox="1"/>
          <p:nvPr/>
        </p:nvSpPr>
        <p:spPr>
          <a:xfrm>
            <a:off x="9755048" y="1388745"/>
            <a:ext cx="718466" cy="276999"/>
          </a:xfrm>
          <a:prstGeom prst="rect">
            <a:avLst/>
          </a:prstGeom>
          <a:noFill/>
        </p:spPr>
        <p:txBody>
          <a:bodyPr wrap="none" rtlCol="0">
            <a:spAutoFit/>
          </a:bodyPr>
          <a:lstStyle/>
          <a:p>
            <a:pP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Source</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6" name="Geschweifte Klammer rechts 41"/>
          <p:cNvSpPr/>
          <p:nvPr/>
        </p:nvSpPr>
        <p:spPr>
          <a:xfrm>
            <a:off x="9353478" y="1265652"/>
            <a:ext cx="240505" cy="451489"/>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7" name="Geschweifte Klammer rechts 42"/>
          <p:cNvSpPr/>
          <p:nvPr/>
        </p:nvSpPr>
        <p:spPr>
          <a:xfrm>
            <a:off x="9353478" y="1936196"/>
            <a:ext cx="240505" cy="344859"/>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8" name="Geschweifte Klammer rechts 43"/>
          <p:cNvSpPr/>
          <p:nvPr/>
        </p:nvSpPr>
        <p:spPr>
          <a:xfrm>
            <a:off x="9347169" y="2397636"/>
            <a:ext cx="240505" cy="996435"/>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9" name="Geschweifte Klammer rechts 44"/>
          <p:cNvSpPr/>
          <p:nvPr/>
        </p:nvSpPr>
        <p:spPr>
          <a:xfrm>
            <a:off x="9347169" y="3529316"/>
            <a:ext cx="240505" cy="342177"/>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10" name="Textfeld 45"/>
          <p:cNvSpPr txBox="1"/>
          <p:nvPr/>
        </p:nvSpPr>
        <p:spPr>
          <a:xfrm>
            <a:off x="9755048" y="1936197"/>
            <a:ext cx="1364476" cy="276999"/>
          </a:xfrm>
          <a:prstGeom prst="rect">
            <a:avLst/>
          </a:prstGeom>
          <a:noFill/>
        </p:spPr>
        <p:txBody>
          <a:bodyPr wrap="none" rtlCol="0">
            <a:spAutoFit/>
          </a:bodyPr>
          <a:lstStyle/>
          <a:p>
            <a:pP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Transformation</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feld 46"/>
          <p:cNvSpPr txBox="1"/>
          <p:nvPr/>
        </p:nvSpPr>
        <p:spPr>
          <a:xfrm>
            <a:off x="9755048" y="2741966"/>
            <a:ext cx="2268570" cy="276999"/>
          </a:xfrm>
          <a:prstGeom prst="rect">
            <a:avLst/>
          </a:prstGeom>
          <a:noFill/>
        </p:spPr>
        <p:txBody>
          <a:bodyPr wrap="none" rtlCol="0">
            <a:spAutoFit/>
          </a:bodyPr>
          <a:lstStyle/>
          <a:p>
            <a:pP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Windowed Transformation </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feld 47"/>
          <p:cNvSpPr txBox="1"/>
          <p:nvPr/>
        </p:nvSpPr>
        <p:spPr>
          <a:xfrm>
            <a:off x="9755048" y="3546515"/>
            <a:ext cx="519694" cy="276999"/>
          </a:xfrm>
          <a:prstGeom prst="rect">
            <a:avLst/>
          </a:prstGeom>
          <a:noFill/>
        </p:spPr>
        <p:txBody>
          <a:bodyPr wrap="none" rtlCol="0">
            <a:spAutoFit/>
          </a:bodyPr>
          <a:lstStyle/>
          <a:p>
            <a:pP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Sink</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feld 48"/>
          <p:cNvSpPr txBox="1"/>
          <p:nvPr/>
        </p:nvSpPr>
        <p:spPr>
          <a:xfrm>
            <a:off x="796958" y="1286169"/>
            <a:ext cx="8688796" cy="2554545"/>
          </a:xfrm>
          <a:prstGeom prst="rect">
            <a:avLst/>
          </a:prstGeom>
          <a:noFill/>
          <a:ln>
            <a:noFill/>
          </a:ln>
        </p:spPr>
        <p:txBody>
          <a:bodyPr wrap="square" rtlCol="0">
            <a:spAutoFit/>
          </a:bodyPr>
          <a:lstStyle/>
          <a:p>
            <a:r>
              <a:rPr lang="en-US" sz="1600" b="1" dirty="0" err="1">
                <a:solidFill>
                  <a:prstClr val="black"/>
                </a:solidFill>
                <a:latin typeface="Consolas" panose="020B0609020204030204" pitchFamily="49" charset="0"/>
                <a:cs typeface="Consolas" panose="020B0609020204030204" pitchFamily="49" charset="0"/>
              </a:rPr>
              <a:t>val</a:t>
            </a:r>
            <a:r>
              <a:rPr lang="en-US" sz="1600" dirty="0">
                <a:solidFill>
                  <a:prstClr val="black"/>
                </a:solidFill>
                <a:latin typeface="Consolas" panose="020B0609020204030204" pitchFamily="49" charset="0"/>
                <a:cs typeface="Consolas" panose="020B0609020204030204" pitchFamily="49" charset="0"/>
              </a:rPr>
              <a:t> lines: </a:t>
            </a:r>
            <a:r>
              <a:rPr lang="en-US" sz="1600" dirty="0">
                <a:solidFill>
                  <a:srgbClr val="2DA07E"/>
                </a:solidFill>
                <a:latin typeface="Consolas" panose="020B0609020204030204" pitchFamily="49" charset="0"/>
                <a:cs typeface="Consolas" panose="020B0609020204030204" pitchFamily="49" charset="0"/>
              </a:rPr>
              <a:t>DataStream</a:t>
            </a:r>
            <a:r>
              <a:rPr lang="en-US" sz="1600" dirty="0">
                <a:solidFill>
                  <a:prstClr val="black"/>
                </a:solidFill>
                <a:latin typeface="Consolas" panose="020B0609020204030204" pitchFamily="49" charset="0"/>
                <a:cs typeface="Consolas" panose="020B0609020204030204" pitchFamily="49" charset="0"/>
              </a:rPr>
              <a:t>[String] = </a:t>
            </a:r>
            <a:r>
              <a:rPr lang="en-US" sz="1600" dirty="0" err="1">
                <a:solidFill>
                  <a:prstClr val="black"/>
                </a:solidFill>
                <a:latin typeface="Consolas" panose="020B0609020204030204" pitchFamily="49" charset="0"/>
                <a:cs typeface="Consolas" panose="020B0609020204030204" pitchFamily="49" charset="0"/>
              </a:rPr>
              <a:t>env.</a:t>
            </a:r>
            <a:r>
              <a:rPr lang="en-US" sz="1600" dirty="0" err="1">
                <a:solidFill>
                  <a:srgbClr val="2DA07E"/>
                </a:solidFill>
                <a:latin typeface="Consolas" panose="020B0609020204030204" pitchFamily="49" charset="0"/>
                <a:cs typeface="Consolas" panose="020B0609020204030204" pitchFamily="49" charset="0"/>
              </a:rPr>
              <a:t>addSource</a:t>
            </a:r>
            <a:r>
              <a:rPr lang="en-US" sz="1600" dirty="0">
                <a:solidFill>
                  <a:prstClr val="black"/>
                </a:solidFill>
                <a:latin typeface="Consolas" panose="020B0609020204030204" pitchFamily="49" charset="0"/>
                <a:cs typeface="Consolas" panose="020B0609020204030204" pitchFamily="49" charset="0"/>
              </a:rPr>
              <a:t>(</a:t>
            </a:r>
            <a:r>
              <a:rPr lang="en-US" sz="1600" b="1" dirty="0">
                <a:solidFill>
                  <a:prstClr val="black"/>
                </a:solidFill>
                <a:latin typeface="Consolas" panose="020B0609020204030204" pitchFamily="49" charset="0"/>
                <a:cs typeface="Consolas" panose="020B0609020204030204" pitchFamily="49" charset="0"/>
              </a:rPr>
              <a:t>new</a:t>
            </a:r>
            <a:r>
              <a:rPr lang="en-US" sz="1600" dirty="0">
                <a:solidFill>
                  <a:prstClr val="black"/>
                </a:solidFill>
                <a:latin typeface="Consolas" panose="020B0609020204030204" pitchFamily="49" charset="0"/>
                <a:cs typeface="Consolas" panose="020B0609020204030204" pitchFamily="49" charset="0"/>
              </a:rPr>
              <a:t> </a:t>
            </a:r>
            <a:r>
              <a:rPr lang="en-US" sz="1600" dirty="0">
                <a:solidFill>
                  <a:srgbClr val="2DA07E"/>
                </a:solidFill>
                <a:latin typeface="Consolas" panose="020B0609020204030204" pitchFamily="49" charset="0"/>
                <a:cs typeface="Consolas" panose="020B0609020204030204" pitchFamily="49" charset="0"/>
              </a:rPr>
              <a:t>FlinkKafkaConsumer011</a:t>
            </a:r>
            <a:r>
              <a:rPr lang="en-US" sz="1600" dirty="0">
                <a:solidFill>
                  <a:prstClr val="black"/>
                </a:solidFill>
                <a:latin typeface="Consolas" panose="020B0609020204030204" pitchFamily="49" charset="0"/>
                <a:cs typeface="Consolas" panose="020B0609020204030204" pitchFamily="49" charset="0"/>
              </a:rPr>
              <a:t>(…))</a:t>
            </a:r>
          </a:p>
          <a:p>
            <a:endParaRPr lang="en-US" sz="1600" dirty="0">
              <a:solidFill>
                <a:prstClr val="black"/>
              </a:solidFill>
              <a:latin typeface="Consolas" panose="020B0609020204030204" pitchFamily="49" charset="0"/>
              <a:cs typeface="Consolas" panose="020B0609020204030204" pitchFamily="49" charset="0"/>
            </a:endParaRPr>
          </a:p>
          <a:p>
            <a:r>
              <a:rPr lang="en-US" sz="1600" b="1" dirty="0" err="1">
                <a:solidFill>
                  <a:prstClr val="black"/>
                </a:solidFill>
                <a:latin typeface="Consolas" panose="020B0609020204030204" pitchFamily="49" charset="0"/>
                <a:cs typeface="Consolas" panose="020B0609020204030204" pitchFamily="49" charset="0"/>
              </a:rPr>
              <a:t>val</a:t>
            </a:r>
            <a:r>
              <a:rPr lang="en-US" sz="1600" dirty="0">
                <a:solidFill>
                  <a:prstClr val="black"/>
                </a:solidFill>
                <a:latin typeface="Consolas" panose="020B0609020204030204" pitchFamily="49" charset="0"/>
                <a:cs typeface="Consolas" panose="020B0609020204030204" pitchFamily="49" charset="0"/>
              </a:rPr>
              <a:t> events: </a:t>
            </a:r>
            <a:r>
              <a:rPr lang="en-US" sz="1600" dirty="0">
                <a:solidFill>
                  <a:srgbClr val="2DA07E"/>
                </a:solidFill>
                <a:latin typeface="Consolas" panose="020B0609020204030204" pitchFamily="49" charset="0"/>
                <a:cs typeface="Consolas" panose="020B0609020204030204" pitchFamily="49" charset="0"/>
              </a:rPr>
              <a:t>DataStream</a:t>
            </a:r>
            <a:r>
              <a:rPr lang="en-US" sz="1600" dirty="0">
                <a:solidFill>
                  <a:prstClr val="black"/>
                </a:solidFill>
                <a:latin typeface="Consolas" panose="020B0609020204030204" pitchFamily="49" charset="0"/>
                <a:cs typeface="Consolas" panose="020B0609020204030204" pitchFamily="49" charset="0"/>
              </a:rPr>
              <a:t>[Event] = </a:t>
            </a:r>
            <a:r>
              <a:rPr lang="en-US" sz="1600" dirty="0" err="1">
                <a:solidFill>
                  <a:prstClr val="black"/>
                </a:solidFill>
                <a:latin typeface="Consolas" panose="020B0609020204030204" pitchFamily="49" charset="0"/>
                <a:cs typeface="Consolas" panose="020B0609020204030204" pitchFamily="49" charset="0"/>
              </a:rPr>
              <a:t>lines.</a:t>
            </a:r>
            <a:r>
              <a:rPr lang="en-US" sz="1600" dirty="0" err="1">
                <a:solidFill>
                  <a:srgbClr val="2DA07E"/>
                </a:solidFill>
                <a:latin typeface="Consolas" panose="020B0609020204030204" pitchFamily="49" charset="0"/>
                <a:cs typeface="Consolas" panose="020B0609020204030204" pitchFamily="49" charset="0"/>
              </a:rPr>
              <a:t>map</a:t>
            </a:r>
            <a:r>
              <a:rPr lang="en-US" sz="1600" dirty="0">
                <a:solidFill>
                  <a:prstClr val="black"/>
                </a:solidFill>
                <a:latin typeface="Consolas" panose="020B0609020204030204" pitchFamily="49" charset="0"/>
                <a:cs typeface="Consolas" panose="020B0609020204030204" pitchFamily="49" charset="0"/>
              </a:rPr>
              <a:t>((line) =&gt; </a:t>
            </a:r>
            <a:r>
              <a:rPr lang="en-US" sz="1600" i="1" dirty="0">
                <a:solidFill>
                  <a:prstClr val="black"/>
                </a:solidFill>
                <a:latin typeface="Consolas" panose="020B0609020204030204" pitchFamily="49" charset="0"/>
                <a:cs typeface="Consolas" panose="020B0609020204030204" pitchFamily="49" charset="0"/>
              </a:rPr>
              <a:t>parse</a:t>
            </a:r>
            <a:r>
              <a:rPr lang="en-US" sz="1600" dirty="0">
                <a:solidFill>
                  <a:prstClr val="black"/>
                </a:solidFill>
                <a:latin typeface="Consolas" panose="020B0609020204030204" pitchFamily="49" charset="0"/>
                <a:cs typeface="Consolas" panose="020B0609020204030204" pitchFamily="49" charset="0"/>
              </a:rPr>
              <a:t>(line))</a:t>
            </a:r>
          </a:p>
          <a:p>
            <a:endParaRPr lang="en-US" sz="1600" dirty="0">
              <a:solidFill>
                <a:prstClr val="black"/>
              </a:solidFill>
              <a:latin typeface="Consolas" panose="020B0609020204030204" pitchFamily="49" charset="0"/>
              <a:cs typeface="Consolas" panose="020B0609020204030204" pitchFamily="49" charset="0"/>
            </a:endParaRPr>
          </a:p>
          <a:p>
            <a:r>
              <a:rPr lang="en-US" sz="1600" b="1" dirty="0" err="1">
                <a:solidFill>
                  <a:prstClr val="black"/>
                </a:solidFill>
                <a:latin typeface="Consolas" panose="020B0609020204030204" pitchFamily="49" charset="0"/>
                <a:cs typeface="Consolas" panose="020B0609020204030204" pitchFamily="49" charset="0"/>
              </a:rPr>
              <a:t>val</a:t>
            </a:r>
            <a:r>
              <a:rPr lang="en-US" sz="1600" dirty="0">
                <a:solidFill>
                  <a:prstClr val="black"/>
                </a:solidFill>
                <a:latin typeface="Consolas" panose="020B0609020204030204" pitchFamily="49" charset="0"/>
                <a:cs typeface="Consolas" panose="020B0609020204030204" pitchFamily="49" charset="0"/>
              </a:rPr>
              <a:t> stats: </a:t>
            </a:r>
            <a:r>
              <a:rPr lang="en-US" sz="1600" dirty="0">
                <a:solidFill>
                  <a:srgbClr val="2DA07E"/>
                </a:solidFill>
                <a:latin typeface="Consolas" panose="020B0609020204030204" pitchFamily="49" charset="0"/>
                <a:cs typeface="Consolas" panose="020B0609020204030204" pitchFamily="49" charset="0"/>
              </a:rPr>
              <a:t>DataStream</a:t>
            </a:r>
            <a:r>
              <a:rPr lang="en-US" sz="1600" dirty="0">
                <a:solidFill>
                  <a:prstClr val="black"/>
                </a:solidFill>
                <a:latin typeface="Consolas" panose="020B0609020204030204" pitchFamily="49" charset="0"/>
                <a:cs typeface="Consolas" panose="020B0609020204030204" pitchFamily="49" charset="0"/>
              </a:rPr>
              <a:t>[Statistic] = stream</a:t>
            </a:r>
          </a:p>
          <a:p>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2DA07E"/>
                </a:solidFill>
                <a:latin typeface="Consolas" panose="020B0609020204030204" pitchFamily="49" charset="0"/>
                <a:cs typeface="Consolas" panose="020B0609020204030204" pitchFamily="49" charset="0"/>
              </a:rPr>
              <a:t>keyBy</a:t>
            </a:r>
            <a:r>
              <a:rPr lang="en-US" sz="1600" dirty="0">
                <a:solidFill>
                  <a:prstClr val="black"/>
                </a:solidFill>
                <a:latin typeface="Consolas" panose="020B0609020204030204" pitchFamily="49" charset="0"/>
                <a:cs typeface="Consolas" panose="020B0609020204030204" pitchFamily="49" charset="0"/>
              </a:rPr>
              <a:t>(</a:t>
            </a:r>
            <a:r>
              <a:rPr lang="en-US" sz="1600" b="1" dirty="0">
                <a:solidFill>
                  <a:srgbClr val="AF487E"/>
                </a:solidFill>
                <a:latin typeface="Consolas" panose="020B0609020204030204" pitchFamily="49" charset="0"/>
                <a:cs typeface="Consolas" panose="020B0609020204030204" pitchFamily="49" charset="0"/>
              </a:rPr>
              <a:t>"sensor"</a:t>
            </a:r>
            <a:r>
              <a:rPr lang="en-US" sz="1600" dirty="0">
                <a:solidFill>
                  <a:prstClr val="black"/>
                </a:solidFill>
                <a:latin typeface="Consolas" panose="020B0609020204030204" pitchFamily="49" charset="0"/>
                <a:cs typeface="Consolas" panose="020B0609020204030204" pitchFamily="49" charset="0"/>
              </a:rPr>
              <a:t>)</a:t>
            </a:r>
          </a:p>
          <a:p>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2DA07E"/>
                </a:solidFill>
                <a:latin typeface="Consolas" panose="020B0609020204030204" pitchFamily="49" charset="0"/>
                <a:cs typeface="Consolas" panose="020B0609020204030204" pitchFamily="49" charset="0"/>
              </a:rPr>
              <a:t>timeWindow</a:t>
            </a:r>
            <a:r>
              <a:rPr lang="en-US" sz="1600" dirty="0">
                <a:solidFill>
                  <a:prstClr val="black"/>
                </a:solidFill>
                <a:latin typeface="Consolas" panose="020B0609020204030204" pitchFamily="49" charset="0"/>
                <a:cs typeface="Consolas" panose="020B0609020204030204" pitchFamily="49" charset="0"/>
              </a:rPr>
              <a:t>(</a:t>
            </a:r>
            <a:r>
              <a:rPr lang="en-US" sz="1600" dirty="0" err="1">
                <a:solidFill>
                  <a:prstClr val="black"/>
                </a:solidFill>
                <a:latin typeface="Consolas" panose="020B0609020204030204" pitchFamily="49" charset="0"/>
                <a:cs typeface="Consolas" panose="020B0609020204030204" pitchFamily="49" charset="0"/>
              </a:rPr>
              <a:t>Time.seconds</a:t>
            </a:r>
            <a:r>
              <a:rPr lang="en-US" sz="1600" dirty="0">
                <a:solidFill>
                  <a:prstClr val="black"/>
                </a:solidFill>
                <a:latin typeface="Consolas" panose="020B0609020204030204" pitchFamily="49" charset="0"/>
                <a:cs typeface="Consolas" panose="020B0609020204030204" pitchFamily="49" charset="0"/>
              </a:rPr>
              <a:t>(5))</a:t>
            </a:r>
          </a:p>
          <a:p>
            <a:r>
              <a:rPr lang="en-US" sz="1600" dirty="0">
                <a:solidFill>
                  <a:prstClr val="black"/>
                </a:solidFill>
                <a:latin typeface="Consolas" panose="020B0609020204030204" pitchFamily="49" charset="0"/>
                <a:cs typeface="Consolas" panose="020B0609020204030204" pitchFamily="49" charset="0"/>
              </a:rPr>
              <a:t>   .</a:t>
            </a:r>
            <a:r>
              <a:rPr lang="en-US" sz="1600" dirty="0">
                <a:solidFill>
                  <a:srgbClr val="2DA07E"/>
                </a:solidFill>
                <a:latin typeface="Consolas" panose="020B0609020204030204" pitchFamily="49" charset="0"/>
                <a:cs typeface="Consolas" panose="020B0609020204030204" pitchFamily="49" charset="0"/>
              </a:rPr>
              <a:t>sum</a:t>
            </a:r>
            <a:r>
              <a:rPr lang="en-US" sz="1600" dirty="0">
                <a:solidFill>
                  <a:prstClr val="black"/>
                </a:solidFill>
                <a:latin typeface="Consolas" panose="020B0609020204030204" pitchFamily="49" charset="0"/>
                <a:cs typeface="Consolas" panose="020B0609020204030204" pitchFamily="49" charset="0"/>
              </a:rPr>
              <a:t>(</a:t>
            </a:r>
            <a:r>
              <a:rPr lang="en-US" sz="1600" b="1" dirty="0">
                <a:solidFill>
                  <a:prstClr val="black"/>
                </a:solidFill>
                <a:latin typeface="Consolas" panose="020B0609020204030204" pitchFamily="49" charset="0"/>
                <a:cs typeface="Consolas" panose="020B0609020204030204" pitchFamily="49" charset="0"/>
              </a:rPr>
              <a:t>new</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MyAggregationFunction</a:t>
            </a:r>
            <a:r>
              <a:rPr lang="en-US" sz="1600" dirty="0">
                <a:solidFill>
                  <a:prstClr val="black"/>
                </a:solidFill>
                <a:latin typeface="Consolas" panose="020B0609020204030204" pitchFamily="49" charset="0"/>
                <a:cs typeface="Consolas" panose="020B0609020204030204" pitchFamily="49" charset="0"/>
              </a:rPr>
              <a:t>())</a:t>
            </a:r>
          </a:p>
          <a:p>
            <a:endParaRPr lang="en-US" sz="1600" dirty="0">
              <a:solidFill>
                <a:prstClr val="black"/>
              </a:solidFill>
              <a:latin typeface="Consolas" panose="020B0609020204030204" pitchFamily="49" charset="0"/>
              <a:cs typeface="Consolas" panose="020B0609020204030204" pitchFamily="49" charset="0"/>
            </a:endParaRPr>
          </a:p>
          <a:p>
            <a:r>
              <a:rPr lang="en-US" sz="1600" dirty="0" err="1">
                <a:solidFill>
                  <a:prstClr val="black"/>
                </a:solidFill>
                <a:latin typeface="Consolas" panose="020B0609020204030204" pitchFamily="49" charset="0"/>
                <a:cs typeface="Consolas" panose="020B0609020204030204" pitchFamily="49" charset="0"/>
              </a:rPr>
              <a:t>stats.</a:t>
            </a:r>
            <a:r>
              <a:rPr lang="en-US" sz="1600" dirty="0" err="1">
                <a:solidFill>
                  <a:srgbClr val="2DA07E"/>
                </a:solidFill>
                <a:latin typeface="Consolas" panose="020B0609020204030204" pitchFamily="49" charset="0"/>
                <a:cs typeface="Consolas" panose="020B0609020204030204" pitchFamily="49" charset="0"/>
              </a:rPr>
              <a:t>addSink</a:t>
            </a:r>
            <a:r>
              <a:rPr lang="en-US" sz="1600" dirty="0">
                <a:solidFill>
                  <a:prstClr val="black"/>
                </a:solidFill>
                <a:latin typeface="Consolas" panose="020B0609020204030204" pitchFamily="49" charset="0"/>
                <a:cs typeface="Consolas" panose="020B0609020204030204" pitchFamily="49" charset="0"/>
              </a:rPr>
              <a:t>(</a:t>
            </a:r>
            <a:r>
              <a:rPr lang="en-US" sz="1600" b="1" dirty="0">
                <a:solidFill>
                  <a:prstClr val="black"/>
                </a:solidFill>
                <a:latin typeface="Consolas" panose="020B0609020204030204" pitchFamily="49" charset="0"/>
                <a:cs typeface="Consolas" panose="020B0609020204030204" pitchFamily="49" charset="0"/>
              </a:rPr>
              <a:t>new</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RollingSink</a:t>
            </a:r>
            <a:r>
              <a:rPr lang="en-US" sz="1600" dirty="0">
                <a:solidFill>
                  <a:prstClr val="black"/>
                </a:solidFill>
                <a:latin typeface="Consolas" panose="020B0609020204030204" pitchFamily="49" charset="0"/>
                <a:cs typeface="Consolas" panose="020B0609020204030204" pitchFamily="49" charset="0"/>
              </a:rPr>
              <a:t>(path))</a:t>
            </a:r>
          </a:p>
        </p:txBody>
      </p:sp>
      <p:sp>
        <p:nvSpPr>
          <p:cNvPr id="14" name="Pfeil nach unten 64"/>
          <p:cNvSpPr/>
          <p:nvPr/>
        </p:nvSpPr>
        <p:spPr>
          <a:xfrm>
            <a:off x="5534706" y="3712273"/>
            <a:ext cx="628255" cy="300960"/>
          </a:xfrm>
          <a:prstGeom prst="downArrow">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15" name="Geschweifte Klammer rechts 65"/>
          <p:cNvSpPr/>
          <p:nvPr/>
        </p:nvSpPr>
        <p:spPr>
          <a:xfrm>
            <a:off x="9347169" y="4178431"/>
            <a:ext cx="246815" cy="2096300"/>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16" name="Textfeld 66"/>
          <p:cNvSpPr txBox="1"/>
          <p:nvPr/>
        </p:nvSpPr>
        <p:spPr>
          <a:xfrm>
            <a:off x="9785827" y="4998956"/>
            <a:ext cx="986167" cy="461665"/>
          </a:xfrm>
          <a:prstGeom prst="rect">
            <a:avLst/>
          </a:prstGeom>
          <a:noFill/>
        </p:spPr>
        <p:txBody>
          <a:bodyPr wrap="none" rtlCol="0">
            <a:spAutoFit/>
          </a:bodyPr>
          <a:lstStyle/>
          <a:p>
            <a:pPr algn="ct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Streaming</a:t>
            </a:r>
            <a:b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Dataflow</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7" name="Gruppieren 3"/>
          <p:cNvGrpSpPr/>
          <p:nvPr/>
        </p:nvGrpSpPr>
        <p:grpSpPr>
          <a:xfrm>
            <a:off x="1497594" y="4496843"/>
            <a:ext cx="6801617" cy="925061"/>
            <a:chOff x="891373" y="3653882"/>
            <a:chExt cx="5718239" cy="777715"/>
          </a:xfrm>
        </p:grpSpPr>
        <p:sp>
          <p:nvSpPr>
            <p:cNvPr id="18" name="Ellipse 67"/>
            <p:cNvSpPr/>
            <p:nvPr/>
          </p:nvSpPr>
          <p:spPr>
            <a:xfrm>
              <a:off x="5835987" y="3653882"/>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9" name="Gruppieren 74"/>
            <p:cNvGrpSpPr/>
            <p:nvPr/>
          </p:nvGrpSpPr>
          <p:grpSpPr>
            <a:xfrm>
              <a:off x="891373" y="3653882"/>
              <a:ext cx="4109241" cy="773625"/>
              <a:chOff x="1361249" y="1898389"/>
              <a:chExt cx="4109241" cy="773625"/>
            </a:xfrm>
          </p:grpSpPr>
          <p:sp>
            <p:nvSpPr>
              <p:cNvPr id="27" name="Ellipse 75"/>
              <p:cNvSpPr/>
              <p:nvPr/>
            </p:nvSpPr>
            <p:spPr>
              <a:xfrm>
                <a:off x="1361249"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Ellipse 76"/>
              <p:cNvSpPr/>
              <p:nvPr/>
            </p:nvSpPr>
            <p:spPr>
              <a:xfrm>
                <a:off x="3030257"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9" name="Pfeil nach rechts 77"/>
              <p:cNvSpPr/>
              <p:nvPr/>
            </p:nvSpPr>
            <p:spPr>
              <a:xfrm>
                <a:off x="2228053"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Pfeil nach rechts 78"/>
              <p:cNvSpPr/>
              <p:nvPr/>
            </p:nvSpPr>
            <p:spPr>
              <a:xfrm>
                <a:off x="3895619"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1" name="Ellipse 79"/>
              <p:cNvSpPr/>
              <p:nvPr/>
            </p:nvSpPr>
            <p:spPr>
              <a:xfrm>
                <a:off x="4696865"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0" name="Gruppieren 80"/>
            <p:cNvGrpSpPr/>
            <p:nvPr/>
          </p:nvGrpSpPr>
          <p:grpSpPr>
            <a:xfrm>
              <a:off x="891373" y="3657972"/>
              <a:ext cx="4109241" cy="773625"/>
              <a:chOff x="1361249" y="1898389"/>
              <a:chExt cx="4109241" cy="773625"/>
            </a:xfrm>
          </p:grpSpPr>
          <p:sp>
            <p:nvSpPr>
              <p:cNvPr id="22" name="Ellipse 81"/>
              <p:cNvSpPr/>
              <p:nvPr/>
            </p:nvSpPr>
            <p:spPr>
              <a:xfrm>
                <a:off x="1361249"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Ellipse 82"/>
              <p:cNvSpPr/>
              <p:nvPr/>
            </p:nvSpPr>
            <p:spPr>
              <a:xfrm>
                <a:off x="3030257"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Pfeil nach rechts 83"/>
              <p:cNvSpPr/>
              <p:nvPr/>
            </p:nvSpPr>
            <p:spPr>
              <a:xfrm>
                <a:off x="2228053"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Pfeil nach rechts 84"/>
              <p:cNvSpPr/>
              <p:nvPr/>
            </p:nvSpPr>
            <p:spPr>
              <a:xfrm>
                <a:off x="3895619"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Ellipse 85"/>
              <p:cNvSpPr/>
              <p:nvPr/>
            </p:nvSpPr>
            <p:spPr>
              <a:xfrm>
                <a:off x="4696865"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21" name="Pfeil nach rechts 86"/>
            <p:cNvSpPr/>
            <p:nvPr/>
          </p:nvSpPr>
          <p:spPr>
            <a:xfrm>
              <a:off x="5066564" y="3942815"/>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32" name="Textfeld 87"/>
          <p:cNvSpPr txBox="1"/>
          <p:nvPr/>
        </p:nvSpPr>
        <p:spPr>
          <a:xfrm>
            <a:off x="1422669" y="5560966"/>
            <a:ext cx="1061766" cy="461665"/>
          </a:xfrm>
          <a:prstGeom prst="rect">
            <a:avLst/>
          </a:prstGeom>
          <a:noFill/>
        </p:spPr>
        <p:txBody>
          <a:bodyPr wrap="none" rtlCol="0">
            <a:spAutoFit/>
          </a:bodyPr>
          <a:lstStyle/>
          <a:p>
            <a:pPr algn="ctr"/>
            <a:r>
              <a:rPr lang="en-US" sz="2400" dirty="0">
                <a:latin typeface="Segoe UI Light" panose="020B0502040204020203" pitchFamily="34" charset="0"/>
              </a:rPr>
              <a:t>Source</a:t>
            </a:r>
          </a:p>
        </p:txBody>
      </p:sp>
      <p:sp>
        <p:nvSpPr>
          <p:cNvPr id="33" name="Textfeld 88"/>
          <p:cNvSpPr txBox="1"/>
          <p:nvPr/>
        </p:nvSpPr>
        <p:spPr>
          <a:xfrm>
            <a:off x="3200761" y="5560966"/>
            <a:ext cx="1451230" cy="461665"/>
          </a:xfrm>
          <a:prstGeom prst="rect">
            <a:avLst/>
          </a:prstGeom>
          <a:noFill/>
        </p:spPr>
        <p:txBody>
          <a:bodyPr wrap="none" rtlCol="0">
            <a:spAutoFit/>
          </a:bodyPr>
          <a:lstStyle/>
          <a:p>
            <a:pPr algn="ctr"/>
            <a:r>
              <a:rPr lang="en-US" sz="2400" dirty="0">
                <a:latin typeface="Segoe UI Light" panose="020B0502040204020203" pitchFamily="34" charset="0"/>
              </a:rPr>
              <a:t>Transform</a:t>
            </a:r>
          </a:p>
        </p:txBody>
      </p:sp>
      <p:sp>
        <p:nvSpPr>
          <p:cNvPr id="34" name="Textfeld 95"/>
          <p:cNvSpPr txBox="1"/>
          <p:nvPr/>
        </p:nvSpPr>
        <p:spPr>
          <a:xfrm>
            <a:off x="4817619" y="5434677"/>
            <a:ext cx="2360197" cy="830997"/>
          </a:xfrm>
          <a:prstGeom prst="rect">
            <a:avLst/>
          </a:prstGeom>
          <a:noFill/>
        </p:spPr>
        <p:txBody>
          <a:bodyPr wrap="none" rtlCol="0">
            <a:spAutoFit/>
          </a:bodyPr>
          <a:lstStyle/>
          <a:p>
            <a:pPr algn="ctr"/>
            <a:r>
              <a:rPr lang="en-US" sz="2400" dirty="0">
                <a:latin typeface="Segoe UI Light" panose="020B0502040204020203" pitchFamily="34" charset="0"/>
              </a:rPr>
              <a:t>Window</a:t>
            </a:r>
            <a:br>
              <a:rPr lang="en-US" sz="2400" dirty="0">
                <a:latin typeface="Segoe UI Light" panose="020B0502040204020203" pitchFamily="34" charset="0"/>
              </a:rPr>
            </a:br>
            <a:r>
              <a:rPr lang="en-US" sz="2400" dirty="0">
                <a:latin typeface="Segoe UI Light" panose="020B0502040204020203" pitchFamily="34" charset="0"/>
              </a:rPr>
              <a:t>(state read/write)</a:t>
            </a:r>
          </a:p>
        </p:txBody>
      </p:sp>
      <p:sp>
        <p:nvSpPr>
          <p:cNvPr id="35" name="Textfeld 96"/>
          <p:cNvSpPr txBox="1"/>
          <p:nvPr/>
        </p:nvSpPr>
        <p:spPr>
          <a:xfrm>
            <a:off x="7488696" y="5560966"/>
            <a:ext cx="700833" cy="461665"/>
          </a:xfrm>
          <a:prstGeom prst="rect">
            <a:avLst/>
          </a:prstGeom>
          <a:noFill/>
        </p:spPr>
        <p:txBody>
          <a:bodyPr wrap="none" rtlCol="0">
            <a:spAutoFit/>
          </a:bodyPr>
          <a:lstStyle/>
          <a:p>
            <a:pPr algn="ctr"/>
            <a:r>
              <a:rPr lang="en-US" sz="2400" dirty="0">
                <a:latin typeface="Segoe UI Light" panose="020B0502040204020203" pitchFamily="34" charset="0"/>
              </a:rPr>
              <a:t>Sink</a:t>
            </a:r>
          </a:p>
        </p:txBody>
      </p:sp>
    </p:spTree>
    <p:extLst>
      <p:ext uri="{BB962C8B-B14F-4D97-AF65-F5344CB8AC3E}">
        <p14:creationId xmlns:p14="http://schemas.microsoft.com/office/powerpoint/2010/main" val="431062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pPr marL="0" indent="0">
              <a:buNone/>
            </a:pPr>
            <a:r>
              <a:rPr lang="en-US" dirty="0">
                <a:solidFill>
                  <a:srgbClr val="00009A"/>
                </a:solidFill>
              </a:rPr>
              <a:t>Number of visitors in last hour by </a:t>
            </a:r>
            <a:r>
              <a:rPr lang="en-US" dirty="0" smtClean="0">
                <a:solidFill>
                  <a:srgbClr val="00009A"/>
                </a:solidFill>
              </a:rPr>
              <a:t>country:</a:t>
            </a:r>
            <a:r>
              <a:rPr lang="en-US" dirty="0"/>
              <a:t/>
            </a:r>
            <a:br>
              <a:rPr lang="en-US" dirty="0"/>
            </a:br>
            <a:r>
              <a:rPr lang="en-US" dirty="0"/>
              <a:t/>
            </a:r>
            <a:br>
              <a:rPr lang="en-US" dirty="0"/>
            </a:br>
            <a:r>
              <a:rPr lang="en-US" sz="2400" dirty="0" smtClean="0">
                <a:solidFill>
                  <a:srgbClr val="0070C0"/>
                </a:solidFill>
                <a:latin typeface="Consolas" panose="020B0609020204030204" pitchFamily="49" charset="0"/>
              </a:rPr>
              <a:t>DataStream</a:t>
            </a:r>
            <a:r>
              <a:rPr lang="en-US" sz="2400" dirty="0" smtClean="0">
                <a:latin typeface="Consolas" panose="020B0609020204030204" pitchFamily="49" charset="0"/>
              </a:rPr>
              <a:t>&lt;LogEvent&gt; stream = env</a:t>
            </a:r>
            <a:br>
              <a:rPr lang="en-US" sz="2400" dirty="0" smtClean="0">
                <a:latin typeface="Consolas" panose="020B0609020204030204" pitchFamily="49" charset="0"/>
              </a:rPr>
            </a:br>
            <a:r>
              <a:rPr lang="en-US" sz="2400" dirty="0" smtClean="0">
                <a:solidFill>
                  <a:srgbClr val="0070C0"/>
                </a:solidFill>
                <a:latin typeface="Consolas" panose="020B0609020204030204" pitchFamily="49" charset="0"/>
              </a:rPr>
              <a:t>.addSource</a:t>
            </a:r>
            <a:r>
              <a:rPr lang="en-US" sz="2400" dirty="0" smtClean="0">
                <a:latin typeface="Consolas" panose="020B0609020204030204" pitchFamily="49" charset="0"/>
              </a:rPr>
              <a:t>(new FlinkKafkaConsumer(...)); </a:t>
            </a:r>
            <a:r>
              <a:rPr lang="en-US" sz="1600" dirty="0" smtClean="0">
                <a:latin typeface="Consolas" panose="020B0609020204030204" pitchFamily="49" charset="0"/>
              </a:rPr>
              <a:t>// create stream from Kafka</a:t>
            </a:r>
            <a:r>
              <a:rPr lang="en-US" sz="2400" dirty="0" smtClean="0">
                <a:latin typeface="Consolas" panose="020B0609020204030204" pitchFamily="49" charset="0"/>
              </a:rPr>
              <a:t/>
            </a:r>
            <a:br>
              <a:rPr lang="en-US" sz="2400" dirty="0" smtClean="0">
                <a:latin typeface="Consolas" panose="020B0609020204030204" pitchFamily="49" charset="0"/>
              </a:rPr>
            </a:br>
            <a:r>
              <a:rPr lang="en-US" sz="2400" dirty="0" smtClean="0">
                <a:solidFill>
                  <a:srgbClr val="0070C0"/>
                </a:solidFill>
                <a:latin typeface="Consolas" panose="020B0609020204030204" pitchFamily="49" charset="0"/>
              </a:rPr>
              <a:t>.keyBy</a:t>
            </a:r>
            <a:r>
              <a:rPr lang="en-US" sz="2400" dirty="0" smtClean="0">
                <a:latin typeface="Consolas" panose="020B0609020204030204" pitchFamily="49" charset="0"/>
              </a:rPr>
              <a:t>("country"); </a:t>
            </a:r>
            <a:r>
              <a:rPr lang="en-US" sz="1400" dirty="0" smtClean="0">
                <a:latin typeface="Consolas" panose="020B0609020204030204" pitchFamily="49" charset="0"/>
              </a:rPr>
              <a:t>// group by country</a:t>
            </a:r>
            <a:br>
              <a:rPr lang="en-US" sz="1400" dirty="0" smtClean="0">
                <a:latin typeface="Consolas" panose="020B0609020204030204" pitchFamily="49" charset="0"/>
              </a:rPr>
            </a:br>
            <a:r>
              <a:rPr lang="en-US" sz="2400" dirty="0" smtClean="0">
                <a:solidFill>
                  <a:srgbClr val="0070C0"/>
                </a:solidFill>
                <a:latin typeface="Consolas" panose="020B0609020204030204" pitchFamily="49" charset="0"/>
              </a:rPr>
              <a:t>.timeWindow</a:t>
            </a:r>
            <a:r>
              <a:rPr lang="en-US" sz="2400" dirty="0" smtClean="0">
                <a:latin typeface="Consolas" panose="020B0609020204030204" pitchFamily="49" charset="0"/>
              </a:rPr>
              <a:t>(</a:t>
            </a:r>
            <a:r>
              <a:rPr lang="en-US" sz="2400" b="1" dirty="0" smtClean="0">
                <a:solidFill>
                  <a:srgbClr val="00B050"/>
                </a:solidFill>
                <a:latin typeface="Consolas" panose="020B0609020204030204" pitchFamily="49" charset="0"/>
              </a:rPr>
              <a:t>Time.minutes(60)</a:t>
            </a:r>
            <a:r>
              <a:rPr lang="en-US" sz="2400" dirty="0" smtClean="0">
                <a:latin typeface="Consolas" panose="020B0609020204030204" pitchFamily="49" charset="0"/>
              </a:rPr>
              <a:t>) </a:t>
            </a:r>
            <a:r>
              <a:rPr lang="en-US" sz="1400" dirty="0" smtClean="0">
                <a:latin typeface="Consolas" panose="020B0609020204030204" pitchFamily="49" charset="0"/>
              </a:rPr>
              <a:t>// window of size 1 hour</a:t>
            </a:r>
            <a:br>
              <a:rPr lang="en-US" sz="1400" dirty="0" smtClean="0">
                <a:latin typeface="Consolas" panose="020B0609020204030204" pitchFamily="49" charset="0"/>
              </a:rPr>
            </a:br>
            <a:r>
              <a:rPr lang="en-US" sz="2400" dirty="0" smtClean="0">
                <a:solidFill>
                  <a:srgbClr val="0070C0"/>
                </a:solidFill>
                <a:latin typeface="Consolas" panose="020B0609020204030204" pitchFamily="49" charset="0"/>
              </a:rPr>
              <a:t>.apply</a:t>
            </a:r>
            <a:r>
              <a:rPr lang="en-US" sz="2400" dirty="0" smtClean="0">
                <a:latin typeface="Consolas" panose="020B0609020204030204" pitchFamily="49" charset="0"/>
              </a:rPr>
              <a:t>(new CountPerWindowFunction()); </a:t>
            </a:r>
            <a:r>
              <a:rPr lang="en-US" sz="1400" dirty="0" smtClean="0">
                <a:latin typeface="Consolas" panose="020B0609020204030204" pitchFamily="49" charset="0"/>
              </a:rPr>
              <a:t>// do operations per window </a:t>
            </a:r>
            <a:r>
              <a:rPr lang="en-US" sz="1400" dirty="0"/>
              <a:t/>
            </a:r>
            <a:br>
              <a:rPr lang="en-US" sz="1400" dirty="0"/>
            </a:br>
            <a:endParaRPr lang="fa-IR" sz="1400"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18</a:t>
            </a:fld>
            <a:endParaRPr lang="en-US" dirty="0"/>
          </a:p>
        </p:txBody>
      </p:sp>
    </p:spTree>
    <p:extLst>
      <p:ext uri="{BB962C8B-B14F-4D97-AF65-F5344CB8AC3E}">
        <p14:creationId xmlns:p14="http://schemas.microsoft.com/office/powerpoint/2010/main" val="3540297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a:t>
            </a:r>
            <a:r>
              <a:rPr lang="en-US" dirty="0" smtClean="0"/>
              <a:t>SQL API</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19</a:t>
            </a:fld>
            <a:endParaRPr lang="en-US" dirty="0"/>
          </a:p>
        </p:txBody>
      </p:sp>
      <p:sp>
        <p:nvSpPr>
          <p:cNvPr id="64" name="Rectangle 63"/>
          <p:cNvSpPr/>
          <p:nvPr/>
        </p:nvSpPr>
        <p:spPr>
          <a:xfrm>
            <a:off x="1249251" y="3910962"/>
            <a:ext cx="9197327" cy="1077218"/>
          </a:xfrm>
          <a:prstGeom prst="rect">
            <a:avLst/>
          </a:prstGeom>
        </p:spPr>
        <p:txBody>
          <a:bodyPr wrap="square">
            <a:spAutoFit/>
          </a:bodyPr>
          <a:lstStyle/>
          <a:p>
            <a:pPr lvl="0">
              <a:defRPr/>
            </a:pPr>
            <a:r>
              <a:rPr lang="en-US" sz="1600" dirty="0">
                <a:solidFill>
                  <a:prstClr val="black"/>
                </a:solidFill>
                <a:latin typeface="Consolas" panose="020B0609020204030204" pitchFamily="49" charset="0"/>
                <a:cs typeface="Consolas" panose="020B0609020204030204" pitchFamily="49" charset="0"/>
              </a:rPr>
              <a:t>SELECT </a:t>
            </a:r>
            <a:r>
              <a:rPr lang="en-US" sz="1600" dirty="0" smtClean="0">
                <a:solidFill>
                  <a:prstClr val="black"/>
                </a:solidFill>
                <a:latin typeface="Consolas" panose="020B0609020204030204" pitchFamily="49" charset="0"/>
                <a:cs typeface="Consolas" panose="020B0609020204030204" pitchFamily="49" charset="0"/>
              </a:rPr>
              <a:t>campaign</a:t>
            </a:r>
            <a:r>
              <a:rPr lang="en-US" sz="1600" dirty="0">
                <a:solidFill>
                  <a:prstClr val="black"/>
                </a:solidFill>
                <a:latin typeface="Consolas" panose="020B0609020204030204" pitchFamily="49" charset="0"/>
                <a:cs typeface="Consolas" panose="020B0609020204030204" pitchFamily="49" charset="0"/>
              </a:rPr>
              <a:t>, </a:t>
            </a:r>
            <a:r>
              <a:rPr lang="en-US" sz="1600" dirty="0" smtClean="0">
                <a:solidFill>
                  <a:prstClr val="black"/>
                </a:solidFill>
                <a:latin typeface="Consolas" panose="020B0609020204030204" pitchFamily="49" charset="0"/>
                <a:cs typeface="Consolas" panose="020B0609020204030204" pitchFamily="49" charset="0"/>
              </a:rPr>
              <a:t>TUMBLE_START(clickTime</a:t>
            </a:r>
            <a:r>
              <a:rPr lang="en-US" sz="1600" dirty="0">
                <a:solidFill>
                  <a:prstClr val="black"/>
                </a:solidFill>
                <a:latin typeface="Consolas" panose="020B0609020204030204" pitchFamily="49" charset="0"/>
                <a:cs typeface="Consolas" panose="020B0609020204030204" pitchFamily="49" charset="0"/>
              </a:rPr>
              <a:t>, INTERVAL ’1’ HOUR</a:t>
            </a:r>
            <a:r>
              <a:rPr lang="en-US" sz="1600" dirty="0" smtClean="0">
                <a:solidFill>
                  <a:prstClr val="black"/>
                </a:solidFill>
                <a:latin typeface="Consolas" panose="020B0609020204030204" pitchFamily="49" charset="0"/>
                <a:cs typeface="Consolas" panose="020B0609020204030204" pitchFamily="49" charset="0"/>
              </a:rPr>
              <a:t>),COUNT(ip</a:t>
            </a:r>
            <a:r>
              <a:rPr lang="en-US" sz="1600" dirty="0">
                <a:solidFill>
                  <a:prstClr val="black"/>
                </a:solidFill>
                <a:latin typeface="Consolas" panose="020B0609020204030204" pitchFamily="49" charset="0"/>
                <a:cs typeface="Consolas" panose="020B0609020204030204" pitchFamily="49" charset="0"/>
              </a:rPr>
              <a:t>) AS </a:t>
            </a:r>
            <a:r>
              <a:rPr lang="en-US" sz="1600" dirty="0">
                <a:solidFill>
                  <a:srgbClr val="FF0000"/>
                </a:solidFill>
                <a:latin typeface="Consolas" panose="020B0609020204030204" pitchFamily="49" charset="0"/>
                <a:cs typeface="Consolas" panose="020B0609020204030204" pitchFamily="49" charset="0"/>
              </a:rPr>
              <a:t>clickCnt</a:t>
            </a:r>
          </a:p>
          <a:p>
            <a:pPr lvl="0">
              <a:defRPr/>
            </a:pPr>
            <a:r>
              <a:rPr lang="en-US" sz="1600" dirty="0">
                <a:solidFill>
                  <a:prstClr val="black"/>
                </a:solidFill>
                <a:latin typeface="Consolas" panose="020B0609020204030204" pitchFamily="49" charset="0"/>
                <a:cs typeface="Consolas" panose="020B0609020204030204" pitchFamily="49" charset="0"/>
              </a:rPr>
              <a:t>FROM </a:t>
            </a:r>
            <a:r>
              <a:rPr lang="en-US" sz="1600" dirty="0" err="1">
                <a:solidFill>
                  <a:prstClr val="black"/>
                </a:solidFill>
                <a:latin typeface="Consolas" panose="020B0609020204030204" pitchFamily="49" charset="0"/>
                <a:cs typeface="Consolas" panose="020B0609020204030204" pitchFamily="49" charset="0"/>
              </a:rPr>
              <a:t>adClicks</a:t>
            </a:r>
            <a:endParaRPr lang="en-US" sz="1600" dirty="0">
              <a:solidFill>
                <a:prstClr val="black"/>
              </a:solidFill>
              <a:latin typeface="Consolas" panose="020B0609020204030204" pitchFamily="49" charset="0"/>
              <a:cs typeface="Consolas" panose="020B0609020204030204" pitchFamily="49" charset="0"/>
            </a:endParaRPr>
          </a:p>
          <a:p>
            <a:pPr>
              <a:lnSpc>
                <a:spcPct val="100000"/>
              </a:lnSpc>
              <a:spcBef>
                <a:spcPts val="0"/>
              </a:spcBef>
              <a:defRPr/>
            </a:pPr>
            <a:r>
              <a:rPr lang="en-US" sz="1600" dirty="0">
                <a:solidFill>
                  <a:prstClr val="black"/>
                </a:solidFill>
                <a:latin typeface="Consolas" panose="020B0609020204030204" pitchFamily="49" charset="0"/>
                <a:cs typeface="Consolas" panose="020B0609020204030204" pitchFamily="49" charset="0"/>
              </a:rPr>
              <a:t>WHERE </a:t>
            </a:r>
            <a:r>
              <a:rPr lang="en-US" sz="1600" dirty="0" err="1">
                <a:solidFill>
                  <a:prstClr val="black"/>
                </a:solidFill>
                <a:latin typeface="Consolas" panose="020B0609020204030204" pitchFamily="49" charset="0"/>
                <a:cs typeface="Consolas" panose="020B0609020204030204" pitchFamily="49" charset="0"/>
              </a:rPr>
              <a:t>clickTime</a:t>
            </a:r>
            <a:r>
              <a:rPr lang="en-US" sz="1600" dirty="0">
                <a:solidFill>
                  <a:prstClr val="black"/>
                </a:solidFill>
                <a:latin typeface="Consolas" panose="020B0609020204030204" pitchFamily="49" charset="0"/>
                <a:cs typeface="Consolas" panose="020B0609020204030204" pitchFamily="49" charset="0"/>
              </a:rPr>
              <a:t> &gt; ‘2017-01-01’</a:t>
            </a:r>
          </a:p>
          <a:p>
            <a:pPr lvl="0">
              <a:defRPr/>
            </a:pPr>
            <a:r>
              <a:rPr lang="en-US" sz="1600" dirty="0">
                <a:solidFill>
                  <a:prstClr val="black"/>
                </a:solidFill>
                <a:latin typeface="Consolas" panose="020B0609020204030204" pitchFamily="49" charset="0"/>
                <a:cs typeface="Consolas" panose="020B0609020204030204" pitchFamily="49" charset="0"/>
              </a:rPr>
              <a:t>GROUP BY campaign, TUMBLE(</a:t>
            </a:r>
            <a:r>
              <a:rPr lang="en-US" sz="1600" dirty="0" err="1">
                <a:solidFill>
                  <a:prstClr val="black"/>
                </a:solidFill>
                <a:latin typeface="Consolas" panose="020B0609020204030204" pitchFamily="49" charset="0"/>
                <a:cs typeface="Consolas" panose="020B0609020204030204" pitchFamily="49" charset="0"/>
              </a:rPr>
              <a:t>clickTime</a:t>
            </a:r>
            <a:r>
              <a:rPr lang="en-US" sz="1600" dirty="0">
                <a:solidFill>
                  <a:prstClr val="black"/>
                </a:solidFill>
                <a:latin typeface="Consolas" panose="020B0609020204030204" pitchFamily="49" charset="0"/>
                <a:cs typeface="Consolas" panose="020B0609020204030204" pitchFamily="49" charset="0"/>
              </a:rPr>
              <a:t>, INTERVAL ‘1’ HOUR)</a:t>
            </a:r>
          </a:p>
        </p:txBody>
      </p:sp>
      <p:grpSp>
        <p:nvGrpSpPr>
          <p:cNvPr id="65" name="Group 9"/>
          <p:cNvGrpSpPr/>
          <p:nvPr/>
        </p:nvGrpSpPr>
        <p:grpSpPr>
          <a:xfrm>
            <a:off x="1979156" y="1325563"/>
            <a:ext cx="8463236" cy="2004640"/>
            <a:chOff x="1337380" y="6891569"/>
            <a:chExt cx="9899494" cy="2005067"/>
          </a:xfrm>
        </p:grpSpPr>
        <p:grpSp>
          <p:nvGrpSpPr>
            <p:cNvPr id="66" name="Group 175"/>
            <p:cNvGrpSpPr/>
            <p:nvPr/>
          </p:nvGrpSpPr>
          <p:grpSpPr>
            <a:xfrm>
              <a:off x="1337380" y="7345113"/>
              <a:ext cx="9396467" cy="754272"/>
              <a:chOff x="841249" y="2610705"/>
              <a:chExt cx="7181332" cy="485365"/>
            </a:xfrm>
          </p:grpSpPr>
          <p:sp>
            <p:nvSpPr>
              <p:cNvPr id="80" name="Zylinder 125"/>
              <p:cNvSpPr/>
              <p:nvPr/>
            </p:nvSpPr>
            <p:spPr>
              <a:xfrm rot="16200000">
                <a:off x="2291761" y="1160193"/>
                <a:ext cx="485362" cy="3386385"/>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endParaRPr>
              </a:p>
            </p:txBody>
          </p:sp>
          <p:sp>
            <p:nvSpPr>
              <p:cNvPr id="81" name="Rechteck 110"/>
              <p:cNvSpPr/>
              <p:nvPr/>
            </p:nvSpPr>
            <p:spPr>
              <a:xfrm>
                <a:off x="1952633" y="2670969"/>
                <a:ext cx="90970" cy="3464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82" name="Rechteck 111"/>
              <p:cNvSpPr/>
              <p:nvPr/>
            </p:nvSpPr>
            <p:spPr>
              <a:xfrm>
                <a:off x="1785943" y="2670969"/>
                <a:ext cx="90970" cy="3464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83" name="Rechteck 112"/>
              <p:cNvSpPr/>
              <p:nvPr/>
            </p:nvSpPr>
            <p:spPr>
              <a:xfrm>
                <a:off x="1619253" y="2670969"/>
                <a:ext cx="90970" cy="3464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84" name="Rechteck 113"/>
              <p:cNvSpPr/>
              <p:nvPr/>
            </p:nvSpPr>
            <p:spPr>
              <a:xfrm>
                <a:off x="1452563" y="2670969"/>
                <a:ext cx="90970" cy="3464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85" name="Rechteck 114"/>
              <p:cNvSpPr/>
              <p:nvPr/>
            </p:nvSpPr>
            <p:spPr>
              <a:xfrm>
                <a:off x="1285873" y="2670969"/>
                <a:ext cx="90970" cy="3464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86" name="Rechteck 115"/>
              <p:cNvSpPr/>
              <p:nvPr/>
            </p:nvSpPr>
            <p:spPr>
              <a:xfrm>
                <a:off x="1119183" y="2670969"/>
                <a:ext cx="90970" cy="3464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87" name="Rectangle 195"/>
              <p:cNvSpPr/>
              <p:nvPr/>
            </p:nvSpPr>
            <p:spPr>
              <a:xfrm>
                <a:off x="3933711" y="2610708"/>
                <a:ext cx="4088870" cy="485362"/>
              </a:xfrm>
              <a:prstGeom prst="rect">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88" name="Rechteck 110"/>
              <p:cNvSpPr/>
              <p:nvPr/>
            </p:nvSpPr>
            <p:spPr>
              <a:xfrm>
                <a:off x="295277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89" name="Rechteck 111"/>
              <p:cNvSpPr/>
              <p:nvPr/>
            </p:nvSpPr>
            <p:spPr>
              <a:xfrm>
                <a:off x="278608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0" name="Rechteck 112"/>
              <p:cNvSpPr/>
              <p:nvPr/>
            </p:nvSpPr>
            <p:spPr>
              <a:xfrm>
                <a:off x="261939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1" name="Rechteck 113"/>
              <p:cNvSpPr/>
              <p:nvPr/>
            </p:nvSpPr>
            <p:spPr>
              <a:xfrm>
                <a:off x="245270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2" name="Rechteck 114"/>
              <p:cNvSpPr/>
              <p:nvPr/>
            </p:nvSpPr>
            <p:spPr>
              <a:xfrm>
                <a:off x="228601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3" name="Rechteck 115"/>
              <p:cNvSpPr/>
              <p:nvPr/>
            </p:nvSpPr>
            <p:spPr>
              <a:xfrm>
                <a:off x="211932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4" name="Rechteck 110"/>
              <p:cNvSpPr/>
              <p:nvPr/>
            </p:nvSpPr>
            <p:spPr>
              <a:xfrm>
                <a:off x="399670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5" name="Rechteck 111"/>
              <p:cNvSpPr/>
              <p:nvPr/>
            </p:nvSpPr>
            <p:spPr>
              <a:xfrm>
                <a:off x="378622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6" name="Rechteck 112"/>
              <p:cNvSpPr/>
              <p:nvPr/>
            </p:nvSpPr>
            <p:spPr>
              <a:xfrm>
                <a:off x="361953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7" name="Rechteck 113"/>
              <p:cNvSpPr/>
              <p:nvPr/>
            </p:nvSpPr>
            <p:spPr>
              <a:xfrm>
                <a:off x="345284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8" name="Rechteck 114"/>
              <p:cNvSpPr/>
              <p:nvPr/>
            </p:nvSpPr>
            <p:spPr>
              <a:xfrm>
                <a:off x="328615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99" name="Rechteck 115"/>
              <p:cNvSpPr/>
              <p:nvPr/>
            </p:nvSpPr>
            <p:spPr>
              <a:xfrm>
                <a:off x="3119463"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0" name="Rechteck 110"/>
              <p:cNvSpPr/>
              <p:nvPr/>
            </p:nvSpPr>
            <p:spPr>
              <a:xfrm>
                <a:off x="499684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1" name="Rechteck 111"/>
              <p:cNvSpPr/>
              <p:nvPr/>
            </p:nvSpPr>
            <p:spPr>
              <a:xfrm>
                <a:off x="483015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2" name="Rechteck 112"/>
              <p:cNvSpPr/>
              <p:nvPr/>
            </p:nvSpPr>
            <p:spPr>
              <a:xfrm>
                <a:off x="466346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3" name="Rechteck 113"/>
              <p:cNvSpPr/>
              <p:nvPr/>
            </p:nvSpPr>
            <p:spPr>
              <a:xfrm>
                <a:off x="449677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4" name="Rechteck 114"/>
              <p:cNvSpPr/>
              <p:nvPr/>
            </p:nvSpPr>
            <p:spPr>
              <a:xfrm>
                <a:off x="433008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5" name="Rechteck 115"/>
              <p:cNvSpPr/>
              <p:nvPr/>
            </p:nvSpPr>
            <p:spPr>
              <a:xfrm>
                <a:off x="416339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6" name="Rechteck 110"/>
              <p:cNvSpPr/>
              <p:nvPr/>
            </p:nvSpPr>
            <p:spPr>
              <a:xfrm>
                <a:off x="599698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7" name="Rechteck 111"/>
              <p:cNvSpPr/>
              <p:nvPr/>
            </p:nvSpPr>
            <p:spPr>
              <a:xfrm>
                <a:off x="583029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8" name="Rechteck 112"/>
              <p:cNvSpPr/>
              <p:nvPr/>
            </p:nvSpPr>
            <p:spPr>
              <a:xfrm>
                <a:off x="566360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09" name="Rechteck 113"/>
              <p:cNvSpPr/>
              <p:nvPr/>
            </p:nvSpPr>
            <p:spPr>
              <a:xfrm>
                <a:off x="549691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0" name="Rechteck 114"/>
              <p:cNvSpPr/>
              <p:nvPr/>
            </p:nvSpPr>
            <p:spPr>
              <a:xfrm>
                <a:off x="533022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1" name="Rechteck 115"/>
              <p:cNvSpPr/>
              <p:nvPr/>
            </p:nvSpPr>
            <p:spPr>
              <a:xfrm>
                <a:off x="516353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2" name="Rechteck 110"/>
              <p:cNvSpPr/>
              <p:nvPr/>
            </p:nvSpPr>
            <p:spPr>
              <a:xfrm>
                <a:off x="699712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3" name="Rechteck 111"/>
              <p:cNvSpPr/>
              <p:nvPr/>
            </p:nvSpPr>
            <p:spPr>
              <a:xfrm>
                <a:off x="683043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4" name="Rechteck 112"/>
              <p:cNvSpPr/>
              <p:nvPr/>
            </p:nvSpPr>
            <p:spPr>
              <a:xfrm>
                <a:off x="666374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5" name="Rechteck 113"/>
              <p:cNvSpPr/>
              <p:nvPr/>
            </p:nvSpPr>
            <p:spPr>
              <a:xfrm>
                <a:off x="649705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6" name="Rechteck 114"/>
              <p:cNvSpPr/>
              <p:nvPr/>
            </p:nvSpPr>
            <p:spPr>
              <a:xfrm>
                <a:off x="633036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7" name="Rechteck 115"/>
              <p:cNvSpPr/>
              <p:nvPr/>
            </p:nvSpPr>
            <p:spPr>
              <a:xfrm>
                <a:off x="616367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8" name="Rechteck 110"/>
              <p:cNvSpPr/>
              <p:nvPr/>
            </p:nvSpPr>
            <p:spPr>
              <a:xfrm>
                <a:off x="7830546"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19" name="Rechteck 111"/>
              <p:cNvSpPr/>
              <p:nvPr/>
            </p:nvSpPr>
            <p:spPr>
              <a:xfrm>
                <a:off x="7663880" y="2670974"/>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20" name="Rechteck 112"/>
              <p:cNvSpPr/>
              <p:nvPr/>
            </p:nvSpPr>
            <p:spPr>
              <a:xfrm>
                <a:off x="7497190" y="2670973"/>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21" name="Rechteck 113"/>
              <p:cNvSpPr/>
              <p:nvPr/>
            </p:nvSpPr>
            <p:spPr>
              <a:xfrm>
                <a:off x="7330500" y="2670971"/>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sp>
            <p:nvSpPr>
              <p:cNvPr id="122" name="Rechteck 114"/>
              <p:cNvSpPr/>
              <p:nvPr/>
            </p:nvSpPr>
            <p:spPr>
              <a:xfrm>
                <a:off x="7163810" y="2670969"/>
                <a:ext cx="90970" cy="346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endParaRPr>
              </a:p>
            </p:txBody>
          </p:sp>
        </p:grpSp>
        <p:cxnSp>
          <p:nvCxnSpPr>
            <p:cNvPr id="67" name="Straight Connector 176"/>
            <p:cNvCxnSpPr/>
            <p:nvPr/>
          </p:nvCxnSpPr>
          <p:spPr>
            <a:xfrm>
              <a:off x="5383733" y="7345112"/>
              <a:ext cx="0" cy="1467957"/>
            </a:xfrm>
            <a:prstGeom prst="line">
              <a:avLst/>
            </a:prstGeom>
            <a:ln w="15875">
              <a:solidFill>
                <a:srgbClr val="935F1B"/>
              </a:solidFill>
              <a:prstDash val="dash"/>
            </a:ln>
          </p:spPr>
          <p:style>
            <a:lnRef idx="1">
              <a:schemeClr val="accent1"/>
            </a:lnRef>
            <a:fillRef idx="0">
              <a:schemeClr val="accent1"/>
            </a:fillRef>
            <a:effectRef idx="0">
              <a:schemeClr val="accent1"/>
            </a:effectRef>
            <a:fontRef idx="minor">
              <a:schemeClr val="tx1"/>
            </a:fontRef>
          </p:style>
        </p:cxnSp>
        <p:sp>
          <p:nvSpPr>
            <p:cNvPr id="68" name="TextBox 177"/>
            <p:cNvSpPr txBox="1"/>
            <p:nvPr/>
          </p:nvSpPr>
          <p:spPr>
            <a:xfrm>
              <a:off x="3605477" y="6891569"/>
              <a:ext cx="1066135" cy="495237"/>
            </a:xfrm>
            <a:prstGeom prst="rect">
              <a:avLst/>
            </a:prstGeom>
            <a:noFill/>
          </p:spPr>
          <p:txBody>
            <a:bodyPr wrap="none" rtlCol="0">
              <a:spAutoFit/>
            </a:bodyPr>
            <a:lstStyle/>
            <a:p>
              <a:pPr algn="ctr"/>
              <a:r>
                <a:rPr lang="en-US" dirty="0" smtClean="0">
                  <a:latin typeface="Segoe UI Light" panose="020B0502040204020203" pitchFamily="34" charset="0"/>
                </a:rPr>
                <a:t>Query</a:t>
              </a:r>
              <a:endParaRPr lang="en-US" sz="1400" dirty="0">
                <a:latin typeface="Segoe UI Light" panose="020B0502040204020203" pitchFamily="34" charset="0"/>
              </a:endParaRPr>
            </a:p>
          </p:txBody>
        </p:sp>
        <p:cxnSp>
          <p:nvCxnSpPr>
            <p:cNvPr id="69" name="Straight Connector 178"/>
            <p:cNvCxnSpPr/>
            <p:nvPr/>
          </p:nvCxnSpPr>
          <p:spPr>
            <a:xfrm>
              <a:off x="3070754" y="7109776"/>
              <a:ext cx="518769" cy="0"/>
            </a:xfrm>
            <a:prstGeom prst="line">
              <a:avLst/>
            </a:prstGeom>
            <a:ln w="19050">
              <a:solidFill>
                <a:schemeClr val="tx1">
                  <a:lumMod val="65000"/>
                  <a:lumOff val="35000"/>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179"/>
            <p:cNvCxnSpPr/>
            <p:nvPr/>
          </p:nvCxnSpPr>
          <p:spPr>
            <a:xfrm>
              <a:off x="6322014" y="8429342"/>
              <a:ext cx="4395266" cy="0"/>
            </a:xfrm>
            <a:prstGeom prst="line">
              <a:avLst/>
            </a:prstGeom>
            <a:ln w="19050">
              <a:solidFill>
                <a:srgbClr val="F6A03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180"/>
            <p:cNvCxnSpPr/>
            <p:nvPr/>
          </p:nvCxnSpPr>
          <p:spPr>
            <a:xfrm>
              <a:off x="2516873" y="8415808"/>
              <a:ext cx="2035869" cy="0"/>
            </a:xfrm>
            <a:prstGeom prst="line">
              <a:avLst/>
            </a:prstGeom>
            <a:ln w="19050">
              <a:solidFill>
                <a:srgbClr val="F6A03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72" name="TextBox 181"/>
            <p:cNvSpPr txBox="1"/>
            <p:nvPr/>
          </p:nvSpPr>
          <p:spPr>
            <a:xfrm>
              <a:off x="4503776" y="8212534"/>
              <a:ext cx="666766" cy="412698"/>
            </a:xfrm>
            <a:prstGeom prst="rect">
              <a:avLst/>
            </a:prstGeom>
            <a:noFill/>
          </p:spPr>
          <p:txBody>
            <a:bodyPr wrap="none" rtlCol="0">
              <a:spAutoFit/>
            </a:bodyPr>
            <a:lstStyle/>
            <a:p>
              <a:pPr algn="ctr"/>
              <a:r>
                <a:rPr lang="en-US" sz="1400" b="1" dirty="0" smtClean="0">
                  <a:solidFill>
                    <a:srgbClr val="F6A031"/>
                  </a:solidFill>
                  <a:latin typeface="Segoe UI Light" panose="020B0502040204020203" pitchFamily="34" charset="0"/>
                </a:rPr>
                <a:t>past</a:t>
              </a:r>
              <a:endParaRPr lang="en-US" sz="1050" b="1" dirty="0">
                <a:solidFill>
                  <a:srgbClr val="F6A031"/>
                </a:solidFill>
                <a:latin typeface="Segoe UI Light" panose="020B0502040204020203" pitchFamily="34" charset="0"/>
              </a:endParaRPr>
            </a:p>
          </p:txBody>
        </p:sp>
        <p:sp>
          <p:nvSpPr>
            <p:cNvPr id="73" name="TextBox 182"/>
            <p:cNvSpPr txBox="1"/>
            <p:nvPr/>
          </p:nvSpPr>
          <p:spPr>
            <a:xfrm>
              <a:off x="5582032" y="8223901"/>
              <a:ext cx="840357" cy="412698"/>
            </a:xfrm>
            <a:prstGeom prst="rect">
              <a:avLst/>
            </a:prstGeom>
            <a:noFill/>
          </p:spPr>
          <p:txBody>
            <a:bodyPr wrap="none" rtlCol="0">
              <a:spAutoFit/>
            </a:bodyPr>
            <a:lstStyle/>
            <a:p>
              <a:pPr algn="ctr"/>
              <a:r>
                <a:rPr lang="en-US" sz="1400" b="1" dirty="0" smtClean="0">
                  <a:solidFill>
                    <a:srgbClr val="F6A031"/>
                  </a:solidFill>
                  <a:latin typeface="Segoe UI Light" panose="020B0502040204020203" pitchFamily="34" charset="0"/>
                </a:rPr>
                <a:t>future</a:t>
              </a:r>
              <a:endParaRPr lang="en-US" sz="1050" b="1" dirty="0">
                <a:solidFill>
                  <a:srgbClr val="F6A031"/>
                </a:solidFill>
                <a:latin typeface="Segoe UI Light" panose="020B0502040204020203" pitchFamily="34" charset="0"/>
              </a:endParaRPr>
            </a:p>
          </p:txBody>
        </p:sp>
        <p:sp>
          <p:nvSpPr>
            <p:cNvPr id="74" name="TextBox 183"/>
            <p:cNvSpPr txBox="1"/>
            <p:nvPr/>
          </p:nvSpPr>
          <p:spPr>
            <a:xfrm>
              <a:off x="5063650" y="8213886"/>
              <a:ext cx="675363" cy="412698"/>
            </a:xfrm>
            <a:prstGeom prst="rect">
              <a:avLst/>
            </a:prstGeom>
            <a:solidFill>
              <a:schemeClr val="bg1"/>
            </a:solidFill>
          </p:spPr>
          <p:txBody>
            <a:bodyPr wrap="none" rtlCol="0">
              <a:spAutoFit/>
            </a:bodyPr>
            <a:lstStyle/>
            <a:p>
              <a:pPr algn="ctr"/>
              <a:r>
                <a:rPr lang="en-US" sz="1400" b="1" dirty="0" smtClean="0">
                  <a:solidFill>
                    <a:srgbClr val="F6A031"/>
                  </a:solidFill>
                  <a:latin typeface="Segoe UI Light" panose="020B0502040204020203" pitchFamily="34" charset="0"/>
                </a:rPr>
                <a:t>now</a:t>
              </a:r>
              <a:endParaRPr lang="en-US" sz="1200" b="1" dirty="0">
                <a:solidFill>
                  <a:srgbClr val="F6A031"/>
                </a:solidFill>
                <a:latin typeface="Segoe UI Light" panose="020B0502040204020203" pitchFamily="34" charset="0"/>
              </a:endParaRPr>
            </a:p>
          </p:txBody>
        </p:sp>
        <p:cxnSp>
          <p:nvCxnSpPr>
            <p:cNvPr id="75" name="Straight Connector 184"/>
            <p:cNvCxnSpPr/>
            <p:nvPr/>
          </p:nvCxnSpPr>
          <p:spPr>
            <a:xfrm>
              <a:off x="1573855" y="7345112"/>
              <a:ext cx="0" cy="1467940"/>
            </a:xfrm>
            <a:prstGeom prst="line">
              <a:avLst/>
            </a:prstGeom>
            <a:ln w="15875">
              <a:solidFill>
                <a:srgbClr val="935F1B"/>
              </a:solidFill>
              <a:prstDash val="dash"/>
            </a:ln>
          </p:spPr>
          <p:style>
            <a:lnRef idx="1">
              <a:schemeClr val="accent1"/>
            </a:lnRef>
            <a:fillRef idx="0">
              <a:schemeClr val="accent1"/>
            </a:fillRef>
            <a:effectRef idx="0">
              <a:schemeClr val="accent1"/>
            </a:effectRef>
            <a:fontRef idx="minor">
              <a:schemeClr val="tx1"/>
            </a:fontRef>
          </p:style>
        </p:cxnSp>
        <p:sp>
          <p:nvSpPr>
            <p:cNvPr id="76" name="TextBox 185"/>
            <p:cNvSpPr txBox="1"/>
            <p:nvPr/>
          </p:nvSpPr>
          <p:spPr>
            <a:xfrm>
              <a:off x="1548684" y="8195050"/>
              <a:ext cx="1315389" cy="701586"/>
            </a:xfrm>
            <a:prstGeom prst="rect">
              <a:avLst/>
            </a:prstGeom>
            <a:noFill/>
          </p:spPr>
          <p:txBody>
            <a:bodyPr wrap="none" rtlCol="0">
              <a:spAutoFit/>
            </a:bodyPr>
            <a:lstStyle/>
            <a:p>
              <a:r>
                <a:rPr lang="en-US" sz="1400" b="1" dirty="0">
                  <a:solidFill>
                    <a:srgbClr val="F6A031"/>
                  </a:solidFill>
                  <a:latin typeface="Segoe UI Light" panose="020B0502040204020203" pitchFamily="34" charset="0"/>
                </a:rPr>
                <a:t>s</a:t>
              </a:r>
              <a:r>
                <a:rPr lang="en-US" sz="1400" b="1" dirty="0" smtClean="0">
                  <a:solidFill>
                    <a:srgbClr val="F6A031"/>
                  </a:solidFill>
                  <a:latin typeface="Segoe UI Light" panose="020B0502040204020203" pitchFamily="34" charset="0"/>
                </a:rPr>
                <a:t>tart of </a:t>
              </a:r>
              <a:br>
                <a:rPr lang="en-US" sz="1400" b="1" dirty="0" smtClean="0">
                  <a:solidFill>
                    <a:srgbClr val="F6A031"/>
                  </a:solidFill>
                  <a:latin typeface="Segoe UI Light" panose="020B0502040204020203" pitchFamily="34" charset="0"/>
                </a:rPr>
              </a:br>
              <a:r>
                <a:rPr lang="en-US" sz="1400" b="1" dirty="0" smtClean="0">
                  <a:solidFill>
                    <a:srgbClr val="F6A031"/>
                  </a:solidFill>
                  <a:latin typeface="Segoe UI Light" panose="020B0502040204020203" pitchFamily="34" charset="0"/>
                </a:rPr>
                <a:t>the stream</a:t>
              </a:r>
              <a:endParaRPr lang="en-US" sz="1400" b="1" dirty="0">
                <a:solidFill>
                  <a:srgbClr val="F6A031"/>
                </a:solidFill>
                <a:latin typeface="Segoe UI Light" panose="020B0502040204020203" pitchFamily="34" charset="0"/>
              </a:endParaRPr>
            </a:p>
          </p:txBody>
        </p:sp>
        <p:sp>
          <p:nvSpPr>
            <p:cNvPr id="77" name="Rectangle 186"/>
            <p:cNvSpPr/>
            <p:nvPr/>
          </p:nvSpPr>
          <p:spPr>
            <a:xfrm>
              <a:off x="5376597" y="7235268"/>
              <a:ext cx="5860277" cy="988633"/>
            </a:xfrm>
            <a:prstGeom prst="rect">
              <a:avLst/>
            </a:prstGeom>
            <a:gradFill>
              <a:gsLst>
                <a:gs pos="0">
                  <a:schemeClr val="bg1"/>
                </a:gs>
                <a:gs pos="13000">
                  <a:schemeClr val="bg1"/>
                </a:gs>
                <a:gs pos="100000">
                  <a:schemeClr val="bg1">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Light" panose="020B0502040204020203" pitchFamily="34" charset="0"/>
              </a:endParaRPr>
            </a:p>
          </p:txBody>
        </p:sp>
        <p:cxnSp>
          <p:nvCxnSpPr>
            <p:cNvPr id="78" name="Straight Connector 187"/>
            <p:cNvCxnSpPr/>
            <p:nvPr/>
          </p:nvCxnSpPr>
          <p:spPr>
            <a:xfrm flipH="1">
              <a:off x="4697472" y="7109276"/>
              <a:ext cx="6019808" cy="0"/>
            </a:xfrm>
            <a:prstGeom prst="line">
              <a:avLst/>
            </a:prstGeom>
            <a:ln w="19050">
              <a:solidFill>
                <a:schemeClr val="tx1">
                  <a:lumMod val="65000"/>
                  <a:lumOff val="35000"/>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233"/>
            <p:cNvCxnSpPr/>
            <p:nvPr/>
          </p:nvCxnSpPr>
          <p:spPr>
            <a:xfrm>
              <a:off x="2958700" y="6891569"/>
              <a:ext cx="0" cy="1207812"/>
            </a:xfrm>
            <a:prstGeom prst="line">
              <a:avLst/>
            </a:prstGeom>
            <a:ln w="15875">
              <a:solidFill>
                <a:srgbClr val="935F1B"/>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1006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What is Apache </a:t>
            </a:r>
            <a:r>
              <a:rPr lang="en-US" dirty="0" err="1"/>
              <a:t>Flink</a:t>
            </a:r>
            <a:r>
              <a:rPr lang="en-US" dirty="0"/>
              <a:t>?</a:t>
            </a:r>
          </a:p>
          <a:p>
            <a:r>
              <a:rPr lang="en-US" dirty="0" err="1"/>
              <a:t>Flink</a:t>
            </a:r>
            <a:r>
              <a:rPr lang="en-US" dirty="0"/>
              <a:t> features, capabilities and services</a:t>
            </a:r>
          </a:p>
          <a:p>
            <a:r>
              <a:rPr lang="en-US" dirty="0"/>
              <a:t>Working mechanism and architecture of </a:t>
            </a:r>
            <a:r>
              <a:rPr lang="en-US" dirty="0" err="1"/>
              <a:t>Flink</a:t>
            </a:r>
            <a:endParaRPr lang="en-US" dirty="0"/>
          </a:p>
          <a:p>
            <a:r>
              <a:rPr lang="en-US" dirty="0"/>
              <a:t>Fault tolerance handling in </a:t>
            </a:r>
            <a:r>
              <a:rPr lang="en-US" dirty="0" err="1"/>
              <a:t>Flink</a:t>
            </a:r>
            <a:endParaRPr lang="en-US" dirty="0"/>
          </a:p>
          <a:p>
            <a:r>
              <a:rPr lang="en-US" dirty="0" err="1"/>
              <a:t>Flink</a:t>
            </a:r>
            <a:r>
              <a:rPr lang="en-US" dirty="0"/>
              <a:t> usage in well-known companies</a:t>
            </a:r>
          </a:p>
          <a:p>
            <a:r>
              <a:rPr lang="en-US" dirty="0" err="1"/>
              <a:t>Flink</a:t>
            </a:r>
            <a:r>
              <a:rPr lang="en-US" dirty="0"/>
              <a:t> vs other similar computing frameworks</a:t>
            </a:r>
          </a:p>
          <a:p>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t>2</a:t>
            </a:fld>
            <a:endParaRPr lang="en-US"/>
          </a:p>
        </p:txBody>
      </p:sp>
    </p:spTree>
    <p:extLst>
      <p:ext uri="{BB962C8B-B14F-4D97-AF65-F5344CB8AC3E}">
        <p14:creationId xmlns:p14="http://schemas.microsoft.com/office/powerpoint/2010/main" val="191542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823" y="3167241"/>
            <a:ext cx="6415573" cy="1069907"/>
          </a:xfrm>
        </p:spPr>
        <p:txBody>
          <a:bodyPr>
            <a:normAutofit/>
          </a:bodyPr>
          <a:lstStyle/>
          <a:p>
            <a:pPr marL="0" indent="0">
              <a:buNone/>
            </a:pPr>
            <a:r>
              <a:rPr lang="en-US" sz="4800" b="1" dirty="0">
                <a:solidFill>
                  <a:srgbClr val="00009A"/>
                </a:solidFill>
              </a:rPr>
              <a:t>Compare Frameworks</a:t>
            </a:r>
            <a:endParaRPr lang="fa-IR" sz="4800" b="1" dirty="0">
              <a:solidFill>
                <a:srgbClr val="00009A"/>
              </a:solidFill>
            </a:endParaRPr>
          </a:p>
        </p:txBody>
      </p:sp>
      <p:sp>
        <p:nvSpPr>
          <p:cNvPr id="4" name="Slide Number Placeholder 3"/>
          <p:cNvSpPr>
            <a:spLocks noGrp="1"/>
          </p:cNvSpPr>
          <p:nvPr>
            <p:ph type="sldNum" sz="quarter" idx="12"/>
          </p:nvPr>
        </p:nvSpPr>
        <p:spPr/>
        <p:txBody>
          <a:bodyPr/>
          <a:lstStyle/>
          <a:p>
            <a:fld id="{5ABD3CAE-61E4-4361-B0A8-29AC36644BDB}" type="slidenum">
              <a:rPr lang="en-US" smtClean="0"/>
              <a:pPr/>
              <a:t>20</a:t>
            </a:fld>
            <a:endParaRPr lang="en-US" dirty="0"/>
          </a:p>
        </p:txBody>
      </p:sp>
    </p:spTree>
    <p:extLst>
      <p:ext uri="{BB962C8B-B14F-4D97-AF65-F5344CB8AC3E}">
        <p14:creationId xmlns:p14="http://schemas.microsoft.com/office/powerpoint/2010/main" val="1384703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Throughput. </a:t>
            </a:r>
            <a:r>
              <a:rPr lang="en-US" dirty="0" smtClean="0"/>
              <a:t>(5 </a:t>
            </a:r>
            <a:r>
              <a:rPr lang="en-US" dirty="0"/>
              <a:t>runs per </a:t>
            </a:r>
            <a:r>
              <a:rPr lang="en-US" dirty="0" smtClean="0"/>
              <a:t>Framework)</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21</a:t>
            </a:fld>
            <a:endParaRPr lang="en-US" dirty="0"/>
          </a:p>
        </p:txBody>
      </p:sp>
      <p:sp>
        <p:nvSpPr>
          <p:cNvPr id="8" name="Content Placeholder 7"/>
          <p:cNvSpPr>
            <a:spLocks noGrp="1"/>
          </p:cNvSpPr>
          <p:nvPr>
            <p:ph idx="1"/>
          </p:nvPr>
        </p:nvSpPr>
        <p:spPr/>
        <p:txBody>
          <a:bodyPr/>
          <a:lstStyle/>
          <a:p>
            <a:r>
              <a:rPr lang="en-US" dirty="0"/>
              <a:t> If </a:t>
            </a:r>
            <a:r>
              <a:rPr lang="en-US" u="sng" dirty="0">
                <a:solidFill>
                  <a:srgbClr val="00009A"/>
                </a:solidFill>
              </a:rPr>
              <a:t>throughput</a:t>
            </a:r>
            <a:r>
              <a:rPr lang="en-US" dirty="0"/>
              <a:t> is important, </a:t>
            </a:r>
            <a:r>
              <a:rPr lang="en-US" b="1" u="sng" dirty="0">
                <a:solidFill>
                  <a:srgbClr val="00009A"/>
                </a:solidFill>
              </a:rPr>
              <a:t>Flink</a:t>
            </a:r>
            <a:r>
              <a:rPr lang="en-US" dirty="0">
                <a:solidFill>
                  <a:srgbClr val="00009A"/>
                </a:solidFill>
              </a:rPr>
              <a:t> </a:t>
            </a:r>
            <a:r>
              <a:rPr lang="en-US" dirty="0" smtClean="0"/>
              <a:t>seems to </a:t>
            </a:r>
            <a:r>
              <a:rPr lang="en-US" dirty="0"/>
              <a:t>give the best results.</a:t>
            </a:r>
            <a:endParaRPr lang="fa-IR" dirty="0"/>
          </a:p>
        </p:txBody>
      </p:sp>
      <p:pic>
        <p:nvPicPr>
          <p:cNvPr id="9" name="Content Placeholder 4"/>
          <p:cNvPicPr>
            <a:picLocks noChangeAspect="1"/>
          </p:cNvPicPr>
          <p:nvPr/>
        </p:nvPicPr>
        <p:blipFill>
          <a:blip r:embed="rId2"/>
          <a:stretch>
            <a:fillRect/>
          </a:stretch>
        </p:blipFill>
        <p:spPr>
          <a:xfrm>
            <a:off x="2974966" y="1840718"/>
            <a:ext cx="6710508" cy="4170439"/>
          </a:xfrm>
          <a:prstGeom prst="rect">
            <a:avLst/>
          </a:prstGeom>
        </p:spPr>
      </p:pic>
      <p:sp>
        <p:nvSpPr>
          <p:cNvPr id="10" name="TextBox 9"/>
          <p:cNvSpPr txBox="1"/>
          <p:nvPr/>
        </p:nvSpPr>
        <p:spPr>
          <a:xfrm>
            <a:off x="1520780" y="6085797"/>
            <a:ext cx="9181564" cy="646331"/>
          </a:xfrm>
          <a:prstGeom prst="rect">
            <a:avLst/>
          </a:prstGeom>
          <a:noFill/>
        </p:spPr>
        <p:txBody>
          <a:bodyPr wrap="square" rtlCol="1">
            <a:spAutoFit/>
          </a:bodyPr>
          <a:lstStyle/>
          <a:p>
            <a:r>
              <a:rPr lang="en-US" dirty="0" smtClean="0">
                <a:solidFill>
                  <a:srgbClr val="00009A"/>
                </a:solidFill>
              </a:rPr>
              <a:t>Ref</a:t>
            </a:r>
            <a:r>
              <a:rPr lang="en-US" dirty="0" smtClean="0"/>
              <a:t>: Karakaya</a:t>
            </a:r>
            <a:r>
              <a:rPr lang="en-US" dirty="0"/>
              <a:t>, Ziya, Ali Yazici, and Mohammed Alayyoub. "A comparison of stream processing frameworks." </a:t>
            </a:r>
            <a:r>
              <a:rPr lang="en-US" b="1" i="1" dirty="0">
                <a:solidFill>
                  <a:srgbClr val="00B050"/>
                </a:solidFill>
              </a:rPr>
              <a:t>2017 International Conference on Computer and Applications (ICCA)</a:t>
            </a:r>
            <a:r>
              <a:rPr lang="en-US" b="1" dirty="0"/>
              <a:t>. </a:t>
            </a:r>
            <a:r>
              <a:rPr lang="en-US" b="1" dirty="0">
                <a:solidFill>
                  <a:srgbClr val="00B050"/>
                </a:solidFill>
              </a:rPr>
              <a:t>IEEE, 2017</a:t>
            </a:r>
            <a:r>
              <a:rPr lang="en-US" dirty="0"/>
              <a:t>.</a:t>
            </a:r>
            <a:endParaRPr lang="en-US" b="1" dirty="0"/>
          </a:p>
        </p:txBody>
      </p:sp>
    </p:spTree>
    <p:extLst>
      <p:ext uri="{BB962C8B-B14F-4D97-AF65-F5344CB8AC3E}">
        <p14:creationId xmlns:p14="http://schemas.microsoft.com/office/powerpoint/2010/main" val="769424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 task: counting!</a:t>
            </a:r>
            <a:r>
              <a:rPr lang="en-US" dirty="0"/>
              <a:t> </a:t>
            </a:r>
            <a:endParaRPr lang="fa-IR" dirty="0"/>
          </a:p>
        </p:txBody>
      </p:sp>
      <p:sp>
        <p:nvSpPr>
          <p:cNvPr id="3" name="Content Placeholder 2"/>
          <p:cNvSpPr>
            <a:spLocks noGrp="1"/>
          </p:cNvSpPr>
          <p:nvPr>
            <p:ph idx="1"/>
          </p:nvPr>
        </p:nvSpPr>
        <p:spPr/>
        <p:txBody>
          <a:bodyPr>
            <a:normAutofit/>
          </a:bodyPr>
          <a:lstStyle/>
          <a:p>
            <a:r>
              <a:rPr lang="en-US" dirty="0"/>
              <a:t>Count ad </a:t>
            </a:r>
            <a:r>
              <a:rPr lang="en-US" dirty="0" smtClean="0"/>
              <a:t>impressions grouped </a:t>
            </a:r>
            <a:r>
              <a:rPr lang="en-US" dirty="0"/>
              <a:t>by campaign</a:t>
            </a:r>
            <a:r>
              <a:rPr lang="en-US" dirty="0"/>
              <a:t> </a:t>
            </a:r>
          </a:p>
          <a:p>
            <a:r>
              <a:rPr lang="en-US" dirty="0" smtClean="0"/>
              <a:t>Our </a:t>
            </a:r>
            <a:r>
              <a:rPr lang="en-US" dirty="0"/>
              <a:t>streaming benchmark simulates an advertisement analytics pipeline. In this pipeline, there are a number of</a:t>
            </a:r>
            <a:br>
              <a:rPr lang="en-US" dirty="0"/>
            </a:br>
            <a:r>
              <a:rPr lang="en-US" dirty="0"/>
              <a:t>advertising campaigns, and a number of advertisements for</a:t>
            </a:r>
            <a:br>
              <a:rPr lang="en-US" dirty="0"/>
            </a:br>
            <a:r>
              <a:rPr lang="en-US" dirty="0"/>
              <a:t>each campaign. The job of the benchmark is to read various</a:t>
            </a:r>
            <a:br>
              <a:rPr lang="en-US" dirty="0"/>
            </a:br>
            <a:r>
              <a:rPr lang="en-US" dirty="0"/>
              <a:t>JSON events from Kafka, identify the relevant events, and</a:t>
            </a:r>
            <a:br>
              <a:rPr lang="en-US" dirty="0"/>
            </a:br>
            <a:r>
              <a:rPr lang="en-US" dirty="0"/>
              <a:t>store a windowed count of relevant events per campaign into</a:t>
            </a:r>
            <a:br>
              <a:rPr lang="en-US" dirty="0"/>
            </a:br>
            <a:r>
              <a:rPr lang="en-US" dirty="0"/>
              <a:t>Redis. These steps attempt to probe some common operations</a:t>
            </a:r>
            <a:br>
              <a:rPr lang="en-US" dirty="0"/>
            </a:br>
            <a:r>
              <a:rPr lang="en-US" dirty="0"/>
              <a:t>performed on data streams.</a:t>
            </a:r>
            <a:r>
              <a:rPr lang="en-US" dirty="0"/>
              <a:t> </a:t>
            </a:r>
            <a:br>
              <a:rPr lang="en-US" dirty="0"/>
            </a:b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22</a:t>
            </a:fld>
            <a:endParaRPr lang="en-US" dirty="0"/>
          </a:p>
        </p:txBody>
      </p:sp>
    </p:spTree>
    <p:extLst>
      <p:ext uri="{BB962C8B-B14F-4D97-AF65-F5344CB8AC3E}">
        <p14:creationId xmlns:p14="http://schemas.microsoft.com/office/powerpoint/2010/main" val="2011517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a:t>
            </a:r>
            <a:r>
              <a:rPr lang="en-US" dirty="0"/>
              <a:t>Yahoo! streaming benchmark</a:t>
            </a:r>
            <a:r>
              <a:rPr lang="en-US" dirty="0" smtClean="0"/>
              <a:t>.</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23</a:t>
            </a:fld>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2153" y="1033463"/>
            <a:ext cx="7226418" cy="4119954"/>
          </a:xfrm>
          <a:prstGeom prst="rect">
            <a:avLst/>
          </a:prstGeom>
        </p:spPr>
      </p:pic>
      <p:sp>
        <p:nvSpPr>
          <p:cNvPr id="16" name="TextBox 15"/>
          <p:cNvSpPr txBox="1"/>
          <p:nvPr/>
        </p:nvSpPr>
        <p:spPr>
          <a:xfrm>
            <a:off x="1072420" y="5338583"/>
            <a:ext cx="10020300" cy="1477328"/>
          </a:xfrm>
          <a:prstGeom prst="rect">
            <a:avLst/>
          </a:prstGeom>
          <a:noFill/>
        </p:spPr>
        <p:txBody>
          <a:bodyPr wrap="square" rtlCol="1">
            <a:spAutoFit/>
          </a:bodyPr>
          <a:lstStyle/>
          <a:p>
            <a:pPr marL="285750" indent="-285750">
              <a:buFont typeface="Arial" panose="020B0604020202020204" pitchFamily="34" charset="0"/>
              <a:buChar char="•"/>
            </a:pPr>
            <a:r>
              <a:rPr lang="en-US" dirty="0">
                <a:hlinkClick r:id="rId4"/>
              </a:rPr>
              <a:t>https://</a:t>
            </a:r>
            <a:r>
              <a:rPr lang="en-US" dirty="0" smtClean="0">
                <a:hlinkClick r:id="rId4"/>
              </a:rPr>
              <a:t>github.com/yahoo/streaming-benchmarks</a:t>
            </a:r>
            <a:endParaRPr lang="en-US" dirty="0" smtClean="0"/>
          </a:p>
          <a:p>
            <a:pPr marL="285750" indent="-285750">
              <a:buFont typeface="Arial" panose="020B0604020202020204" pitchFamily="34" charset="0"/>
              <a:buChar char="•"/>
            </a:pPr>
            <a:r>
              <a:rPr lang="en-US" dirty="0" smtClean="0">
                <a:solidFill>
                  <a:srgbClr val="00009A"/>
                </a:solidFill>
              </a:rPr>
              <a:t>Ref</a:t>
            </a:r>
            <a:r>
              <a:rPr lang="en-US" dirty="0" smtClean="0"/>
              <a:t>: </a:t>
            </a:r>
            <a:r>
              <a:rPr lang="en-US" dirty="0"/>
              <a:t>Chintapalli, Sanket, Derek Dagit, Bobby Evans, Reza Farivar, Thomas Graves, Mark Holderbaugh, Zhuo Liu et al. </a:t>
            </a:r>
            <a:r>
              <a:rPr lang="en-US" dirty="0">
                <a:solidFill>
                  <a:srgbClr val="0070C0"/>
                </a:solidFill>
              </a:rPr>
              <a:t>"Benchmarking streaming computation engines: Storm, flink and spark streaming."</a:t>
            </a:r>
            <a:r>
              <a:rPr lang="en-US" dirty="0"/>
              <a:t> In </a:t>
            </a:r>
            <a:r>
              <a:rPr lang="en-US" i="1" dirty="0"/>
              <a:t>2016 IEEE international parallel and distributed processing symposium workshops (IPDPSW)</a:t>
            </a:r>
            <a:r>
              <a:rPr lang="en-US" dirty="0"/>
              <a:t>, pp. 1789-1792. IEEE, </a:t>
            </a:r>
            <a:r>
              <a:rPr lang="en-US" dirty="0" smtClean="0"/>
              <a:t>2016</a:t>
            </a:r>
            <a:endParaRPr lang="en-US" dirty="0"/>
          </a:p>
        </p:txBody>
      </p:sp>
    </p:spTree>
    <p:extLst>
      <p:ext uri="{BB962C8B-B14F-4D97-AF65-F5344CB8AC3E}">
        <p14:creationId xmlns:p14="http://schemas.microsoft.com/office/powerpoint/2010/main" val="624282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Yahoo! streaming benchmark</a:t>
            </a:r>
            <a:endParaRPr lang="fa-IR" dirty="0"/>
          </a:p>
        </p:txBody>
      </p:sp>
      <p:sp>
        <p:nvSpPr>
          <p:cNvPr id="3" name="Content Placeholder 2"/>
          <p:cNvSpPr>
            <a:spLocks noGrp="1"/>
          </p:cNvSpPr>
          <p:nvPr>
            <p:ph idx="1"/>
          </p:nvPr>
        </p:nvSpPr>
        <p:spPr/>
        <p:txBody>
          <a:bodyPr/>
          <a:lstStyle/>
          <a:p>
            <a:r>
              <a:rPr lang="en-US" dirty="0"/>
              <a:t>Yahoo! benchmark is a great starting point </a:t>
            </a:r>
            <a:r>
              <a:rPr lang="en-US" dirty="0" smtClean="0"/>
              <a:t>to understand </a:t>
            </a:r>
            <a:r>
              <a:rPr lang="en-US" dirty="0"/>
              <a:t>engine behavior. </a:t>
            </a:r>
            <a:endParaRPr lang="en-US" dirty="0" smtClean="0"/>
          </a:p>
          <a:p>
            <a:pPr marL="0" indent="0">
              <a:buNone/>
            </a:pPr>
            <a:r>
              <a:rPr lang="en-US" dirty="0"/>
              <a:t>	</a:t>
            </a:r>
            <a:r>
              <a:rPr lang="en-US" dirty="0" smtClean="0"/>
              <a:t>	</a:t>
            </a:r>
            <a:r>
              <a:rPr lang="en-US" sz="4400" dirty="0" smtClean="0">
                <a:solidFill>
                  <a:srgbClr val="0070C0"/>
                </a:solidFill>
              </a:rPr>
              <a:t>But</a:t>
            </a:r>
            <a:endParaRPr lang="en-US" sz="4400" dirty="0">
              <a:solidFill>
                <a:srgbClr val="0070C0"/>
              </a:solidFill>
            </a:endParaRPr>
          </a:p>
          <a:p>
            <a:pPr marL="0" indent="0">
              <a:buNone/>
            </a:pPr>
            <a:r>
              <a:rPr lang="en-US" dirty="0" smtClean="0"/>
              <a:t>Yahoo</a:t>
            </a:r>
            <a:r>
              <a:rPr lang="en-US" dirty="0"/>
              <a:t>! </a:t>
            </a:r>
            <a:r>
              <a:rPr lang="en-US" dirty="0" smtClean="0"/>
              <a:t>benchmark </a:t>
            </a:r>
            <a:r>
              <a:rPr lang="en-US" dirty="0"/>
              <a:t>was limited in two dimensions:</a:t>
            </a:r>
          </a:p>
          <a:p>
            <a:r>
              <a:rPr lang="en-US" dirty="0"/>
              <a:t>S</a:t>
            </a:r>
            <a:r>
              <a:rPr lang="en-US" dirty="0" smtClean="0"/>
              <a:t>toping the </a:t>
            </a:r>
            <a:r>
              <a:rPr lang="en-US" dirty="0"/>
              <a:t>benchmark </a:t>
            </a:r>
            <a:r>
              <a:rPr lang="en-US" dirty="0" smtClean="0"/>
              <a:t>at </a:t>
            </a:r>
            <a:r>
              <a:rPr lang="en-US" dirty="0"/>
              <a:t>very low throughputs (170,000 events per second aggregate</a:t>
            </a:r>
            <a:r>
              <a:rPr lang="en-US" dirty="0" smtClean="0"/>
              <a:t>)</a:t>
            </a:r>
            <a:endParaRPr lang="en-US" dirty="0"/>
          </a:p>
          <a:p>
            <a:r>
              <a:rPr lang="en-US" dirty="0" smtClean="0"/>
              <a:t>Lack of </a:t>
            </a:r>
            <a:r>
              <a:rPr lang="en-US" dirty="0"/>
              <a:t>fault tolerant </a:t>
            </a:r>
            <a:r>
              <a:rPr lang="en-US" dirty="0" smtClean="0"/>
              <a:t>jobs </a:t>
            </a:r>
            <a:r>
              <a:rPr lang="en-US" dirty="0"/>
              <a:t>in the </a:t>
            </a:r>
            <a:r>
              <a:rPr lang="en-US" dirty="0" smtClean="0"/>
              <a:t>benchmark</a:t>
            </a:r>
          </a:p>
          <a:p>
            <a:pPr marL="0" indent="0">
              <a:buNone/>
            </a:pPr>
            <a:endParaRPr lang="en-US" dirty="0"/>
          </a:p>
          <a:p>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24</a:t>
            </a:fld>
            <a:endParaRPr lang="en-US" dirty="0"/>
          </a:p>
        </p:txBody>
      </p:sp>
    </p:spTree>
    <p:extLst>
      <p:ext uri="{BB962C8B-B14F-4D97-AF65-F5344CB8AC3E}">
        <p14:creationId xmlns:p14="http://schemas.microsoft.com/office/powerpoint/2010/main" val="2560707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pPr marL="0" indent="0">
              <a:buNone/>
            </a:pPr>
            <a:r>
              <a:rPr lang="en-US" dirty="0"/>
              <a:t>Knowing that Flink can achieve </a:t>
            </a:r>
            <a:r>
              <a:rPr lang="en-US" dirty="0">
                <a:hlinkClick r:id="rId2"/>
              </a:rPr>
              <a:t>much higher throughputs</a:t>
            </a:r>
            <a:r>
              <a:rPr lang="en-US" dirty="0"/>
              <a:t>, we decided to </a:t>
            </a:r>
            <a:r>
              <a:rPr lang="en-US" dirty="0">
                <a:hlinkClick r:id="rId3"/>
              </a:rPr>
              <a:t>extend the benchmark</a:t>
            </a:r>
            <a:r>
              <a:rPr lang="en-US" dirty="0"/>
              <a:t> as follows</a:t>
            </a:r>
            <a:r>
              <a:rPr lang="en-US" dirty="0" smtClean="0"/>
              <a:t>:</a:t>
            </a:r>
          </a:p>
          <a:p>
            <a:r>
              <a:rPr lang="en-US" dirty="0"/>
              <a:t>We re-implemented the Flink job to use Flink’s native window mechanism so that it provides exactly-once guarantees (the Flink job in the original Yahoo! benchmark was not making use of Flink’s native state, but was </a:t>
            </a:r>
            <a:r>
              <a:rPr lang="en-US" dirty="0" smtClean="0"/>
              <a:t>rather </a:t>
            </a:r>
            <a:r>
              <a:rPr lang="en-US" dirty="0"/>
              <a:t>modeled after the Storm job</a:t>
            </a:r>
            <a:r>
              <a:rPr lang="en-US" dirty="0" smtClean="0"/>
              <a:t>)</a:t>
            </a:r>
          </a:p>
          <a:p>
            <a:r>
              <a:rPr lang="en-US" dirty="0"/>
              <a:t>We tried to push the throughput further by re-implementing the data generator to pump out events </a:t>
            </a:r>
            <a:r>
              <a:rPr lang="en-US" dirty="0" smtClean="0"/>
              <a:t>faster</a:t>
            </a:r>
          </a:p>
          <a:p>
            <a:r>
              <a:rPr lang="en-US"/>
              <a:t>We focused on Flink and Storm, as these were the only frameworks that could provide acceptable latency in the original </a:t>
            </a:r>
            <a:r>
              <a:rPr lang="en-US" smtClean="0"/>
              <a:t>benchmark</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25</a:t>
            </a:fld>
            <a:endParaRPr lang="en-US" dirty="0"/>
          </a:p>
        </p:txBody>
      </p:sp>
    </p:spTree>
    <p:extLst>
      <p:ext uri="{BB962C8B-B14F-4D97-AF65-F5344CB8AC3E}">
        <p14:creationId xmlns:p14="http://schemas.microsoft.com/office/powerpoint/2010/main" val="2332705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r>
              <a:rPr lang="en-US" dirty="0"/>
              <a:t>The Storm job was bottlenecked on CPU, while the Flink job was bottlenecked on the network bandwidth between the machines running Kafka and the machines running Flink</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762" y="2959100"/>
            <a:ext cx="7585676" cy="2590800"/>
          </a:xfrm>
          <a:prstGeom prst="rect">
            <a:avLst/>
          </a:prstGeom>
        </p:spPr>
      </p:pic>
    </p:spTree>
    <p:extLst>
      <p:ext uri="{BB962C8B-B14F-4D97-AF65-F5344CB8AC3E}">
        <p14:creationId xmlns:p14="http://schemas.microsoft.com/office/powerpoint/2010/main" val="4278001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4" name="Slide Number Placeholder 3"/>
          <p:cNvSpPr>
            <a:spLocks noGrp="1"/>
          </p:cNvSpPr>
          <p:nvPr>
            <p:ph type="sldNum" sz="quarter" idx="12"/>
          </p:nvPr>
        </p:nvSpPr>
        <p:spPr/>
        <p:txBody>
          <a:bodyPr/>
          <a:lstStyle/>
          <a:p>
            <a:fld id="{5ABD3CAE-61E4-4361-B0A8-29AC36644BDB}" type="slidenum">
              <a:rPr lang="en-US" smtClean="0"/>
              <a:pPr/>
              <a:t>27</a:t>
            </a:fld>
            <a:endParaRPr lang="en-US" dirty="0"/>
          </a:p>
        </p:txBody>
      </p:sp>
    </p:spTree>
    <p:extLst>
      <p:ext uri="{BB962C8B-B14F-4D97-AF65-F5344CB8AC3E}">
        <p14:creationId xmlns:p14="http://schemas.microsoft.com/office/powerpoint/2010/main" val="208523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Throughput (</a:t>
            </a:r>
            <a:r>
              <a:rPr lang="en-US" dirty="0"/>
              <a:t>two different programs</a:t>
            </a:r>
            <a:r>
              <a:rPr lang="en-US" dirty="0" smtClean="0"/>
              <a:t>)</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28</a:t>
            </a:fld>
            <a:endParaRPr lang="en-US" dirty="0"/>
          </a:p>
        </p:txBody>
      </p:sp>
      <p:sp>
        <p:nvSpPr>
          <p:cNvPr id="10" name="Content Placeholder 9"/>
          <p:cNvSpPr>
            <a:spLocks noGrp="1"/>
          </p:cNvSpPr>
          <p:nvPr>
            <p:ph idx="1"/>
          </p:nvPr>
        </p:nvSpPr>
        <p:spPr/>
        <p:txBody>
          <a:bodyPr/>
          <a:lstStyle/>
          <a:p>
            <a:pPr marL="0" indent="0">
              <a:buNone/>
            </a:pPr>
            <a:r>
              <a:rPr lang="en-US" dirty="0"/>
              <a:t>Measuring the throughput of Flink and Storm in a 30-node cluster of a total of 120 cores</a:t>
            </a:r>
            <a:r>
              <a:rPr lang="en-US" dirty="0" smtClean="0"/>
              <a:t>.</a:t>
            </a:r>
            <a:endParaRPr lang="en-US" dirty="0"/>
          </a:p>
          <a:p>
            <a:pPr marL="285750" indent="-285750"/>
            <a:r>
              <a:rPr lang="en-US" dirty="0"/>
              <a:t>a parallel streaming </a:t>
            </a:r>
            <a:r>
              <a:rPr lang="en-US" b="1" dirty="0">
                <a:solidFill>
                  <a:srgbClr val="0070C0"/>
                </a:solidFill>
              </a:rPr>
              <a:t>grep task</a:t>
            </a:r>
            <a:r>
              <a:rPr lang="en-US" dirty="0"/>
              <a:t>, which searches the stream for events that contain a string matching a regular expression</a:t>
            </a:r>
          </a:p>
          <a:p>
            <a:pPr marL="285750" indent="-285750"/>
            <a:r>
              <a:rPr lang="en-US" dirty="0" smtClean="0"/>
              <a:t>a </a:t>
            </a:r>
            <a:r>
              <a:rPr lang="en-US" dirty="0"/>
              <a:t>different </a:t>
            </a:r>
            <a:r>
              <a:rPr lang="en-US" b="1" dirty="0">
                <a:solidFill>
                  <a:srgbClr val="00B050"/>
                </a:solidFill>
              </a:rPr>
              <a:t>job</a:t>
            </a:r>
            <a:r>
              <a:rPr lang="en-US" dirty="0"/>
              <a:t>, which performs a stream </a:t>
            </a:r>
            <a:r>
              <a:rPr lang="en-US" b="1" dirty="0">
                <a:solidFill>
                  <a:srgbClr val="00B050"/>
                </a:solidFill>
              </a:rPr>
              <a:t>grouping by key</a:t>
            </a:r>
            <a:r>
              <a:rPr lang="en-US" dirty="0"/>
              <a:t>, thereby shuffling the stream through the network</a:t>
            </a:r>
            <a:endParaRPr lang="fa-IR" dirty="0"/>
          </a:p>
          <a:p>
            <a:pPr marL="285750" indent="-285750"/>
            <a:endParaRPr lang="en-US" dirty="0" smtClean="0"/>
          </a:p>
          <a:p>
            <a:pPr marL="285750" indent="-285750"/>
            <a:endParaRPr lang="en-US" dirty="0" smtClean="0"/>
          </a:p>
          <a:p>
            <a:pPr marL="285750" indent="-285750"/>
            <a:endParaRPr lang="en-US" dirty="0"/>
          </a:p>
        </p:txBody>
      </p:sp>
    </p:spTree>
    <p:extLst>
      <p:ext uri="{BB962C8B-B14F-4D97-AF65-F5344CB8AC3E}">
        <p14:creationId xmlns:p14="http://schemas.microsoft.com/office/powerpoint/2010/main" val="2599988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Throughput(grep task Results)</a:t>
            </a:r>
            <a:endParaRPr lang="fa-IR" dirty="0"/>
          </a:p>
        </p:txBody>
      </p:sp>
      <p:sp>
        <p:nvSpPr>
          <p:cNvPr id="3" name="Content Placeholder 2"/>
          <p:cNvSpPr>
            <a:spLocks noGrp="1"/>
          </p:cNvSpPr>
          <p:nvPr>
            <p:ph idx="1"/>
          </p:nvPr>
        </p:nvSpPr>
        <p:spPr/>
        <p:txBody>
          <a:bodyPr/>
          <a:lstStyle/>
          <a:p>
            <a:r>
              <a:rPr lang="en-US" b="1" dirty="0">
                <a:solidFill>
                  <a:srgbClr val="00B050"/>
                </a:solidFill>
              </a:rPr>
              <a:t>Flink</a:t>
            </a:r>
            <a:r>
              <a:rPr lang="en-US" dirty="0"/>
              <a:t> </a:t>
            </a:r>
            <a:r>
              <a:rPr lang="en-US" dirty="0" smtClean="0"/>
              <a:t>throughput </a:t>
            </a:r>
            <a:r>
              <a:rPr lang="en-US" dirty="0"/>
              <a:t>in the cluster to </a:t>
            </a:r>
            <a:r>
              <a:rPr lang="en-US" u="sng" dirty="0"/>
              <a:t>182 million </a:t>
            </a:r>
            <a:r>
              <a:rPr lang="en-US" dirty="0"/>
              <a:t>elements per </a:t>
            </a:r>
            <a:r>
              <a:rPr lang="en-US" dirty="0" smtClean="0"/>
              <a:t>second</a:t>
            </a:r>
          </a:p>
          <a:p>
            <a:r>
              <a:rPr lang="en-US" b="1" dirty="0" smtClean="0">
                <a:solidFill>
                  <a:srgbClr val="0070C0"/>
                </a:solidFill>
              </a:rPr>
              <a:t>Storm</a:t>
            </a:r>
            <a:r>
              <a:rPr lang="en-US" dirty="0" smtClean="0"/>
              <a:t> </a:t>
            </a:r>
            <a:r>
              <a:rPr lang="en-US" dirty="0"/>
              <a:t>throughput </a:t>
            </a:r>
            <a:r>
              <a:rPr lang="en-US" dirty="0" smtClean="0"/>
              <a:t>in the </a:t>
            </a:r>
            <a:r>
              <a:rPr lang="en-US" dirty="0"/>
              <a:t>cluster is </a:t>
            </a:r>
            <a:r>
              <a:rPr lang="en-US" u="sng" dirty="0"/>
              <a:t>0.57 million </a:t>
            </a:r>
            <a:r>
              <a:rPr lang="en-US" dirty="0"/>
              <a:t>elements per </a:t>
            </a:r>
            <a:r>
              <a:rPr lang="en-US" dirty="0" smtClean="0"/>
              <a:t>second</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29</a:t>
            </a:fld>
            <a:endParaRPr lang="en-US" dirty="0"/>
          </a:p>
        </p:txBody>
      </p:sp>
      <p:pic>
        <p:nvPicPr>
          <p:cNvPr id="5"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3428" y="2254257"/>
            <a:ext cx="8633584" cy="4616310"/>
          </a:xfrm>
          <a:prstGeom prst="rect">
            <a:avLst/>
          </a:prstGeom>
        </p:spPr>
      </p:pic>
    </p:spTree>
    <p:extLst>
      <p:ext uri="{BB962C8B-B14F-4D97-AF65-F5344CB8AC3E}">
        <p14:creationId xmlns:p14="http://schemas.microsoft.com/office/powerpoint/2010/main" val="3893442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a:t>
            </a:r>
            <a:r>
              <a:rPr lang="en-US" dirty="0" err="1"/>
              <a:t>Flink</a:t>
            </a:r>
            <a:r>
              <a:rPr lang="en-US" dirty="0"/>
              <a:t>?</a:t>
            </a:r>
          </a:p>
        </p:txBody>
      </p:sp>
      <p:sp>
        <p:nvSpPr>
          <p:cNvPr id="4" name="Slide Number Placeholder 3"/>
          <p:cNvSpPr>
            <a:spLocks noGrp="1"/>
          </p:cNvSpPr>
          <p:nvPr>
            <p:ph type="sldNum" sz="quarter" idx="12"/>
          </p:nvPr>
        </p:nvSpPr>
        <p:spPr/>
        <p:txBody>
          <a:bodyPr/>
          <a:lstStyle/>
          <a:p>
            <a:fld id="{5ABD3CAE-61E4-4361-B0A8-29AC36644BDB}" type="slidenum">
              <a:rPr lang="en-US" smtClean="0"/>
              <a:pPr/>
              <a:t>3</a:t>
            </a:fld>
            <a:endParaRPr lang="en-US" dirty="0"/>
          </a:p>
        </p:txBody>
      </p:sp>
      <p:sp>
        <p:nvSpPr>
          <p:cNvPr id="5" name="Rectangle 2"/>
          <p:cNvSpPr/>
          <p:nvPr/>
        </p:nvSpPr>
        <p:spPr>
          <a:xfrm>
            <a:off x="2455423" y="2626318"/>
            <a:ext cx="1981445" cy="1156267"/>
          </a:xfrm>
          <a:prstGeom prst="rect">
            <a:avLst/>
          </a:prstGeom>
          <a:solidFill>
            <a:srgbClr val="B21C4A"/>
          </a:solidFill>
          <a:ln>
            <a:solidFill>
              <a:srgbClr val="2DA0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Light" panose="020B0502040204020203" pitchFamily="34" charset="0"/>
                <a:cs typeface="Avenir Next Regular"/>
              </a:rPr>
              <a:t>Batch Processing</a:t>
            </a:r>
          </a:p>
          <a:p>
            <a:pPr algn="ctr"/>
            <a:endParaRPr lang="en-US" sz="1200" dirty="0">
              <a:latin typeface="Segoe UI Light" panose="020B0502040204020203" pitchFamily="34" charset="0"/>
              <a:cs typeface="Avenir Next Regular"/>
            </a:endParaRPr>
          </a:p>
          <a:p>
            <a:pPr algn="ctr"/>
            <a:r>
              <a:rPr lang="en-US" sz="1200" dirty="0">
                <a:latin typeface="Segoe UI Light" panose="020B0502040204020203" pitchFamily="34" charset="0"/>
                <a:cs typeface="Avenir Next Regular"/>
              </a:rPr>
              <a:t>process static and</a:t>
            </a:r>
            <a:br>
              <a:rPr lang="en-US" sz="1200" dirty="0">
                <a:latin typeface="Segoe UI Light" panose="020B0502040204020203" pitchFamily="34" charset="0"/>
                <a:cs typeface="Avenir Next Regular"/>
              </a:rPr>
            </a:br>
            <a:r>
              <a:rPr lang="en-US" sz="1200" dirty="0">
                <a:latin typeface="Segoe UI Light" panose="020B0502040204020203" pitchFamily="34" charset="0"/>
                <a:cs typeface="Avenir Next Regular"/>
              </a:rPr>
              <a:t>historic data</a:t>
            </a:r>
          </a:p>
        </p:txBody>
      </p:sp>
      <p:sp>
        <p:nvSpPr>
          <p:cNvPr id="6" name="Rectangle 3"/>
          <p:cNvSpPr/>
          <p:nvPr/>
        </p:nvSpPr>
        <p:spPr>
          <a:xfrm>
            <a:off x="5279059" y="2203080"/>
            <a:ext cx="1981445" cy="1156267"/>
          </a:xfrm>
          <a:prstGeom prst="rect">
            <a:avLst/>
          </a:prstGeom>
          <a:solidFill>
            <a:srgbClr val="B21C4A"/>
          </a:solidFill>
          <a:ln>
            <a:solidFill>
              <a:srgbClr val="2DA0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Segoe UI Light" panose="020B0502040204020203" pitchFamily="34" charset="0"/>
                <a:cs typeface="Avenir Next Regular"/>
              </a:rPr>
              <a:t>Data Stream Processing</a:t>
            </a:r>
          </a:p>
          <a:p>
            <a:pPr algn="ctr"/>
            <a:endParaRPr lang="en-US" sz="800">
              <a:latin typeface="Segoe UI Light" panose="020B0502040204020203" pitchFamily="34" charset="0"/>
              <a:cs typeface="Avenir Next Regular"/>
            </a:endParaRPr>
          </a:p>
          <a:p>
            <a:pPr algn="ctr"/>
            <a:r>
              <a:rPr lang="en-US" sz="1200">
                <a:latin typeface="Segoe UI Light" panose="020B0502040204020203" pitchFamily="34" charset="0"/>
                <a:cs typeface="Avenir Next Regular"/>
              </a:rPr>
              <a:t>realtime results</a:t>
            </a:r>
            <a:br>
              <a:rPr lang="en-US" sz="1200">
                <a:latin typeface="Segoe UI Light" panose="020B0502040204020203" pitchFamily="34" charset="0"/>
                <a:cs typeface="Avenir Next Regular"/>
              </a:rPr>
            </a:br>
            <a:r>
              <a:rPr lang="en-US" sz="1200">
                <a:latin typeface="Segoe UI Light" panose="020B0502040204020203" pitchFamily="34" charset="0"/>
                <a:cs typeface="Avenir Next Regular"/>
              </a:rPr>
              <a:t>from data streams</a:t>
            </a:r>
          </a:p>
        </p:txBody>
      </p:sp>
      <p:sp>
        <p:nvSpPr>
          <p:cNvPr id="7" name="Rectangle 4"/>
          <p:cNvSpPr/>
          <p:nvPr/>
        </p:nvSpPr>
        <p:spPr>
          <a:xfrm>
            <a:off x="8102693" y="2626318"/>
            <a:ext cx="1981445" cy="1156267"/>
          </a:xfrm>
          <a:prstGeom prst="rect">
            <a:avLst/>
          </a:prstGeom>
          <a:solidFill>
            <a:srgbClr val="B21C4A"/>
          </a:solidFill>
          <a:ln>
            <a:solidFill>
              <a:srgbClr val="2DA0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Light" panose="020B0502040204020203" pitchFamily="34" charset="0"/>
                <a:cs typeface="Avenir Next Regular"/>
              </a:rPr>
              <a:t>Event-driven</a:t>
            </a:r>
          </a:p>
          <a:p>
            <a:pPr algn="ctr"/>
            <a:r>
              <a:rPr lang="en-US" dirty="0">
                <a:latin typeface="Segoe UI Light" panose="020B0502040204020203" pitchFamily="34" charset="0"/>
                <a:cs typeface="Avenir Next Regular"/>
              </a:rPr>
              <a:t>Applications</a:t>
            </a:r>
          </a:p>
          <a:p>
            <a:pPr algn="ctr"/>
            <a:endParaRPr lang="en-US" sz="800" dirty="0">
              <a:latin typeface="Segoe UI Light" panose="020B0502040204020203" pitchFamily="34" charset="0"/>
              <a:cs typeface="Avenir Next Regular"/>
            </a:endParaRPr>
          </a:p>
          <a:p>
            <a:pPr algn="ctr"/>
            <a:r>
              <a:rPr lang="en-US" sz="1200" dirty="0">
                <a:latin typeface="Segoe UI Light" panose="020B0502040204020203" pitchFamily="34" charset="0"/>
                <a:cs typeface="Avenir Next Regular"/>
              </a:rPr>
              <a:t>data-driven actions</a:t>
            </a:r>
            <a:br>
              <a:rPr lang="en-US" sz="1200" dirty="0">
                <a:latin typeface="Segoe UI Light" panose="020B0502040204020203" pitchFamily="34" charset="0"/>
                <a:cs typeface="Avenir Next Regular"/>
              </a:rPr>
            </a:br>
            <a:r>
              <a:rPr lang="en-US" sz="1200" dirty="0">
                <a:latin typeface="Segoe UI Light" panose="020B0502040204020203" pitchFamily="34" charset="0"/>
                <a:cs typeface="Avenir Next Regular"/>
              </a:rPr>
              <a:t>and services</a:t>
            </a:r>
          </a:p>
        </p:txBody>
      </p:sp>
      <p:sp>
        <p:nvSpPr>
          <p:cNvPr id="8" name="Right Arrow 40"/>
          <p:cNvSpPr/>
          <p:nvPr/>
        </p:nvSpPr>
        <p:spPr>
          <a:xfrm rot="16200000">
            <a:off x="6196463" y="3408489"/>
            <a:ext cx="231674" cy="365637"/>
          </a:xfrm>
          <a:prstGeom prst="rightArrow">
            <a:avLst/>
          </a:prstGeom>
          <a:solidFill>
            <a:srgbClr val="B21C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latin typeface="Segoe UI Light" panose="020B0502040204020203" pitchFamily="34" charset="0"/>
            </a:endParaRPr>
          </a:p>
        </p:txBody>
      </p:sp>
      <p:sp>
        <p:nvSpPr>
          <p:cNvPr id="9" name="Right Arrow 40"/>
          <p:cNvSpPr/>
          <p:nvPr/>
        </p:nvSpPr>
        <p:spPr>
          <a:xfrm rot="19400804">
            <a:off x="7198572" y="3937713"/>
            <a:ext cx="282747" cy="365637"/>
          </a:xfrm>
          <a:prstGeom prst="rightArrow">
            <a:avLst/>
          </a:prstGeom>
          <a:solidFill>
            <a:srgbClr val="B21C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latin typeface="Segoe UI Light" panose="020B0502040204020203" pitchFamily="34" charset="0"/>
            </a:endParaRPr>
          </a:p>
        </p:txBody>
      </p:sp>
      <p:pic>
        <p:nvPicPr>
          <p:cNvPr id="10" name="Picture 15" descr="flink_squirrel_10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1535" y="3920839"/>
            <a:ext cx="978227" cy="978227"/>
          </a:xfrm>
          <a:prstGeom prst="rect">
            <a:avLst/>
          </a:prstGeom>
        </p:spPr>
      </p:pic>
      <p:sp>
        <p:nvSpPr>
          <p:cNvPr id="11" name="Rectangle 4"/>
          <p:cNvSpPr/>
          <p:nvPr/>
        </p:nvSpPr>
        <p:spPr>
          <a:xfrm>
            <a:off x="2937583" y="5037318"/>
            <a:ext cx="6971354" cy="523220"/>
          </a:xfrm>
          <a:prstGeom prst="rect">
            <a:avLst/>
          </a:prstGeom>
        </p:spPr>
        <p:txBody>
          <a:bodyPr wrap="square">
            <a:spAutoFit/>
          </a:bodyPr>
          <a:lstStyle/>
          <a:p>
            <a:pPr algn="ctr"/>
            <a:r>
              <a:rPr lang="en-US" sz="2800" dirty="0" err="1" smtClean="0">
                <a:solidFill>
                  <a:prstClr val="black"/>
                </a:solidFill>
                <a:latin typeface="Segoe UI Light" panose="020B0502040204020203" pitchFamily="34" charset="0"/>
                <a:ea typeface="+mj-ea"/>
                <a:cs typeface="Avenir Next Regular"/>
              </a:rPr>
              <a:t>Stateful</a:t>
            </a:r>
            <a:r>
              <a:rPr lang="en-US" sz="2800" dirty="0" smtClean="0">
                <a:solidFill>
                  <a:prstClr val="black"/>
                </a:solidFill>
                <a:latin typeface="Segoe UI Light" panose="020B0502040204020203" pitchFamily="34" charset="0"/>
                <a:ea typeface="+mj-ea"/>
                <a:cs typeface="Avenir Next Regular"/>
              </a:rPr>
              <a:t> </a:t>
            </a:r>
            <a:r>
              <a:rPr lang="en-US" sz="2800" dirty="0">
                <a:solidFill>
                  <a:prstClr val="black"/>
                </a:solidFill>
                <a:latin typeface="Segoe UI Light" panose="020B0502040204020203" pitchFamily="34" charset="0"/>
                <a:ea typeface="+mj-ea"/>
                <a:cs typeface="Avenir Next Regular"/>
              </a:rPr>
              <a:t>Computations Over Data </a:t>
            </a:r>
            <a:r>
              <a:rPr lang="en-US" sz="2800" dirty="0" smtClean="0">
                <a:solidFill>
                  <a:prstClr val="black"/>
                </a:solidFill>
                <a:latin typeface="Segoe UI Light" panose="020B0502040204020203" pitchFamily="34" charset="0"/>
                <a:ea typeface="+mj-ea"/>
                <a:cs typeface="Avenir Next Regular"/>
              </a:rPr>
              <a:t>Streams</a:t>
            </a:r>
          </a:p>
        </p:txBody>
      </p:sp>
      <p:sp>
        <p:nvSpPr>
          <p:cNvPr id="12" name="Right Arrow 40"/>
          <p:cNvSpPr/>
          <p:nvPr/>
        </p:nvSpPr>
        <p:spPr>
          <a:xfrm rot="2199196" flipH="1">
            <a:off x="5058237" y="3937713"/>
            <a:ext cx="282747" cy="365637"/>
          </a:xfrm>
          <a:prstGeom prst="rightArrow">
            <a:avLst/>
          </a:prstGeom>
          <a:solidFill>
            <a:srgbClr val="B21C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latin typeface="Segoe UI Light" panose="020B0502040204020203" pitchFamily="34" charset="0"/>
            </a:endParaRPr>
          </a:p>
        </p:txBody>
      </p:sp>
    </p:spTree>
    <p:extLst>
      <p:ext uri="{BB962C8B-B14F-4D97-AF65-F5344CB8AC3E}">
        <p14:creationId xmlns:p14="http://schemas.microsoft.com/office/powerpoint/2010/main" val="3096885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t>
            </a:r>
            <a:r>
              <a:rPr lang="en-US" dirty="0" smtClean="0"/>
              <a:t>Throughput(grep task Results</a:t>
            </a:r>
            <a:r>
              <a:rPr lang="en-US" dirty="0"/>
              <a:t>)</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30</a:t>
            </a:fld>
            <a:endParaRPr lang="en-US" dirty="0"/>
          </a:p>
        </p:txBody>
      </p:sp>
      <p:sp>
        <p:nvSpPr>
          <p:cNvPr id="6" name="Content Placeholder 5"/>
          <p:cNvSpPr>
            <a:spLocks noGrp="1"/>
          </p:cNvSpPr>
          <p:nvPr>
            <p:ph idx="1"/>
          </p:nvPr>
        </p:nvSpPr>
        <p:spPr/>
        <p:txBody>
          <a:bodyPr>
            <a:normAutofit lnSpcReduction="10000"/>
          </a:bodyPr>
          <a:lstStyle/>
          <a:p>
            <a:pPr marL="285750" indent="-285750"/>
            <a:r>
              <a:rPr lang="en-US" b="1" dirty="0" smtClean="0">
                <a:solidFill>
                  <a:srgbClr val="00B050"/>
                </a:solidFill>
              </a:rPr>
              <a:t>Flink </a:t>
            </a:r>
            <a:r>
              <a:rPr lang="en-US" dirty="0"/>
              <a:t>throughput:</a:t>
            </a:r>
          </a:p>
          <a:p>
            <a:pPr marL="0" indent="0">
              <a:buNone/>
            </a:pPr>
            <a:r>
              <a:rPr lang="en-US" u="sng" dirty="0"/>
              <a:t>1.5</a:t>
            </a:r>
            <a:r>
              <a:rPr lang="en-US" dirty="0"/>
              <a:t> million elements per second per core for the grep </a:t>
            </a:r>
            <a:r>
              <a:rPr lang="en-US" dirty="0" smtClean="0"/>
              <a:t>job with </a:t>
            </a:r>
            <a:r>
              <a:rPr lang="en-US" dirty="0"/>
              <a:t>zero latency as the job does not involve </a:t>
            </a:r>
            <a:r>
              <a:rPr lang="en-US" dirty="0" smtClean="0"/>
              <a:t>network</a:t>
            </a:r>
          </a:p>
          <a:p>
            <a:pPr marL="0" indent="0">
              <a:buNone/>
            </a:pPr>
            <a:endParaRPr lang="en-US" dirty="0" smtClean="0"/>
          </a:p>
          <a:p>
            <a:r>
              <a:rPr lang="en-US" b="1" dirty="0" smtClean="0">
                <a:solidFill>
                  <a:srgbClr val="0070C0"/>
                </a:solidFill>
              </a:rPr>
              <a:t>Storm</a:t>
            </a:r>
            <a:r>
              <a:rPr lang="en-US" dirty="0" smtClean="0"/>
              <a:t> </a:t>
            </a:r>
            <a:r>
              <a:rPr lang="en-US" dirty="0"/>
              <a:t>throughput </a:t>
            </a:r>
            <a:r>
              <a:rPr lang="en-US" dirty="0">
                <a:solidFill>
                  <a:srgbClr val="0070C0"/>
                </a:solidFill>
              </a:rPr>
              <a:t>with </a:t>
            </a:r>
            <a:r>
              <a:rPr lang="en-US" dirty="0" smtClean="0">
                <a:solidFill>
                  <a:srgbClr val="0070C0"/>
                </a:solidFill>
              </a:rPr>
              <a:t>ack</a:t>
            </a:r>
            <a:r>
              <a:rPr lang="en-US" dirty="0" smtClean="0"/>
              <a:t>nowledgments: </a:t>
            </a:r>
            <a:r>
              <a:rPr lang="en-US" sz="1800" dirty="0" smtClean="0"/>
              <a:t>(without </a:t>
            </a:r>
            <a:r>
              <a:rPr lang="en-US" sz="1800" dirty="0"/>
              <a:t>any delivery guarantees</a:t>
            </a:r>
            <a:r>
              <a:rPr lang="en-US" sz="1800" dirty="0" smtClean="0"/>
              <a:t>)</a:t>
            </a:r>
            <a:endParaRPr lang="en-US" sz="1800" dirty="0"/>
          </a:p>
          <a:p>
            <a:pPr marL="0" indent="0">
              <a:buNone/>
            </a:pPr>
            <a:r>
              <a:rPr lang="en-US" u="sng" dirty="0"/>
              <a:t>82,000</a:t>
            </a:r>
            <a:r>
              <a:rPr lang="en-US" dirty="0"/>
              <a:t> elements per second per core with latency of about 10 milliseconds in the 99-th </a:t>
            </a:r>
            <a:r>
              <a:rPr lang="en-US" dirty="0" smtClean="0"/>
              <a:t>percentile</a:t>
            </a:r>
          </a:p>
          <a:p>
            <a:pPr marL="0" indent="0">
              <a:buNone/>
            </a:pPr>
            <a:endParaRPr lang="en-US" dirty="0" smtClean="0"/>
          </a:p>
          <a:p>
            <a:r>
              <a:rPr lang="en-US" b="1" dirty="0" smtClean="0">
                <a:solidFill>
                  <a:srgbClr val="0070C0"/>
                </a:solidFill>
              </a:rPr>
              <a:t>Storm</a:t>
            </a:r>
            <a:r>
              <a:rPr lang="en-US" dirty="0" smtClean="0"/>
              <a:t> </a:t>
            </a:r>
            <a:r>
              <a:rPr lang="en-US" dirty="0"/>
              <a:t>throughput </a:t>
            </a:r>
            <a:r>
              <a:rPr lang="en-US" dirty="0" smtClean="0">
                <a:solidFill>
                  <a:srgbClr val="0070C0"/>
                </a:solidFill>
              </a:rPr>
              <a:t>without ack</a:t>
            </a:r>
            <a:r>
              <a:rPr lang="en-US" dirty="0" smtClean="0"/>
              <a:t>nowledgments: </a:t>
            </a:r>
            <a:r>
              <a:rPr lang="en-US" sz="1800" dirty="0" smtClean="0"/>
              <a:t>(guaranteeing </a:t>
            </a:r>
            <a:r>
              <a:rPr lang="en-US" sz="1800" dirty="0"/>
              <a:t>at least one delivery</a:t>
            </a:r>
            <a:r>
              <a:rPr lang="en-US" sz="1800" dirty="0" smtClean="0"/>
              <a:t>)</a:t>
            </a:r>
          </a:p>
          <a:p>
            <a:pPr marL="0" indent="0">
              <a:buNone/>
            </a:pPr>
            <a:r>
              <a:rPr lang="en-US" dirty="0"/>
              <a:t>falls to </a:t>
            </a:r>
            <a:r>
              <a:rPr lang="en-US" u="sng" dirty="0"/>
              <a:t>4,700</a:t>
            </a:r>
            <a:r>
              <a:rPr lang="en-US" dirty="0"/>
              <a:t> elements per second per core with </a:t>
            </a:r>
            <a:r>
              <a:rPr lang="en-US" dirty="0" smtClean="0"/>
              <a:t>increasing latency to </a:t>
            </a:r>
            <a:r>
              <a:rPr lang="en-US" dirty="0"/>
              <a:t>30-120 milliseconds.</a:t>
            </a:r>
          </a:p>
          <a:p>
            <a:pPr marL="0" indent="0">
              <a:buNone/>
            </a:pPr>
            <a:endParaRPr lang="fa-IR" dirty="0"/>
          </a:p>
        </p:txBody>
      </p:sp>
    </p:spTree>
    <p:extLst>
      <p:ext uri="{BB962C8B-B14F-4D97-AF65-F5344CB8AC3E}">
        <p14:creationId xmlns:p14="http://schemas.microsoft.com/office/powerpoint/2010/main" val="1545184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Throughput(stream record grouping)</a:t>
            </a:r>
            <a:endParaRPr lang="fa-IR" dirty="0"/>
          </a:p>
        </p:txBody>
      </p:sp>
      <p:sp>
        <p:nvSpPr>
          <p:cNvPr id="3" name="Content Placeholder 2"/>
          <p:cNvSpPr>
            <a:spLocks noGrp="1"/>
          </p:cNvSpPr>
          <p:nvPr>
            <p:ph idx="1"/>
          </p:nvPr>
        </p:nvSpPr>
        <p:spPr/>
        <p:txBody>
          <a:bodyPr/>
          <a:lstStyle/>
          <a:p>
            <a:r>
              <a:rPr lang="en-US" dirty="0" smtClean="0"/>
              <a:t>Result of running</a:t>
            </a:r>
            <a:r>
              <a:rPr lang="en-US" b="1" dirty="0" smtClean="0">
                <a:solidFill>
                  <a:srgbClr val="00B050"/>
                </a:solidFill>
              </a:rPr>
              <a:t> </a:t>
            </a:r>
            <a:r>
              <a:rPr lang="en-US" dirty="0" smtClean="0"/>
              <a:t>the </a:t>
            </a:r>
            <a:r>
              <a:rPr lang="en-US" dirty="0"/>
              <a:t>job in a </a:t>
            </a:r>
            <a:r>
              <a:rPr lang="en-US" u="sng" dirty="0"/>
              <a:t>cluster</a:t>
            </a:r>
            <a:r>
              <a:rPr lang="en-US" dirty="0"/>
              <a:t> of 30 machines with the same system configuration as before</a:t>
            </a:r>
          </a:p>
          <a:p>
            <a:pPr marL="0" indent="0">
              <a:buNone/>
            </a:pP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31</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00" y="2148746"/>
            <a:ext cx="8520240" cy="4436204"/>
          </a:xfrm>
          <a:prstGeom prst="rect">
            <a:avLst/>
          </a:prstGeom>
        </p:spPr>
      </p:pic>
    </p:spTree>
    <p:extLst>
      <p:ext uri="{BB962C8B-B14F-4D97-AF65-F5344CB8AC3E}">
        <p14:creationId xmlns:p14="http://schemas.microsoft.com/office/powerpoint/2010/main" val="3040340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t>
            </a:r>
            <a:r>
              <a:rPr lang="en-US" dirty="0" smtClean="0"/>
              <a:t>Throughput(stream record grouping)</a:t>
            </a:r>
            <a:endParaRPr lang="fa-IR" dirty="0"/>
          </a:p>
        </p:txBody>
      </p:sp>
      <p:sp>
        <p:nvSpPr>
          <p:cNvPr id="3" name="Content Placeholder 2"/>
          <p:cNvSpPr>
            <a:spLocks noGrp="1"/>
          </p:cNvSpPr>
          <p:nvPr>
            <p:ph idx="1"/>
          </p:nvPr>
        </p:nvSpPr>
        <p:spPr/>
        <p:txBody>
          <a:bodyPr/>
          <a:lstStyle/>
          <a:p>
            <a:r>
              <a:rPr lang="en-US" b="1" dirty="0" smtClean="0">
                <a:solidFill>
                  <a:srgbClr val="00B050"/>
                </a:solidFill>
              </a:rPr>
              <a:t>Flink</a:t>
            </a:r>
            <a:r>
              <a:rPr lang="en-US" dirty="0" smtClean="0"/>
              <a:t> throughput:</a:t>
            </a:r>
          </a:p>
          <a:p>
            <a:pPr marL="0" indent="0">
              <a:buNone/>
            </a:pPr>
            <a:r>
              <a:rPr lang="en-US" u="sng" dirty="0" smtClean="0"/>
              <a:t>720,000</a:t>
            </a:r>
            <a:r>
              <a:rPr lang="en-US" dirty="0" smtClean="0"/>
              <a:t> </a:t>
            </a:r>
            <a:r>
              <a:rPr lang="en-US" dirty="0"/>
              <a:t>events per second per core falling to </a:t>
            </a:r>
            <a:r>
              <a:rPr lang="en-US" u="sng" dirty="0"/>
              <a:t>690,000 </a:t>
            </a:r>
            <a:r>
              <a:rPr lang="en-US" dirty="0" smtClean="0"/>
              <a:t>with checkpointing activated</a:t>
            </a:r>
          </a:p>
          <a:p>
            <a:r>
              <a:rPr lang="en-US" b="1" dirty="0">
                <a:solidFill>
                  <a:srgbClr val="0070C0"/>
                </a:solidFill>
              </a:rPr>
              <a:t>Storm</a:t>
            </a:r>
            <a:r>
              <a:rPr lang="en-US" dirty="0"/>
              <a:t> </a:t>
            </a:r>
            <a:r>
              <a:rPr lang="en-US" dirty="0" smtClean="0"/>
              <a:t>throughput:</a:t>
            </a:r>
          </a:p>
          <a:p>
            <a:pPr marL="0" indent="0">
              <a:buNone/>
            </a:pPr>
            <a:r>
              <a:rPr lang="en-US" u="sng" dirty="0" smtClean="0"/>
              <a:t>2,600</a:t>
            </a:r>
            <a:r>
              <a:rPr lang="en-US" dirty="0" smtClean="0"/>
              <a:t> </a:t>
            </a:r>
            <a:r>
              <a:rPr lang="en-US" dirty="0"/>
              <a:t>events per second per </a:t>
            </a:r>
            <a:r>
              <a:rPr lang="en-US" dirty="0" smtClean="0"/>
              <a:t>core </a:t>
            </a:r>
            <a:r>
              <a:rPr lang="en-US" dirty="0"/>
              <a:t>with at least once guarantees</a:t>
            </a:r>
            <a:r>
              <a:rPr lang="en-US" dirty="0" smtClean="0"/>
              <a:t> </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32</a:t>
            </a:fld>
            <a:endParaRPr lang="en-US" dirty="0"/>
          </a:p>
        </p:txBody>
      </p:sp>
    </p:spTree>
    <p:extLst>
      <p:ext uri="{BB962C8B-B14F-4D97-AF65-F5344CB8AC3E}">
        <p14:creationId xmlns:p14="http://schemas.microsoft.com/office/powerpoint/2010/main" val="701954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33</a:t>
            </a:fld>
            <a:endParaRPr lang="en-US" dirty="0"/>
          </a:p>
        </p:txBody>
      </p:sp>
      <p:sp>
        <p:nvSpPr>
          <p:cNvPr id="6" name="Content Placeholder 5"/>
          <p:cNvSpPr>
            <a:spLocks noGrp="1"/>
          </p:cNvSpPr>
          <p:nvPr>
            <p:ph idx="1"/>
          </p:nvPr>
        </p:nvSpPr>
        <p:spPr/>
        <p:txBody>
          <a:bodyPr/>
          <a:lstStyle/>
          <a:p>
            <a:endParaRPr lang="fa-IR"/>
          </a:p>
        </p:txBody>
      </p:sp>
    </p:spTree>
    <p:extLst>
      <p:ext uri="{BB962C8B-B14F-4D97-AF65-F5344CB8AC3E}">
        <p14:creationId xmlns:p14="http://schemas.microsoft.com/office/powerpoint/2010/main" val="3074563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Throughput</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34</a:t>
            </a:fld>
            <a:endParaRPr lang="en-US" dirty="0"/>
          </a:p>
        </p:txBody>
      </p:sp>
      <p:sp>
        <p:nvSpPr>
          <p:cNvPr id="6" name="TextBox 5"/>
          <p:cNvSpPr txBox="1"/>
          <p:nvPr/>
        </p:nvSpPr>
        <p:spPr>
          <a:xfrm>
            <a:off x="1072420" y="1493480"/>
            <a:ext cx="10515600" cy="2923877"/>
          </a:xfrm>
          <a:prstGeom prst="rect">
            <a:avLst/>
          </a:prstGeom>
          <a:noFill/>
        </p:spPr>
        <p:txBody>
          <a:bodyPr wrap="square" rtlCol="1">
            <a:spAutoFit/>
          </a:bodyPr>
          <a:lstStyle/>
          <a:p>
            <a:r>
              <a:rPr lang="en-US" dirty="0" smtClean="0"/>
              <a:t>Measuring </a:t>
            </a:r>
            <a:r>
              <a:rPr lang="en-US" dirty="0"/>
              <a:t>the throughput of Flink and Storm for two different programs in a 30-node cluster of a total of 120 cores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different </a:t>
            </a:r>
            <a:r>
              <a:rPr lang="en-US" b="1" dirty="0" smtClean="0">
                <a:solidFill>
                  <a:srgbClr val="00B050"/>
                </a:solidFill>
              </a:rPr>
              <a:t>job</a:t>
            </a:r>
            <a:r>
              <a:rPr lang="en-US" dirty="0" smtClean="0"/>
              <a:t>, which performs a stream </a:t>
            </a:r>
            <a:r>
              <a:rPr lang="en-US" b="1" dirty="0" smtClean="0">
                <a:solidFill>
                  <a:srgbClr val="00B050"/>
                </a:solidFill>
              </a:rPr>
              <a:t>grouping by key: </a:t>
            </a:r>
            <a:r>
              <a:rPr lang="en-US" dirty="0" smtClean="0"/>
              <a:t>shuffling the stream through the network</a:t>
            </a:r>
            <a:endParaRPr lang="en-US" dirty="0"/>
          </a:p>
          <a:p>
            <a:r>
              <a:rPr lang="en-US" sz="4000" dirty="0" smtClean="0">
                <a:solidFill>
                  <a:srgbClr val="FF0066"/>
                </a:solidFill>
              </a:rPr>
              <a:t> </a:t>
            </a:r>
            <a:r>
              <a:rPr lang="en-US" sz="2800" dirty="0" smtClean="0">
                <a:solidFill>
                  <a:srgbClr val="FF0066"/>
                </a:solidFill>
              </a:rPr>
              <a:t>Throughput Results:</a:t>
            </a:r>
          </a:p>
          <a:p>
            <a:pPr marL="285750" indent="-285750">
              <a:buFont typeface="Arial" panose="020B0604020202020204" pitchFamily="34" charset="0"/>
              <a:buChar char="•"/>
            </a:pPr>
            <a:r>
              <a:rPr lang="en-US" b="1" smtClean="0">
                <a:solidFill>
                  <a:srgbClr val="00B050"/>
                </a:solidFill>
              </a:rPr>
              <a:t>Flink </a:t>
            </a:r>
            <a:r>
              <a:rPr lang="en-US" smtClean="0"/>
              <a:t>throughput = 720,000 events per second per core</a:t>
            </a:r>
            <a:endParaRPr lang="en-US" b="1" smtClean="0">
              <a:solidFill>
                <a:srgbClr val="00B050"/>
              </a:solidFill>
            </a:endParaRPr>
          </a:p>
          <a:p>
            <a:pPr marL="285750" indent="-285750">
              <a:buFont typeface="Arial" panose="020B0604020202020204" pitchFamily="34" charset="0"/>
              <a:buChar char="•"/>
            </a:pPr>
            <a:r>
              <a:rPr lang="en-US" b="1" smtClean="0">
                <a:solidFill>
                  <a:srgbClr val="0070C0"/>
                </a:solidFill>
              </a:rPr>
              <a:t>Storm</a:t>
            </a:r>
            <a:r>
              <a:rPr lang="en-US" smtClean="0"/>
              <a:t> throughput = 2,600 events per second per core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fa-IR" dirty="0"/>
          </a:p>
        </p:txBody>
      </p:sp>
    </p:spTree>
    <p:extLst>
      <p:ext uri="{BB962C8B-B14F-4D97-AF65-F5344CB8AC3E}">
        <p14:creationId xmlns:p14="http://schemas.microsoft.com/office/powerpoint/2010/main" val="3868910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4" name="Slide Number Placeholder 3"/>
          <p:cNvSpPr>
            <a:spLocks noGrp="1"/>
          </p:cNvSpPr>
          <p:nvPr>
            <p:ph type="sldNum" sz="quarter" idx="12"/>
          </p:nvPr>
        </p:nvSpPr>
        <p:spPr/>
        <p:txBody>
          <a:bodyPr/>
          <a:lstStyle/>
          <a:p>
            <a:fld id="{5ABD3CAE-61E4-4361-B0A8-29AC36644BDB}" type="slidenum">
              <a:rPr lang="en-US" smtClean="0"/>
              <a:pPr/>
              <a:t>35</a:t>
            </a:fld>
            <a:endParaRPr lang="en-US" dirty="0"/>
          </a:p>
        </p:txBody>
      </p:sp>
    </p:spTree>
    <p:extLst>
      <p:ext uri="{BB962C8B-B14F-4D97-AF65-F5344CB8AC3E}">
        <p14:creationId xmlns:p14="http://schemas.microsoft.com/office/powerpoint/2010/main" val="3657864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r>
              <a:rPr lang="en-US" dirty="0"/>
              <a:t>Results using the higher-volume data generator: (A) When using Storm with Kafka, the benchmark application can sustain 400,000 events per second and is CPU-bound, whereas in the case of Flink with Kafka, the application can sustain 3 million events per second and is network-bound. (B) By removing the streaming component to avoid the network bottleneck, the Flink application can sustain 15 million events per second. (C) An additional test was done with the streaming transport component provided by MapR Streams and 10 high-performance nodes (different hardware from A and B); the Flink application can sustain 10 million events per second.</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2813034" y="222297"/>
            <a:ext cx="5797566" cy="5884922"/>
          </a:xfrm>
          <a:prstGeom prst="rect">
            <a:avLst/>
          </a:prstGeom>
        </p:spPr>
      </p:pic>
    </p:spTree>
    <p:extLst>
      <p:ext uri="{BB962C8B-B14F-4D97-AF65-F5344CB8AC3E}">
        <p14:creationId xmlns:p14="http://schemas.microsoft.com/office/powerpoint/2010/main" val="2963156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Transfer &amp; CPU Usage</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37</a:t>
            </a:fld>
            <a:endParaRPr lang="en-US" dirty="0"/>
          </a:p>
        </p:txBody>
      </p:sp>
      <p:pic>
        <p:nvPicPr>
          <p:cNvPr id="7" name="Content Placeholder 6"/>
          <p:cNvPicPr>
            <a:picLocks noGrp="1" noChangeAspect="1"/>
          </p:cNvPicPr>
          <p:nvPr>
            <p:ph idx="1"/>
          </p:nvPr>
        </p:nvPicPr>
        <p:blipFill>
          <a:blip r:embed="rId2"/>
          <a:stretch>
            <a:fillRect/>
          </a:stretch>
        </p:blipFill>
        <p:spPr>
          <a:xfrm>
            <a:off x="861881" y="1068165"/>
            <a:ext cx="5761314" cy="2409916"/>
          </a:xfrm>
          <a:prstGeom prst="rect">
            <a:avLst/>
          </a:prstGeom>
        </p:spPr>
      </p:pic>
      <p:pic>
        <p:nvPicPr>
          <p:cNvPr id="8" name="Picture 7"/>
          <p:cNvPicPr>
            <a:picLocks noChangeAspect="1"/>
          </p:cNvPicPr>
          <p:nvPr/>
        </p:nvPicPr>
        <p:blipFill>
          <a:blip r:embed="rId3"/>
          <a:stretch>
            <a:fillRect/>
          </a:stretch>
        </p:blipFill>
        <p:spPr>
          <a:xfrm>
            <a:off x="888384" y="3478081"/>
            <a:ext cx="5720310" cy="2329980"/>
          </a:xfrm>
          <a:prstGeom prst="rect">
            <a:avLst/>
          </a:prstGeom>
        </p:spPr>
      </p:pic>
      <p:pic>
        <p:nvPicPr>
          <p:cNvPr id="9" name="Picture 8"/>
          <p:cNvPicPr>
            <a:picLocks noChangeAspect="1"/>
          </p:cNvPicPr>
          <p:nvPr/>
        </p:nvPicPr>
        <p:blipFill>
          <a:blip r:embed="rId4"/>
          <a:stretch>
            <a:fillRect/>
          </a:stretch>
        </p:blipFill>
        <p:spPr>
          <a:xfrm>
            <a:off x="6582190" y="1068164"/>
            <a:ext cx="5399270" cy="2409917"/>
          </a:xfrm>
          <a:prstGeom prst="rect">
            <a:avLst/>
          </a:prstGeom>
        </p:spPr>
      </p:pic>
      <p:pic>
        <p:nvPicPr>
          <p:cNvPr id="10" name="Picture 9"/>
          <p:cNvPicPr>
            <a:picLocks noChangeAspect="1"/>
          </p:cNvPicPr>
          <p:nvPr/>
        </p:nvPicPr>
        <p:blipFill>
          <a:blip r:embed="rId5"/>
          <a:stretch>
            <a:fillRect/>
          </a:stretch>
        </p:blipFill>
        <p:spPr>
          <a:xfrm>
            <a:off x="6582189" y="3432906"/>
            <a:ext cx="5418623" cy="2015922"/>
          </a:xfrm>
          <a:prstGeom prst="rect">
            <a:avLst/>
          </a:prstGeom>
        </p:spPr>
      </p:pic>
      <p:sp>
        <p:nvSpPr>
          <p:cNvPr id="11" name="TextBox 10"/>
          <p:cNvSpPr txBox="1"/>
          <p:nvPr/>
        </p:nvSpPr>
        <p:spPr>
          <a:xfrm>
            <a:off x="1520780" y="6085797"/>
            <a:ext cx="9181564" cy="646331"/>
          </a:xfrm>
          <a:prstGeom prst="rect">
            <a:avLst/>
          </a:prstGeom>
          <a:noFill/>
        </p:spPr>
        <p:txBody>
          <a:bodyPr wrap="square" rtlCol="1">
            <a:spAutoFit/>
          </a:bodyPr>
          <a:lstStyle/>
          <a:p>
            <a:r>
              <a:rPr lang="en-US" dirty="0" smtClean="0">
                <a:solidFill>
                  <a:srgbClr val="00009A"/>
                </a:solidFill>
              </a:rPr>
              <a:t>Ref</a:t>
            </a:r>
            <a:r>
              <a:rPr lang="en-US" dirty="0" smtClean="0"/>
              <a:t>: Karakaya</a:t>
            </a:r>
            <a:r>
              <a:rPr lang="en-US" dirty="0"/>
              <a:t>, Ziya, Ali Yazici, and Mohammed Alayyoub. "A comparison of stream processing frameworks." </a:t>
            </a:r>
            <a:r>
              <a:rPr lang="en-US" b="1" i="1" dirty="0">
                <a:solidFill>
                  <a:srgbClr val="00B050"/>
                </a:solidFill>
              </a:rPr>
              <a:t>2017 International Conference on Computer and Applications (ICCA)</a:t>
            </a:r>
            <a:r>
              <a:rPr lang="en-US" b="1" dirty="0"/>
              <a:t>. </a:t>
            </a:r>
            <a:r>
              <a:rPr lang="en-US" b="1" dirty="0">
                <a:solidFill>
                  <a:srgbClr val="00B050"/>
                </a:solidFill>
              </a:rPr>
              <a:t>IEEE, 2017</a:t>
            </a:r>
            <a:r>
              <a:rPr lang="en-US" dirty="0"/>
              <a:t>.</a:t>
            </a:r>
            <a:endParaRPr lang="en-US" b="1" dirty="0"/>
          </a:p>
        </p:txBody>
      </p:sp>
    </p:spTree>
    <p:extLst>
      <p:ext uri="{BB962C8B-B14F-4D97-AF65-F5344CB8AC3E}">
        <p14:creationId xmlns:p14="http://schemas.microsoft.com/office/powerpoint/2010/main" val="2382516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Transfer &amp; CPU Usage</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38</a:t>
            </a:fld>
            <a:endParaRPr lang="en-US" dirty="0"/>
          </a:p>
        </p:txBody>
      </p:sp>
      <p:sp>
        <p:nvSpPr>
          <p:cNvPr id="3" name="Content Placeholder 2"/>
          <p:cNvSpPr>
            <a:spLocks noGrp="1"/>
          </p:cNvSpPr>
          <p:nvPr>
            <p:ph idx="1"/>
          </p:nvPr>
        </p:nvSpPr>
        <p:spPr/>
        <p:txBody>
          <a:bodyPr/>
          <a:lstStyle/>
          <a:p>
            <a:r>
              <a:rPr lang="en-US" dirty="0" smtClean="0">
                <a:solidFill>
                  <a:srgbClr val="00009A"/>
                </a:solidFill>
              </a:rPr>
              <a:t>Storm</a:t>
            </a:r>
            <a:r>
              <a:rPr lang="en-US" dirty="0" smtClean="0"/>
              <a:t> has the </a:t>
            </a:r>
            <a:r>
              <a:rPr lang="en-US" u="sng" dirty="0" smtClean="0"/>
              <a:t>most CPU usage</a:t>
            </a:r>
            <a:endParaRPr lang="fa-IR" dirty="0"/>
          </a:p>
        </p:txBody>
      </p:sp>
    </p:spTree>
    <p:extLst>
      <p:ext uri="{BB962C8B-B14F-4D97-AF65-F5344CB8AC3E}">
        <p14:creationId xmlns:p14="http://schemas.microsoft.com/office/powerpoint/2010/main" val="3977265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4" name="Slide Number Placeholder 3"/>
          <p:cNvSpPr>
            <a:spLocks noGrp="1"/>
          </p:cNvSpPr>
          <p:nvPr>
            <p:ph type="sldNum" sz="quarter" idx="12"/>
          </p:nvPr>
        </p:nvSpPr>
        <p:spPr/>
        <p:txBody>
          <a:bodyPr/>
          <a:lstStyle/>
          <a:p>
            <a:fld id="{5ABD3CAE-61E4-4361-B0A8-29AC36644BDB}" type="slidenum">
              <a:rPr lang="en-US" smtClean="0"/>
              <a:pPr/>
              <a:t>39</a:t>
            </a:fld>
            <a:endParaRPr lang="en-US" dirty="0"/>
          </a:p>
        </p:txBody>
      </p:sp>
    </p:spTree>
    <p:extLst>
      <p:ext uri="{BB962C8B-B14F-4D97-AF65-F5344CB8AC3E}">
        <p14:creationId xmlns:p14="http://schemas.microsoft.com/office/powerpoint/2010/main" val="329348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err="1"/>
              <a:t>Flink</a:t>
            </a:r>
            <a:r>
              <a:rPr lang="en-US" dirty="0"/>
              <a:t> in a Nutshell</a:t>
            </a:r>
          </a:p>
        </p:txBody>
      </p:sp>
      <p:sp>
        <p:nvSpPr>
          <p:cNvPr id="4" name="Slide Number Placeholder 3"/>
          <p:cNvSpPr>
            <a:spLocks noGrp="1"/>
          </p:cNvSpPr>
          <p:nvPr>
            <p:ph type="sldNum" sz="quarter" idx="12"/>
          </p:nvPr>
        </p:nvSpPr>
        <p:spPr/>
        <p:txBody>
          <a:bodyPr/>
          <a:lstStyle/>
          <a:p>
            <a:fld id="{5ABD3CAE-61E4-4361-B0A8-29AC36644BDB}" type="slidenum">
              <a:rPr lang="en-US" smtClean="0"/>
              <a:pPr/>
              <a:t>4</a:t>
            </a:fld>
            <a:endParaRPr lang="en-US" dirty="0"/>
          </a:p>
        </p:txBody>
      </p:sp>
      <p:grpSp>
        <p:nvGrpSpPr>
          <p:cNvPr id="73" name="Group 72"/>
          <p:cNvGrpSpPr/>
          <p:nvPr/>
        </p:nvGrpSpPr>
        <p:grpSpPr>
          <a:xfrm>
            <a:off x="1072420" y="2369714"/>
            <a:ext cx="10381103" cy="2704518"/>
            <a:chOff x="2011756" y="2824472"/>
            <a:chExt cx="8289500" cy="2159607"/>
          </a:xfrm>
        </p:grpSpPr>
        <p:cxnSp>
          <p:nvCxnSpPr>
            <p:cNvPr id="5" name="Gerade Verbindung mit Pfeil 56"/>
            <p:cNvCxnSpPr/>
            <p:nvPr/>
          </p:nvCxnSpPr>
          <p:spPr>
            <a:xfrm>
              <a:off x="7474930" y="3916892"/>
              <a:ext cx="755789" cy="112189"/>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 name="Gerade Verbindung mit Pfeil 57"/>
            <p:cNvCxnSpPr/>
            <p:nvPr/>
          </p:nvCxnSpPr>
          <p:spPr>
            <a:xfrm flipV="1">
              <a:off x="7498340" y="3614932"/>
              <a:ext cx="508906" cy="171899"/>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 name="Gerade Verbindung mit Pfeil 58"/>
            <p:cNvCxnSpPr/>
            <p:nvPr/>
          </p:nvCxnSpPr>
          <p:spPr>
            <a:xfrm>
              <a:off x="7511663" y="4062380"/>
              <a:ext cx="586393" cy="262139"/>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8" name="Gruppieren 60"/>
            <p:cNvGrpSpPr/>
            <p:nvPr/>
          </p:nvGrpSpPr>
          <p:grpSpPr>
            <a:xfrm>
              <a:off x="6140089" y="2921490"/>
              <a:ext cx="1208217" cy="551959"/>
              <a:chOff x="6585420" y="955488"/>
              <a:chExt cx="1940226" cy="1218111"/>
            </a:xfrm>
          </p:grpSpPr>
          <p:sp>
            <p:nvSpPr>
              <p:cNvPr id="9" name="Textfeld 61"/>
              <p:cNvSpPr txBox="1"/>
              <p:nvPr/>
            </p:nvSpPr>
            <p:spPr>
              <a:xfrm>
                <a:off x="6585420" y="955488"/>
                <a:ext cx="1940226" cy="611305"/>
              </a:xfrm>
              <a:prstGeom prst="rect">
                <a:avLst/>
              </a:prstGeom>
              <a:noFill/>
            </p:spPr>
            <p:txBody>
              <a:bodyPr wrap="square" rtlCol="0">
                <a:spAutoFit/>
              </a:bodyPr>
              <a:lstStyle/>
              <a:p>
                <a:pPr algn="ctr"/>
                <a:r>
                  <a:rPr lang="en-US" sz="1200">
                    <a:latin typeface="Segoe UI Semilight" panose="020B0402040204020203" pitchFamily="34" charset="0"/>
                    <a:cs typeface="Segoe UI Semilight" panose="020B0402040204020203" pitchFamily="34" charset="0"/>
                  </a:rPr>
                  <a:t>Queries</a:t>
                </a:r>
              </a:p>
            </p:txBody>
          </p:sp>
          <p:grpSp>
            <p:nvGrpSpPr>
              <p:cNvPr id="10" name="Gruppieren 62"/>
              <p:cNvGrpSpPr/>
              <p:nvPr/>
            </p:nvGrpSpPr>
            <p:grpSpPr>
              <a:xfrm>
                <a:off x="7423789" y="1558699"/>
                <a:ext cx="278582" cy="614900"/>
                <a:chOff x="6163739" y="3249386"/>
                <a:chExt cx="278582" cy="514350"/>
              </a:xfrm>
            </p:grpSpPr>
            <p:sp>
              <p:nvSpPr>
                <p:cNvPr id="11" name="Freihandform 63"/>
                <p:cNvSpPr/>
                <p:nvPr/>
              </p:nvSpPr>
              <p:spPr>
                <a:xfrm>
                  <a:off x="6163739" y="3249386"/>
                  <a:ext cx="98268" cy="514350"/>
                </a:xfrm>
                <a:custGeom>
                  <a:avLst/>
                  <a:gdLst>
                    <a:gd name="connsiteX0" fmla="*/ 73775 w 98268"/>
                    <a:gd name="connsiteY0" fmla="*/ 0 h 514350"/>
                    <a:gd name="connsiteX1" fmla="*/ 296 w 98268"/>
                    <a:gd name="connsiteY1" fmla="*/ 261257 h 514350"/>
                    <a:gd name="connsiteX2" fmla="*/ 98268 w 98268"/>
                    <a:gd name="connsiteY2" fmla="*/ 514350 h 514350"/>
                  </a:gdLst>
                  <a:ahLst/>
                  <a:cxnLst>
                    <a:cxn ang="0">
                      <a:pos x="connsiteX0" y="connsiteY0"/>
                    </a:cxn>
                    <a:cxn ang="0">
                      <a:pos x="connsiteX1" y="connsiteY1"/>
                    </a:cxn>
                    <a:cxn ang="0">
                      <a:pos x="connsiteX2" y="connsiteY2"/>
                    </a:cxn>
                  </a:cxnLst>
                  <a:rect l="l" t="t" r="r" b="b"/>
                  <a:pathLst>
                    <a:path w="98268" h="514350">
                      <a:moveTo>
                        <a:pt x="73775" y="0"/>
                      </a:moveTo>
                      <a:cubicBezTo>
                        <a:pt x="34994" y="87766"/>
                        <a:pt x="-3786" y="175532"/>
                        <a:pt x="296" y="261257"/>
                      </a:cubicBezTo>
                      <a:cubicBezTo>
                        <a:pt x="4378" y="346982"/>
                        <a:pt x="51323" y="430666"/>
                        <a:pt x="98268" y="514350"/>
                      </a:cubicBezTo>
                    </a:path>
                  </a:pathLst>
                </a:custGeom>
                <a:noFill/>
                <a:ln>
                  <a:solidFill>
                    <a:schemeClr val="tx1"/>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 name="Freihandform 64"/>
                <p:cNvSpPr/>
                <p:nvPr/>
              </p:nvSpPr>
              <p:spPr>
                <a:xfrm>
                  <a:off x="6359978" y="3257550"/>
                  <a:ext cx="82343" cy="506186"/>
                </a:xfrm>
                <a:custGeom>
                  <a:avLst/>
                  <a:gdLst>
                    <a:gd name="connsiteX0" fmla="*/ 0 w 82343"/>
                    <a:gd name="connsiteY0" fmla="*/ 506186 h 506186"/>
                    <a:gd name="connsiteX1" fmla="*/ 81643 w 82343"/>
                    <a:gd name="connsiteY1" fmla="*/ 244929 h 506186"/>
                    <a:gd name="connsiteX2" fmla="*/ 32657 w 82343"/>
                    <a:gd name="connsiteY2" fmla="*/ 0 h 506186"/>
                  </a:gdLst>
                  <a:ahLst/>
                  <a:cxnLst>
                    <a:cxn ang="0">
                      <a:pos x="connsiteX0" y="connsiteY0"/>
                    </a:cxn>
                    <a:cxn ang="0">
                      <a:pos x="connsiteX1" y="connsiteY1"/>
                    </a:cxn>
                    <a:cxn ang="0">
                      <a:pos x="connsiteX2" y="connsiteY2"/>
                    </a:cxn>
                  </a:cxnLst>
                  <a:rect l="l" t="t" r="r" b="b"/>
                  <a:pathLst>
                    <a:path w="82343" h="506186">
                      <a:moveTo>
                        <a:pt x="0" y="506186"/>
                      </a:moveTo>
                      <a:cubicBezTo>
                        <a:pt x="38100" y="417739"/>
                        <a:pt x="76200" y="329293"/>
                        <a:pt x="81643" y="244929"/>
                      </a:cubicBezTo>
                      <a:cubicBezTo>
                        <a:pt x="87086" y="160565"/>
                        <a:pt x="59871" y="80282"/>
                        <a:pt x="32657" y="0"/>
                      </a:cubicBezTo>
                    </a:path>
                  </a:pathLst>
                </a:custGeom>
                <a:noFill/>
                <a:ln>
                  <a:solidFill>
                    <a:schemeClr val="tx1"/>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grpSp>
        <p:sp>
          <p:nvSpPr>
            <p:cNvPr id="13" name="Abgerundetes Rechteck 65"/>
            <p:cNvSpPr/>
            <p:nvPr/>
          </p:nvSpPr>
          <p:spPr>
            <a:xfrm>
              <a:off x="6140406" y="3597836"/>
              <a:ext cx="1209112" cy="807480"/>
            </a:xfrm>
            <a:prstGeom prst="roundRect">
              <a:avLst/>
            </a:prstGeom>
            <a:solidFill>
              <a:schemeClr val="bg1">
                <a:lumMod val="95000"/>
              </a:schemeClr>
            </a:solidFill>
            <a:ln w="12700">
              <a:solidFill>
                <a:srgbClr val="72459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a:solidFill>
                  <a:schemeClr val="tx1"/>
                </a:solidFill>
                <a:latin typeface="Segoe UI Light" panose="020B0502040204020203" pitchFamily="34" charset="0"/>
              </a:endParaRPr>
            </a:p>
          </p:txBody>
        </p:sp>
        <p:sp>
          <p:nvSpPr>
            <p:cNvPr id="14" name="Zylinder 73"/>
            <p:cNvSpPr/>
            <p:nvPr/>
          </p:nvSpPr>
          <p:spPr>
            <a:xfrm>
              <a:off x="7071002" y="4206246"/>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hteck 74"/>
            <p:cNvSpPr/>
            <p:nvPr/>
          </p:nvSpPr>
          <p:spPr>
            <a:xfrm>
              <a:off x="8342121" y="3922770"/>
              <a:ext cx="908093" cy="351234"/>
            </a:xfrm>
            <a:prstGeom prst="rect">
              <a:avLst/>
            </a:prstGeom>
            <a:solidFill>
              <a:srgbClr val="F5A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hteck 75"/>
            <p:cNvSpPr/>
            <p:nvPr/>
          </p:nvSpPr>
          <p:spPr>
            <a:xfrm>
              <a:off x="9121096"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hteck 76"/>
            <p:cNvSpPr/>
            <p:nvPr/>
          </p:nvSpPr>
          <p:spPr>
            <a:xfrm>
              <a:off x="8992018"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hteck 77"/>
            <p:cNvSpPr/>
            <p:nvPr/>
          </p:nvSpPr>
          <p:spPr>
            <a:xfrm>
              <a:off x="8862939"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hteck 78"/>
            <p:cNvSpPr/>
            <p:nvPr/>
          </p:nvSpPr>
          <p:spPr>
            <a:xfrm>
              <a:off x="8733861"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hteck 79"/>
            <p:cNvSpPr/>
            <p:nvPr/>
          </p:nvSpPr>
          <p:spPr>
            <a:xfrm>
              <a:off x="8604782"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hteck 80"/>
            <p:cNvSpPr/>
            <p:nvPr/>
          </p:nvSpPr>
          <p:spPr>
            <a:xfrm>
              <a:off x="8475704"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Zylinder 82"/>
            <p:cNvSpPr/>
            <p:nvPr/>
          </p:nvSpPr>
          <p:spPr>
            <a:xfrm>
              <a:off x="8131560" y="3330800"/>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3" name="Gruppieren 83"/>
            <p:cNvGrpSpPr/>
            <p:nvPr/>
          </p:nvGrpSpPr>
          <p:grpSpPr>
            <a:xfrm>
              <a:off x="8230719" y="4510216"/>
              <a:ext cx="1203073" cy="473863"/>
              <a:chOff x="697846" y="3697437"/>
              <a:chExt cx="2337684" cy="920760"/>
            </a:xfrm>
          </p:grpSpPr>
          <p:pic>
            <p:nvPicPr>
              <p:cNvPr id="24" name="Grafik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125" y="3791916"/>
                <a:ext cx="562890" cy="562890"/>
              </a:xfrm>
              <a:prstGeom prst="rect">
                <a:avLst/>
              </a:prstGeom>
            </p:spPr>
          </p:pic>
          <p:sp>
            <p:nvSpPr>
              <p:cNvPr id="25" name="Zylinder 85"/>
              <p:cNvSpPr/>
              <p:nvPr/>
            </p:nvSpPr>
            <p:spPr>
              <a:xfrm>
                <a:off x="1132435"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6" name="Grafik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4257" y="3791916"/>
                <a:ext cx="562890" cy="562890"/>
              </a:xfrm>
              <a:prstGeom prst="rect">
                <a:avLst/>
              </a:prstGeom>
            </p:spPr>
          </p:pic>
          <p:sp>
            <p:nvSpPr>
              <p:cNvPr id="27" name="Zylinder 87"/>
              <p:cNvSpPr/>
              <p:nvPr/>
            </p:nvSpPr>
            <p:spPr>
              <a:xfrm>
                <a:off x="1796567"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8" name="Grafik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8389" y="3791916"/>
                <a:ext cx="562890" cy="562890"/>
              </a:xfrm>
              <a:prstGeom prst="rect">
                <a:avLst/>
              </a:prstGeom>
            </p:spPr>
          </p:pic>
          <p:sp>
            <p:nvSpPr>
              <p:cNvPr id="29" name="Zylinder 89"/>
              <p:cNvSpPr/>
              <p:nvPr/>
            </p:nvSpPr>
            <p:spPr>
              <a:xfrm>
                <a:off x="2460699"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Abgerundetes Rechteck 90"/>
              <p:cNvSpPr/>
              <p:nvPr/>
            </p:nvSpPr>
            <p:spPr>
              <a:xfrm>
                <a:off x="697846" y="3697437"/>
                <a:ext cx="2337684" cy="920760"/>
              </a:xfrm>
              <a:prstGeom prst="roundRect">
                <a:avLst/>
              </a:prstGeom>
              <a:no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31" name="Zylinder 91"/>
            <p:cNvSpPr/>
            <p:nvPr/>
          </p:nvSpPr>
          <p:spPr>
            <a:xfrm>
              <a:off x="8285708" y="3462242"/>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Abgerundetes Rechteck 93"/>
            <p:cNvSpPr/>
            <p:nvPr/>
          </p:nvSpPr>
          <p:spPr>
            <a:xfrm>
              <a:off x="2011756" y="3220470"/>
              <a:ext cx="1148077" cy="38193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rPr>
                <a:t>Applications</a:t>
              </a:r>
            </a:p>
          </p:txBody>
        </p:sp>
        <p:sp>
          <p:nvSpPr>
            <p:cNvPr id="33" name="Abgerundetes Rechteck 94"/>
            <p:cNvSpPr/>
            <p:nvPr/>
          </p:nvSpPr>
          <p:spPr>
            <a:xfrm>
              <a:off x="2011756" y="3678141"/>
              <a:ext cx="1148077" cy="38193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Segoe UI Light" panose="020B0502040204020203" pitchFamily="34" charset="0"/>
                </a:rPr>
                <a:t>Devices</a:t>
              </a:r>
            </a:p>
          </p:txBody>
        </p:sp>
        <p:sp>
          <p:nvSpPr>
            <p:cNvPr id="34" name="Abgerundetes Rechteck 95"/>
            <p:cNvSpPr/>
            <p:nvPr/>
          </p:nvSpPr>
          <p:spPr>
            <a:xfrm>
              <a:off x="2011756" y="4135812"/>
              <a:ext cx="1148077" cy="38193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Segoe UI Light" panose="020B0502040204020203" pitchFamily="34" charset="0"/>
                </a:rPr>
                <a:t>etc.</a:t>
              </a:r>
            </a:p>
          </p:txBody>
        </p:sp>
        <p:sp>
          <p:nvSpPr>
            <p:cNvPr id="35" name="Textfeld 102"/>
            <p:cNvSpPr txBox="1"/>
            <p:nvPr/>
          </p:nvSpPr>
          <p:spPr>
            <a:xfrm>
              <a:off x="8746427" y="3473052"/>
              <a:ext cx="713657" cy="253916"/>
            </a:xfrm>
            <a:prstGeom prst="rect">
              <a:avLst/>
            </a:prstGeom>
            <a:noFill/>
          </p:spPr>
          <p:txBody>
            <a:bodyPr wrap="none" rtlCol="0">
              <a:spAutoFit/>
            </a:bodyPr>
            <a:lstStyle/>
            <a:p>
              <a:pPr algn="ctr"/>
              <a:r>
                <a:rPr lang="en-US" sz="1050">
                  <a:latin typeface="Segoe UI Light" panose="020B0502040204020203" pitchFamily="34" charset="0"/>
                </a:rPr>
                <a:t>Database</a:t>
              </a:r>
            </a:p>
          </p:txBody>
        </p:sp>
        <p:sp>
          <p:nvSpPr>
            <p:cNvPr id="36" name="Textfeld 103"/>
            <p:cNvSpPr txBox="1"/>
            <p:nvPr/>
          </p:nvSpPr>
          <p:spPr>
            <a:xfrm>
              <a:off x="9307275" y="3979760"/>
              <a:ext cx="582211" cy="253916"/>
            </a:xfrm>
            <a:prstGeom prst="rect">
              <a:avLst/>
            </a:prstGeom>
            <a:noFill/>
          </p:spPr>
          <p:txBody>
            <a:bodyPr wrap="none" rtlCol="0">
              <a:spAutoFit/>
            </a:bodyPr>
            <a:lstStyle/>
            <a:p>
              <a:pPr algn="ctr"/>
              <a:r>
                <a:rPr lang="en-US" sz="1050">
                  <a:latin typeface="Segoe UI Light" panose="020B0502040204020203" pitchFamily="34" charset="0"/>
                </a:rPr>
                <a:t>Stream</a:t>
              </a:r>
            </a:p>
          </p:txBody>
        </p:sp>
        <p:sp>
          <p:nvSpPr>
            <p:cNvPr id="37" name="Textfeld 104"/>
            <p:cNvSpPr txBox="1"/>
            <p:nvPr/>
          </p:nvSpPr>
          <p:spPr>
            <a:xfrm>
              <a:off x="9436916" y="4542483"/>
              <a:ext cx="864340" cy="415498"/>
            </a:xfrm>
            <a:prstGeom prst="rect">
              <a:avLst/>
            </a:prstGeom>
            <a:noFill/>
          </p:spPr>
          <p:txBody>
            <a:bodyPr wrap="none" rtlCol="0">
              <a:spAutoFit/>
            </a:bodyPr>
            <a:lstStyle/>
            <a:p>
              <a:pPr algn="ctr"/>
              <a:r>
                <a:rPr lang="en-US" sz="1050">
                  <a:latin typeface="Segoe UI Light" panose="020B0502040204020203" pitchFamily="34" charset="0"/>
                </a:rPr>
                <a:t>File / Object</a:t>
              </a:r>
              <a:br>
                <a:rPr lang="en-US" sz="1050">
                  <a:latin typeface="Segoe UI Light" panose="020B0502040204020203" pitchFamily="34" charset="0"/>
                </a:rPr>
              </a:br>
              <a:r>
                <a:rPr lang="en-US" sz="1050">
                  <a:latin typeface="Segoe UI Light" panose="020B0502040204020203" pitchFamily="34" charset="0"/>
                </a:rPr>
                <a:t>Storage</a:t>
              </a:r>
            </a:p>
          </p:txBody>
        </p:sp>
        <p:pic>
          <p:nvPicPr>
            <p:cNvPr id="38" name="Picture 76" descr="flink2_200_color_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86036" y="3670705"/>
              <a:ext cx="916320" cy="471904"/>
            </a:xfrm>
            <a:prstGeom prst="rect">
              <a:avLst/>
            </a:prstGeom>
          </p:spPr>
        </p:pic>
        <p:sp>
          <p:nvSpPr>
            <p:cNvPr id="39" name="Rechteck 109"/>
            <p:cNvSpPr/>
            <p:nvPr/>
          </p:nvSpPr>
          <p:spPr>
            <a:xfrm>
              <a:off x="4437227" y="3139086"/>
              <a:ext cx="908093" cy="351234"/>
            </a:xfrm>
            <a:prstGeom prst="rect">
              <a:avLst/>
            </a:prstGeom>
            <a:solidFill>
              <a:srgbClr val="F5A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hteck 110"/>
            <p:cNvSpPr/>
            <p:nvPr/>
          </p:nvSpPr>
          <p:spPr>
            <a:xfrm>
              <a:off x="5216202"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hteck 111"/>
            <p:cNvSpPr/>
            <p:nvPr/>
          </p:nvSpPr>
          <p:spPr>
            <a:xfrm>
              <a:off x="5087124"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Rechteck 112"/>
            <p:cNvSpPr/>
            <p:nvPr/>
          </p:nvSpPr>
          <p:spPr>
            <a:xfrm>
              <a:off x="4958045"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Rechteck 113"/>
            <p:cNvSpPr/>
            <p:nvPr/>
          </p:nvSpPr>
          <p:spPr>
            <a:xfrm>
              <a:off x="4828967"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Rechteck 114"/>
            <p:cNvSpPr/>
            <p:nvPr/>
          </p:nvSpPr>
          <p:spPr>
            <a:xfrm>
              <a:off x="4699888"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Rechteck 115"/>
            <p:cNvSpPr/>
            <p:nvPr/>
          </p:nvSpPr>
          <p:spPr>
            <a:xfrm>
              <a:off x="4570810"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 name="Zylinder 116"/>
            <p:cNvSpPr/>
            <p:nvPr/>
          </p:nvSpPr>
          <p:spPr>
            <a:xfrm>
              <a:off x="4621115" y="3655538"/>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7" name="Gruppieren 117"/>
            <p:cNvGrpSpPr/>
            <p:nvPr/>
          </p:nvGrpSpPr>
          <p:grpSpPr>
            <a:xfrm>
              <a:off x="4325825" y="4326780"/>
              <a:ext cx="1203073" cy="473863"/>
              <a:chOff x="697846" y="3697437"/>
              <a:chExt cx="2337684" cy="920760"/>
            </a:xfrm>
          </p:grpSpPr>
          <p:pic>
            <p:nvPicPr>
              <p:cNvPr id="48" name="Grafik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125" y="3791916"/>
                <a:ext cx="562890" cy="562890"/>
              </a:xfrm>
              <a:prstGeom prst="rect">
                <a:avLst/>
              </a:prstGeom>
            </p:spPr>
          </p:pic>
          <p:sp>
            <p:nvSpPr>
              <p:cNvPr id="49" name="Zylinder 119"/>
              <p:cNvSpPr/>
              <p:nvPr/>
            </p:nvSpPr>
            <p:spPr>
              <a:xfrm>
                <a:off x="1132435"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0" name="Grafik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4257" y="3791916"/>
                <a:ext cx="562890" cy="562890"/>
              </a:xfrm>
              <a:prstGeom prst="rect">
                <a:avLst/>
              </a:prstGeom>
            </p:spPr>
          </p:pic>
          <p:sp>
            <p:nvSpPr>
              <p:cNvPr id="51" name="Zylinder 121"/>
              <p:cNvSpPr/>
              <p:nvPr/>
            </p:nvSpPr>
            <p:spPr>
              <a:xfrm>
                <a:off x="1796567"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2" name="Grafik 1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8389" y="3791916"/>
                <a:ext cx="562890" cy="562890"/>
              </a:xfrm>
              <a:prstGeom prst="rect">
                <a:avLst/>
              </a:prstGeom>
            </p:spPr>
          </p:pic>
          <p:sp>
            <p:nvSpPr>
              <p:cNvPr id="53" name="Zylinder 123"/>
              <p:cNvSpPr/>
              <p:nvPr/>
            </p:nvSpPr>
            <p:spPr>
              <a:xfrm>
                <a:off x="2460699"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Abgerundetes Rechteck 124"/>
              <p:cNvSpPr/>
              <p:nvPr/>
            </p:nvSpPr>
            <p:spPr>
              <a:xfrm>
                <a:off x="697846" y="3697437"/>
                <a:ext cx="2337684" cy="920760"/>
              </a:xfrm>
              <a:prstGeom prst="roundRect">
                <a:avLst/>
              </a:prstGeom>
              <a:no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55" name="Zylinder 125"/>
            <p:cNvSpPr/>
            <p:nvPr/>
          </p:nvSpPr>
          <p:spPr>
            <a:xfrm>
              <a:off x="4775263" y="3786980"/>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Textfeld 128"/>
            <p:cNvSpPr txBox="1"/>
            <p:nvPr/>
          </p:nvSpPr>
          <p:spPr>
            <a:xfrm>
              <a:off x="3573955" y="4160522"/>
              <a:ext cx="603050" cy="415498"/>
            </a:xfrm>
            <a:prstGeom prst="rect">
              <a:avLst/>
            </a:prstGeom>
            <a:noFill/>
          </p:spPr>
          <p:txBody>
            <a:bodyPr wrap="none" rtlCol="0">
              <a:spAutoFit/>
            </a:bodyPr>
            <a:lstStyle/>
            <a:p>
              <a:pPr algn="ctr"/>
              <a:r>
                <a:rPr lang="en-US" sz="1050">
                  <a:latin typeface="Segoe UI Light" panose="020B0502040204020203" pitchFamily="34" charset="0"/>
                </a:rPr>
                <a:t>Historic</a:t>
              </a:r>
              <a:br>
                <a:rPr lang="en-US" sz="1050">
                  <a:latin typeface="Segoe UI Light" panose="020B0502040204020203" pitchFamily="34" charset="0"/>
                </a:rPr>
              </a:br>
              <a:r>
                <a:rPr lang="en-US" sz="1050">
                  <a:latin typeface="Segoe UI Light" panose="020B0502040204020203" pitchFamily="34" charset="0"/>
                </a:rPr>
                <a:t>Data</a:t>
              </a:r>
            </a:p>
          </p:txBody>
        </p:sp>
        <p:sp>
          <p:nvSpPr>
            <p:cNvPr id="57" name="Geschweifte Klammer rechts 130"/>
            <p:cNvSpPr/>
            <p:nvPr/>
          </p:nvSpPr>
          <p:spPr>
            <a:xfrm rot="10800000">
              <a:off x="4101623" y="3130804"/>
              <a:ext cx="136127" cy="467033"/>
            </a:xfrm>
            <a:prstGeom prst="rightBrac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58" name="Geschweifte Klammer rechts 131"/>
            <p:cNvSpPr/>
            <p:nvPr/>
          </p:nvSpPr>
          <p:spPr>
            <a:xfrm rot="10800000">
              <a:off x="4105775" y="3661936"/>
              <a:ext cx="136127" cy="1280652"/>
            </a:xfrm>
            <a:prstGeom prst="rightBrac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59" name="Textfeld 132"/>
            <p:cNvSpPr txBox="1"/>
            <p:nvPr/>
          </p:nvSpPr>
          <p:spPr>
            <a:xfrm>
              <a:off x="3449421" y="3227841"/>
              <a:ext cx="635110" cy="253916"/>
            </a:xfrm>
            <a:prstGeom prst="rect">
              <a:avLst/>
            </a:prstGeom>
            <a:noFill/>
          </p:spPr>
          <p:txBody>
            <a:bodyPr wrap="none" rtlCol="0">
              <a:spAutoFit/>
            </a:bodyPr>
            <a:lstStyle/>
            <a:p>
              <a:pPr algn="ctr"/>
              <a:r>
                <a:rPr lang="en-US" sz="1050">
                  <a:latin typeface="Segoe UI Light" panose="020B0502040204020203" pitchFamily="34" charset="0"/>
                </a:rPr>
                <a:t>Streams</a:t>
              </a:r>
            </a:p>
          </p:txBody>
        </p:sp>
        <p:cxnSp>
          <p:nvCxnSpPr>
            <p:cNvPr id="60" name="Gerade Verbindung mit Pfeil 133"/>
            <p:cNvCxnSpPr/>
            <p:nvPr/>
          </p:nvCxnSpPr>
          <p:spPr>
            <a:xfrm>
              <a:off x="5384068" y="3916891"/>
              <a:ext cx="692556" cy="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1" name="Gerade Verbindung mit Pfeil 134"/>
            <p:cNvCxnSpPr/>
            <p:nvPr/>
          </p:nvCxnSpPr>
          <p:spPr>
            <a:xfrm>
              <a:off x="5510073" y="3530267"/>
              <a:ext cx="553744" cy="252899"/>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Gerade Verbindung mit Pfeil 135"/>
            <p:cNvCxnSpPr/>
            <p:nvPr/>
          </p:nvCxnSpPr>
          <p:spPr>
            <a:xfrm flipV="1">
              <a:off x="5541456" y="4062379"/>
              <a:ext cx="526136" cy="26440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3" name="Pfeil nach rechts 138"/>
            <p:cNvSpPr/>
            <p:nvPr/>
          </p:nvSpPr>
          <p:spPr>
            <a:xfrm>
              <a:off x="3313261" y="3666748"/>
              <a:ext cx="430178" cy="42933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bgerundetes Rechteck 139"/>
            <p:cNvSpPr/>
            <p:nvPr/>
          </p:nvSpPr>
          <p:spPr>
            <a:xfrm>
              <a:off x="7927913" y="2824472"/>
              <a:ext cx="725853" cy="421149"/>
            </a:xfrm>
            <a:prstGeom prst="roundRect">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50">
                  <a:solidFill>
                    <a:schemeClr val="tx1"/>
                  </a:solidFill>
                  <a:latin typeface="Segoe UI Light" panose="020B0502040204020203" pitchFamily="34" charset="0"/>
                </a:rPr>
                <a:t>Application</a:t>
              </a:r>
            </a:p>
          </p:txBody>
        </p:sp>
        <p:cxnSp>
          <p:nvCxnSpPr>
            <p:cNvPr id="65" name="Gerade Verbindung mit Pfeil 140"/>
            <p:cNvCxnSpPr/>
            <p:nvPr/>
          </p:nvCxnSpPr>
          <p:spPr>
            <a:xfrm flipV="1">
              <a:off x="7444493" y="3319306"/>
              <a:ext cx="442743" cy="295628"/>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25908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4" name="Slide Number Placeholder 3"/>
          <p:cNvSpPr>
            <a:spLocks noGrp="1"/>
          </p:cNvSpPr>
          <p:nvPr>
            <p:ph type="sldNum" sz="quarter" idx="12"/>
          </p:nvPr>
        </p:nvSpPr>
        <p:spPr/>
        <p:txBody>
          <a:bodyPr/>
          <a:lstStyle/>
          <a:p>
            <a:fld id="{5ABD3CAE-61E4-4361-B0A8-29AC36644BDB}" type="slidenum">
              <a:rPr lang="en-US" smtClean="0"/>
              <a:pPr/>
              <a:t>40</a:t>
            </a:fld>
            <a:endParaRPr lang="en-US" dirty="0"/>
          </a:p>
        </p:txBody>
      </p:sp>
    </p:spTree>
    <p:extLst>
      <p:ext uri="{BB962C8B-B14F-4D97-AF65-F5344CB8AC3E}">
        <p14:creationId xmlns:p14="http://schemas.microsoft.com/office/powerpoint/2010/main" val="31276829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4" name="Slide Number Placeholder 3"/>
          <p:cNvSpPr>
            <a:spLocks noGrp="1"/>
          </p:cNvSpPr>
          <p:nvPr>
            <p:ph type="sldNum" sz="quarter" idx="12"/>
          </p:nvPr>
        </p:nvSpPr>
        <p:spPr/>
        <p:txBody>
          <a:bodyPr/>
          <a:lstStyle/>
          <a:p>
            <a:fld id="{5ABD3CAE-61E4-4361-B0A8-29AC36644BDB}" type="slidenum">
              <a:rPr lang="en-US" smtClean="0"/>
              <a:pPr/>
              <a:t>41</a:t>
            </a:fld>
            <a:endParaRPr lang="en-US" dirty="0"/>
          </a:p>
        </p:txBody>
      </p:sp>
    </p:spTree>
    <p:extLst>
      <p:ext uri="{BB962C8B-B14F-4D97-AF65-F5344CB8AC3E}">
        <p14:creationId xmlns:p14="http://schemas.microsoft.com/office/powerpoint/2010/main" val="33447177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Slide Number Placeholder 2"/>
          <p:cNvSpPr>
            <a:spLocks noGrp="1"/>
          </p:cNvSpPr>
          <p:nvPr>
            <p:ph type="sldNum" sz="quarter" idx="12"/>
          </p:nvPr>
        </p:nvSpPr>
        <p:spPr/>
        <p:txBody>
          <a:bodyPr/>
          <a:lstStyle/>
          <a:p>
            <a:fld id="{5ABD3CAE-61E4-4361-B0A8-29AC36644BDB}" type="slidenum">
              <a:rPr lang="en-US" smtClean="0"/>
              <a:t>42</a:t>
            </a:fld>
            <a:endParaRPr lang="en-US"/>
          </a:p>
        </p:txBody>
      </p:sp>
    </p:spTree>
    <p:extLst>
      <p:ext uri="{BB962C8B-B14F-4D97-AF65-F5344CB8AC3E}">
        <p14:creationId xmlns:p14="http://schemas.microsoft.com/office/powerpoint/2010/main" val="40109414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Slide Number Placeholder 2"/>
          <p:cNvSpPr>
            <a:spLocks noGrp="1"/>
          </p:cNvSpPr>
          <p:nvPr>
            <p:ph type="sldNum" sz="quarter" idx="12"/>
          </p:nvPr>
        </p:nvSpPr>
        <p:spPr/>
        <p:txBody>
          <a:bodyPr/>
          <a:lstStyle/>
          <a:p>
            <a:fld id="{5ABD3CAE-61E4-4361-B0A8-29AC36644BDB}" type="slidenum">
              <a:rPr lang="en-US" smtClean="0"/>
              <a:t>43</a:t>
            </a:fld>
            <a:endParaRPr lang="en-US"/>
          </a:p>
        </p:txBody>
      </p:sp>
    </p:spTree>
    <p:extLst>
      <p:ext uri="{BB962C8B-B14F-4D97-AF65-F5344CB8AC3E}">
        <p14:creationId xmlns:p14="http://schemas.microsoft.com/office/powerpoint/2010/main" val="3095624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Streams</a:t>
            </a:r>
          </a:p>
        </p:txBody>
      </p:sp>
      <p:sp>
        <p:nvSpPr>
          <p:cNvPr id="3" name="Content Placeholder 2"/>
          <p:cNvSpPr>
            <a:spLocks noGrp="1"/>
          </p:cNvSpPr>
          <p:nvPr>
            <p:ph idx="1"/>
          </p:nvPr>
        </p:nvSpPr>
        <p:spPr/>
        <p:txBody>
          <a:bodyPr/>
          <a:lstStyle/>
          <a:p>
            <a:r>
              <a:rPr lang="en-US" dirty="0"/>
              <a:t>Considering any kind of data as a stream of events</a:t>
            </a:r>
          </a:p>
          <a:p>
            <a:pPr lvl="1"/>
            <a:r>
              <a:rPr lang="en-US" dirty="0"/>
              <a:t>Machine logs</a:t>
            </a:r>
          </a:p>
          <a:p>
            <a:pPr lvl="1"/>
            <a:r>
              <a:rPr lang="en-US" dirty="0"/>
              <a:t>Credit card transactions</a:t>
            </a:r>
          </a:p>
          <a:p>
            <a:pPr lvl="1"/>
            <a:r>
              <a:rPr lang="en-US" dirty="0"/>
              <a:t>Sensor measurements</a:t>
            </a:r>
          </a:p>
          <a:p>
            <a:pPr lvl="1"/>
            <a:r>
              <a:rPr lang="en-US" dirty="0"/>
              <a:t>User interactions on a website or mobile application</a:t>
            </a:r>
          </a:p>
          <a:p>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5</a:t>
            </a:fld>
            <a:endParaRPr lang="en-US" dirty="0"/>
          </a:p>
        </p:txBody>
      </p:sp>
    </p:spTree>
    <p:extLst>
      <p:ext uri="{BB962C8B-B14F-4D97-AF65-F5344CB8AC3E}">
        <p14:creationId xmlns:p14="http://schemas.microsoft.com/office/powerpoint/2010/main" val="4081117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Stream Types</a:t>
            </a:r>
          </a:p>
        </p:txBody>
      </p:sp>
      <p:sp>
        <p:nvSpPr>
          <p:cNvPr id="3" name="Content Placeholder 2"/>
          <p:cNvSpPr>
            <a:spLocks noGrp="1"/>
          </p:cNvSpPr>
          <p:nvPr>
            <p:ph idx="1"/>
          </p:nvPr>
        </p:nvSpPr>
        <p:spPr/>
        <p:txBody>
          <a:bodyPr>
            <a:normAutofit/>
          </a:bodyPr>
          <a:lstStyle/>
          <a:p>
            <a:r>
              <a:rPr lang="en-US" dirty="0"/>
              <a:t>Unbounded stream</a:t>
            </a:r>
          </a:p>
          <a:p>
            <a:pPr lvl="1"/>
            <a:r>
              <a:rPr lang="en-US" dirty="0"/>
              <a:t>Promptly handling events after being ingested</a:t>
            </a:r>
          </a:p>
          <a:p>
            <a:pPr lvl="1"/>
            <a:r>
              <a:rPr lang="en-US" dirty="0"/>
              <a:t>Need to have a specific order in ingested events</a:t>
            </a:r>
          </a:p>
          <a:p>
            <a:pPr lvl="1"/>
            <a:r>
              <a:rPr lang="en-US" dirty="0"/>
              <a:t>Impossible to wait for the arrival of all input data: A start but no defined end</a:t>
            </a:r>
          </a:p>
          <a:p>
            <a:r>
              <a:rPr lang="en-US" dirty="0"/>
              <a:t>Bounded stream (batch processing)</a:t>
            </a:r>
          </a:p>
          <a:p>
            <a:pPr lvl="1"/>
            <a:r>
              <a:rPr lang="en-US" dirty="0"/>
              <a:t>A defined start and end</a:t>
            </a:r>
          </a:p>
          <a:p>
            <a:pPr lvl="1"/>
            <a:r>
              <a:rPr lang="en-US" dirty="0"/>
              <a:t>Ingesting all data, then performing computations</a:t>
            </a:r>
          </a:p>
          <a:p>
            <a:pPr lvl="1"/>
            <a:r>
              <a:rPr lang="en-US" dirty="0"/>
              <a:t>No need to have ordered ingestion: Feasibility of having sorted data</a:t>
            </a:r>
          </a:p>
          <a:p>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6</a:t>
            </a:fld>
            <a:endParaRPr lang="en-US" dirty="0"/>
          </a:p>
        </p:txBody>
      </p:sp>
      <p:pic>
        <p:nvPicPr>
          <p:cNvPr id="5"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9344" y="5118078"/>
            <a:ext cx="7061752" cy="1739922"/>
          </a:xfrm>
          <a:prstGeom prst="rect">
            <a:avLst/>
          </a:prstGeom>
        </p:spPr>
      </p:pic>
    </p:spTree>
    <p:extLst>
      <p:ext uri="{BB962C8B-B14F-4D97-AF65-F5344CB8AC3E}">
        <p14:creationId xmlns:p14="http://schemas.microsoft.com/office/powerpoint/2010/main" val="1145072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 Semantics</a:t>
            </a:r>
          </a:p>
        </p:txBody>
      </p:sp>
      <p:sp>
        <p:nvSpPr>
          <p:cNvPr id="3" name="Content Placeholder 2"/>
          <p:cNvSpPr>
            <a:spLocks noGrp="1"/>
          </p:cNvSpPr>
          <p:nvPr>
            <p:ph idx="1"/>
          </p:nvPr>
        </p:nvSpPr>
        <p:spPr/>
        <p:txBody>
          <a:bodyPr/>
          <a:lstStyle/>
          <a:p>
            <a:r>
              <a:rPr lang="en-US" dirty="0"/>
              <a:t>At-most-once: No guarantee</a:t>
            </a:r>
          </a:p>
          <a:p>
            <a:pPr lvl="1"/>
            <a:r>
              <a:rPr lang="en-US" dirty="0"/>
              <a:t>Zero or one effect of each incoming event in the final results </a:t>
            </a:r>
          </a:p>
          <a:p>
            <a:pPr lvl="1"/>
            <a:r>
              <a:rPr lang="en-US" dirty="0"/>
              <a:t>Possibility of event loss</a:t>
            </a:r>
          </a:p>
          <a:p>
            <a:r>
              <a:rPr lang="en-US" dirty="0"/>
              <a:t>At-least-once: delivery guarantee</a:t>
            </a:r>
          </a:p>
          <a:p>
            <a:pPr lvl="1"/>
            <a:r>
              <a:rPr lang="en-US" dirty="0"/>
              <a:t>One or more effect of each incoming event in the final results </a:t>
            </a:r>
          </a:p>
          <a:p>
            <a:pPr lvl="1"/>
            <a:r>
              <a:rPr lang="en-US" dirty="0"/>
              <a:t>No event loss</a:t>
            </a:r>
          </a:p>
          <a:p>
            <a:r>
              <a:rPr lang="en-US" dirty="0"/>
              <a:t>Exactly-once: Highest guarantee</a:t>
            </a:r>
          </a:p>
          <a:p>
            <a:pPr lvl="1"/>
            <a:r>
              <a:rPr lang="en-US" dirty="0"/>
              <a:t>exactly once effect of each incoming event in the final results, Even in case of failures</a:t>
            </a:r>
          </a:p>
          <a:p>
            <a:pPr lvl="1"/>
            <a:r>
              <a:rPr lang="en-US" dirty="0"/>
              <a:t>No duplicate data</a:t>
            </a:r>
          </a:p>
          <a:p>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7</a:t>
            </a:fld>
            <a:endParaRPr lang="en-US" dirty="0"/>
          </a:p>
        </p:txBody>
      </p:sp>
      <p:grpSp>
        <p:nvGrpSpPr>
          <p:cNvPr id="5" name="Group 4"/>
          <p:cNvGrpSpPr/>
          <p:nvPr/>
        </p:nvGrpSpPr>
        <p:grpSpPr>
          <a:xfrm>
            <a:off x="3400770" y="4080016"/>
            <a:ext cx="2106203" cy="806943"/>
            <a:chOff x="5332288" y="1895089"/>
            <a:chExt cx="2106203" cy="806943"/>
          </a:xfrm>
        </p:grpSpPr>
        <p:sp>
          <p:nvSpPr>
            <p:cNvPr id="6" name="Cloud 5"/>
            <p:cNvSpPr/>
            <p:nvPr/>
          </p:nvSpPr>
          <p:spPr>
            <a:xfrm>
              <a:off x="5332288" y="1895089"/>
              <a:ext cx="2106203" cy="806943"/>
            </a:xfrm>
            <a:prstGeom prst="cloud">
              <a:avLst/>
            </a:prstGeom>
            <a:solidFill>
              <a:srgbClr val="FF9999"/>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445305" y="2067728"/>
              <a:ext cx="1993186" cy="461665"/>
            </a:xfrm>
            <a:prstGeom prst="rect">
              <a:avLst/>
            </a:prstGeom>
            <a:noFill/>
          </p:spPr>
          <p:txBody>
            <a:bodyPr wrap="square" rtlCol="0">
              <a:spAutoFit/>
            </a:bodyPr>
            <a:lstStyle/>
            <a:p>
              <a:r>
                <a:rPr lang="en-US" sz="2400" dirty="0" smtClean="0">
                  <a:solidFill>
                    <a:srgbClr val="002060"/>
                  </a:solidFill>
                </a:rPr>
                <a:t>Apache </a:t>
              </a:r>
              <a:r>
                <a:rPr lang="en-US" sz="2400" dirty="0" err="1" smtClean="0">
                  <a:solidFill>
                    <a:srgbClr val="002060"/>
                  </a:solidFill>
                </a:rPr>
                <a:t>Flink</a:t>
              </a:r>
              <a:endParaRPr lang="en-US" sz="2400" dirty="0">
                <a:solidFill>
                  <a:srgbClr val="002060"/>
                </a:solidFill>
              </a:endParaRPr>
            </a:p>
          </p:txBody>
        </p:sp>
      </p:grpSp>
      <p:grpSp>
        <p:nvGrpSpPr>
          <p:cNvPr id="8" name="Group 7"/>
          <p:cNvGrpSpPr/>
          <p:nvPr/>
        </p:nvGrpSpPr>
        <p:grpSpPr>
          <a:xfrm>
            <a:off x="3400771" y="2866523"/>
            <a:ext cx="2106203" cy="806943"/>
            <a:chOff x="5332288" y="1895089"/>
            <a:chExt cx="2106203" cy="806943"/>
          </a:xfrm>
        </p:grpSpPr>
        <p:sp>
          <p:nvSpPr>
            <p:cNvPr id="9" name="Cloud 8"/>
            <p:cNvSpPr/>
            <p:nvPr/>
          </p:nvSpPr>
          <p:spPr>
            <a:xfrm>
              <a:off x="5332288" y="1895089"/>
              <a:ext cx="2106203" cy="806943"/>
            </a:xfrm>
            <a:prstGeom prst="cloud">
              <a:avLst/>
            </a:prstGeom>
            <a:solidFill>
              <a:srgbClr val="FFFF66"/>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445305" y="2067728"/>
              <a:ext cx="1993186" cy="461665"/>
            </a:xfrm>
            <a:prstGeom prst="rect">
              <a:avLst/>
            </a:prstGeom>
            <a:noFill/>
          </p:spPr>
          <p:txBody>
            <a:bodyPr wrap="square" rtlCol="0">
              <a:spAutoFit/>
            </a:bodyPr>
            <a:lstStyle/>
            <a:p>
              <a:r>
                <a:rPr lang="en-US" sz="2400" dirty="0" smtClean="0">
                  <a:solidFill>
                    <a:srgbClr val="0000FF"/>
                  </a:solidFill>
                </a:rPr>
                <a:t>Apache Storm</a:t>
              </a:r>
              <a:endParaRPr lang="en-US" sz="2400" dirty="0">
                <a:solidFill>
                  <a:srgbClr val="0000FF"/>
                </a:solidFill>
              </a:endParaRPr>
            </a:p>
          </p:txBody>
        </p:sp>
      </p:grpSp>
    </p:spTree>
    <p:extLst>
      <p:ext uri="{BB962C8B-B14F-4D97-AF65-F5344CB8AC3E}">
        <p14:creationId xmlns:p14="http://schemas.microsoft.com/office/powerpoint/2010/main" val="103776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419" y="0"/>
            <a:ext cx="10515600" cy="1325563"/>
          </a:xfrm>
        </p:spPr>
        <p:txBody>
          <a:bodyPr/>
          <a:lstStyle/>
          <a:p>
            <a:r>
              <a:rPr lang="en-US" dirty="0" smtClean="0"/>
              <a:t>Flink Architecture</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6651" y="1182827"/>
            <a:ext cx="7685549" cy="5538648"/>
          </a:xfrm>
        </p:spPr>
      </p:pic>
      <p:sp>
        <p:nvSpPr>
          <p:cNvPr id="4" name="Slide Number Placeholder 3"/>
          <p:cNvSpPr>
            <a:spLocks noGrp="1"/>
          </p:cNvSpPr>
          <p:nvPr>
            <p:ph type="sldNum" sz="quarter" idx="12"/>
          </p:nvPr>
        </p:nvSpPr>
        <p:spPr/>
        <p:txBody>
          <a:bodyPr/>
          <a:lstStyle/>
          <a:p>
            <a:fld id="{5ABD3CAE-61E4-4361-B0A8-29AC36644BDB}" type="slidenum">
              <a:rPr lang="en-US" smtClean="0"/>
              <a:pPr/>
              <a:t>8</a:t>
            </a:fld>
            <a:endParaRPr lang="en-US" dirty="0"/>
          </a:p>
        </p:txBody>
      </p:sp>
    </p:spTree>
    <p:extLst>
      <p:ext uri="{BB962C8B-B14F-4D97-AF65-F5344CB8AC3E}">
        <p14:creationId xmlns:p14="http://schemas.microsoft.com/office/powerpoint/2010/main" val="427922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Semilight" panose="020B0402040204020203" pitchFamily="34" charset="0"/>
              </a:rPr>
              <a:t>Parallel </a:t>
            </a:r>
            <a:r>
              <a:rPr lang="en-US" dirty="0" smtClean="0">
                <a:latin typeface="Segoe UI Light" panose="020B0502040204020203" pitchFamily="34" charset="0"/>
                <a:cs typeface="Segoe UI Semilight" panose="020B0402040204020203" pitchFamily="34" charset="0"/>
              </a:rPr>
              <a:t>Stateful Streaming </a:t>
            </a:r>
            <a:r>
              <a:rPr lang="en-US" dirty="0">
                <a:latin typeface="Segoe UI Light" panose="020B0502040204020203" pitchFamily="34" charset="0"/>
                <a:cs typeface="Segoe UI Semilight" panose="020B0402040204020203" pitchFamily="34" charset="0"/>
              </a:rPr>
              <a:t>Execution</a:t>
            </a:r>
          </a:p>
        </p:txBody>
      </p:sp>
      <p:sp>
        <p:nvSpPr>
          <p:cNvPr id="4" name="Slide Number Placeholder 3"/>
          <p:cNvSpPr>
            <a:spLocks noGrp="1"/>
          </p:cNvSpPr>
          <p:nvPr>
            <p:ph type="sldNum" sz="quarter" idx="12"/>
          </p:nvPr>
        </p:nvSpPr>
        <p:spPr/>
        <p:txBody>
          <a:bodyPr/>
          <a:lstStyle/>
          <a:p>
            <a:fld id="{5ABD3CAE-61E4-4361-B0A8-29AC36644BDB}" type="slidenum">
              <a:rPr lang="en-US" smtClean="0"/>
              <a:pPr/>
              <a:t>9</a:t>
            </a:fld>
            <a:endParaRPr lang="en-US" dirty="0"/>
          </a:p>
        </p:txBody>
      </p:sp>
      <p:sp>
        <p:nvSpPr>
          <p:cNvPr id="36" name="Ellipse 9"/>
          <p:cNvSpPr/>
          <p:nvPr/>
        </p:nvSpPr>
        <p:spPr>
          <a:xfrm>
            <a:off x="8383434" y="3301154"/>
            <a:ext cx="1031500" cy="103150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nvGrpSpPr>
          <p:cNvPr id="37" name="Gruppieren 21"/>
          <p:cNvGrpSpPr/>
          <p:nvPr/>
        </p:nvGrpSpPr>
        <p:grpSpPr>
          <a:xfrm>
            <a:off x="7405210" y="3240486"/>
            <a:ext cx="985565" cy="1136365"/>
            <a:chOff x="5553907" y="2430364"/>
            <a:chExt cx="739174" cy="852274"/>
          </a:xfrm>
        </p:grpSpPr>
        <p:sp>
          <p:nvSpPr>
            <p:cNvPr id="38" name="Pfeil nach rechts 8"/>
            <p:cNvSpPr/>
            <p:nvPr/>
          </p:nvSpPr>
          <p:spPr>
            <a:xfrm rot="1560938">
              <a:off x="5553907" y="2430364"/>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Pfeil nach rechts 15"/>
            <p:cNvSpPr/>
            <p:nvPr/>
          </p:nvSpPr>
          <p:spPr>
            <a:xfrm rot="20039062" flipV="1">
              <a:off x="5584058" y="3078699"/>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uppieren 89"/>
          <p:cNvGrpSpPr/>
          <p:nvPr/>
        </p:nvGrpSpPr>
        <p:grpSpPr>
          <a:xfrm>
            <a:off x="5004898" y="3587875"/>
            <a:ext cx="1272105" cy="323079"/>
            <a:chOff x="3735385" y="2690906"/>
            <a:chExt cx="954079" cy="242309"/>
          </a:xfrm>
        </p:grpSpPr>
        <p:sp>
          <p:nvSpPr>
            <p:cNvPr id="41" name="Pfeil nach rechts 16"/>
            <p:cNvSpPr/>
            <p:nvPr/>
          </p:nvSpPr>
          <p:spPr>
            <a:xfrm rot="2061426">
              <a:off x="3743468" y="2690906"/>
              <a:ext cx="945996" cy="23412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Pfeil nach rechts 17"/>
            <p:cNvSpPr/>
            <p:nvPr/>
          </p:nvSpPr>
          <p:spPr>
            <a:xfrm rot="19538574" flipV="1">
              <a:off x="3735385" y="2699086"/>
              <a:ext cx="945996" cy="23412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3" name="Gruppieren 28"/>
          <p:cNvGrpSpPr/>
          <p:nvPr/>
        </p:nvGrpSpPr>
        <p:grpSpPr>
          <a:xfrm>
            <a:off x="1790615" y="3233775"/>
            <a:ext cx="5478988" cy="1031500"/>
            <a:chOff x="1361249" y="1898389"/>
            <a:chExt cx="4109241" cy="773625"/>
          </a:xfrm>
        </p:grpSpPr>
        <p:sp>
          <p:nvSpPr>
            <p:cNvPr id="44" name="Ellipse 30"/>
            <p:cNvSpPr/>
            <p:nvPr/>
          </p:nvSpPr>
          <p:spPr>
            <a:xfrm>
              <a:off x="1361249"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5" name="Ellipse 31"/>
            <p:cNvSpPr/>
            <p:nvPr/>
          </p:nvSpPr>
          <p:spPr>
            <a:xfrm>
              <a:off x="3030257"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Pfeil nach rechts 32"/>
            <p:cNvSpPr/>
            <p:nvPr/>
          </p:nvSpPr>
          <p:spPr>
            <a:xfrm>
              <a:off x="2228053"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Pfeil nach rechts 33"/>
            <p:cNvSpPr/>
            <p:nvPr/>
          </p:nvSpPr>
          <p:spPr>
            <a:xfrm>
              <a:off x="3895619"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Ellipse 34"/>
            <p:cNvSpPr/>
            <p:nvPr/>
          </p:nvSpPr>
          <p:spPr>
            <a:xfrm>
              <a:off x="4696865"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9" name="Gruppieren 35"/>
          <p:cNvGrpSpPr/>
          <p:nvPr/>
        </p:nvGrpSpPr>
        <p:grpSpPr>
          <a:xfrm>
            <a:off x="1790615" y="3239229"/>
            <a:ext cx="5478988" cy="1031500"/>
            <a:chOff x="1361249" y="1898389"/>
            <a:chExt cx="4109241" cy="773625"/>
          </a:xfrm>
        </p:grpSpPr>
        <p:sp>
          <p:nvSpPr>
            <p:cNvPr id="50" name="Ellipse 36"/>
            <p:cNvSpPr/>
            <p:nvPr/>
          </p:nvSpPr>
          <p:spPr>
            <a:xfrm>
              <a:off x="1361249"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Ellipse 37"/>
            <p:cNvSpPr/>
            <p:nvPr/>
          </p:nvSpPr>
          <p:spPr>
            <a:xfrm>
              <a:off x="3030257"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52" name="Pfeil nach rechts 38"/>
            <p:cNvSpPr/>
            <p:nvPr/>
          </p:nvSpPr>
          <p:spPr>
            <a:xfrm>
              <a:off x="2228053"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Pfeil nach rechts 39"/>
            <p:cNvSpPr/>
            <p:nvPr/>
          </p:nvSpPr>
          <p:spPr>
            <a:xfrm>
              <a:off x="3895619"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Ellipse 40"/>
            <p:cNvSpPr/>
            <p:nvPr/>
          </p:nvSpPr>
          <p:spPr>
            <a:xfrm>
              <a:off x="4696865"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5" name="Pfeil nach rechts 90"/>
          <p:cNvSpPr/>
          <p:nvPr/>
        </p:nvSpPr>
        <p:spPr>
          <a:xfrm>
            <a:off x="7351703" y="3688661"/>
            <a:ext cx="945364" cy="27191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Textfeld 91"/>
          <p:cNvSpPr txBox="1"/>
          <p:nvPr/>
        </p:nvSpPr>
        <p:spPr>
          <a:xfrm>
            <a:off x="1775481" y="5308498"/>
            <a:ext cx="1061766" cy="461665"/>
          </a:xfrm>
          <a:prstGeom prst="rect">
            <a:avLst/>
          </a:prstGeom>
          <a:noFill/>
        </p:spPr>
        <p:txBody>
          <a:bodyPr wrap="none" rtlCol="0">
            <a:spAutoFit/>
          </a:bodyPr>
          <a:lstStyle/>
          <a:p>
            <a:pPr algn="ctr"/>
            <a:r>
              <a:rPr lang="en-US" sz="2400" dirty="0">
                <a:latin typeface="Segoe UI Light" panose="020B0502040204020203" pitchFamily="34" charset="0"/>
              </a:rPr>
              <a:t>Source</a:t>
            </a:r>
          </a:p>
        </p:txBody>
      </p:sp>
      <p:sp>
        <p:nvSpPr>
          <p:cNvPr id="57" name="Textfeld 92"/>
          <p:cNvSpPr txBox="1"/>
          <p:nvPr/>
        </p:nvSpPr>
        <p:spPr>
          <a:xfrm>
            <a:off x="3999993" y="5124961"/>
            <a:ext cx="1451230" cy="830997"/>
          </a:xfrm>
          <a:prstGeom prst="rect">
            <a:avLst/>
          </a:prstGeom>
          <a:noFill/>
        </p:spPr>
        <p:txBody>
          <a:bodyPr wrap="none" rtlCol="0">
            <a:spAutoFit/>
          </a:bodyPr>
          <a:lstStyle/>
          <a:p>
            <a:pPr algn="ctr"/>
            <a:r>
              <a:rPr lang="en-US" sz="2400" dirty="0">
                <a:latin typeface="Segoe UI Light" panose="020B0502040204020203" pitchFamily="34" charset="0"/>
              </a:rPr>
              <a:t>Filter /</a:t>
            </a:r>
            <a:br>
              <a:rPr lang="en-US" sz="2400" dirty="0">
                <a:latin typeface="Segoe UI Light" panose="020B0502040204020203" pitchFamily="34" charset="0"/>
              </a:rPr>
            </a:br>
            <a:r>
              <a:rPr lang="en-US" sz="2400" dirty="0">
                <a:latin typeface="Segoe UI Light" panose="020B0502040204020203" pitchFamily="34" charset="0"/>
              </a:rPr>
              <a:t>Transform</a:t>
            </a:r>
          </a:p>
        </p:txBody>
      </p:sp>
      <p:sp>
        <p:nvSpPr>
          <p:cNvPr id="58" name="Textfeld 93"/>
          <p:cNvSpPr txBox="1"/>
          <p:nvPr/>
        </p:nvSpPr>
        <p:spPr>
          <a:xfrm>
            <a:off x="6008172" y="5124961"/>
            <a:ext cx="1491369" cy="830997"/>
          </a:xfrm>
          <a:prstGeom prst="rect">
            <a:avLst/>
          </a:prstGeom>
          <a:noFill/>
        </p:spPr>
        <p:txBody>
          <a:bodyPr wrap="none" rtlCol="0">
            <a:spAutoFit/>
          </a:bodyPr>
          <a:lstStyle/>
          <a:p>
            <a:pPr algn="ctr"/>
            <a:r>
              <a:rPr lang="en-US" sz="2400" dirty="0">
                <a:latin typeface="Segoe UI Light" panose="020B0502040204020203" pitchFamily="34" charset="0"/>
              </a:rPr>
              <a:t>State</a:t>
            </a:r>
            <a:br>
              <a:rPr lang="en-US" sz="2400" dirty="0">
                <a:latin typeface="Segoe UI Light" panose="020B0502040204020203" pitchFamily="34" charset="0"/>
              </a:rPr>
            </a:br>
            <a:r>
              <a:rPr lang="en-US" sz="2400" dirty="0">
                <a:latin typeface="Segoe UI Light" panose="020B0502040204020203" pitchFamily="34" charset="0"/>
              </a:rPr>
              <a:t>read/write</a:t>
            </a:r>
          </a:p>
        </p:txBody>
      </p:sp>
      <p:sp>
        <p:nvSpPr>
          <p:cNvPr id="59" name="Textfeld 94"/>
          <p:cNvSpPr txBox="1"/>
          <p:nvPr/>
        </p:nvSpPr>
        <p:spPr>
          <a:xfrm>
            <a:off x="8520850" y="5308498"/>
            <a:ext cx="700833" cy="461665"/>
          </a:xfrm>
          <a:prstGeom prst="rect">
            <a:avLst/>
          </a:prstGeom>
          <a:noFill/>
        </p:spPr>
        <p:txBody>
          <a:bodyPr wrap="none" rtlCol="0">
            <a:spAutoFit/>
          </a:bodyPr>
          <a:lstStyle/>
          <a:p>
            <a:pPr algn="ctr"/>
            <a:r>
              <a:rPr lang="en-US" sz="2400" dirty="0">
                <a:latin typeface="Segoe UI Light" panose="020B0502040204020203" pitchFamily="34" charset="0"/>
              </a:rPr>
              <a:t>Sink</a:t>
            </a:r>
          </a:p>
        </p:txBody>
      </p:sp>
    </p:spTree>
    <p:extLst>
      <p:ext uri="{BB962C8B-B14F-4D97-AF65-F5344CB8AC3E}">
        <p14:creationId xmlns:p14="http://schemas.microsoft.com/office/powerpoint/2010/main" val="144344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52 -0.00278 L 0.00157 -0.10255 " pathEditMode="relative" rAng="0" ptsTypes="AA">
                                      <p:cBhvr>
                                        <p:cTn id="6" dur="2000" fill="hold"/>
                                        <p:tgtEl>
                                          <p:spTgt spid="43"/>
                                        </p:tgtEl>
                                        <p:attrNameLst>
                                          <p:attrName>ppt_x</p:attrName>
                                          <p:attrName>ppt_y</p:attrName>
                                        </p:attrNameLst>
                                      </p:cBhvr>
                                      <p:rCtr x="104" y="-5000"/>
                                    </p:animMotion>
                                  </p:childTnLst>
                                </p:cTn>
                              </p:par>
                              <p:par>
                                <p:cTn id="7" presetID="0" presetClass="path" presetSubtype="0" accel="50000" decel="50000" fill="hold" nodeType="withEffect">
                                  <p:stCondLst>
                                    <p:cond delay="0"/>
                                  </p:stCondLst>
                                  <p:childTnLst>
                                    <p:animMotion origin="layout" path="M -0.00052 -0.00277 L -0.00052 0.08912 " pathEditMode="relative" rAng="0" ptsTypes="AA">
                                      <p:cBhvr>
                                        <p:cTn id="8" dur="2000" fill="hold"/>
                                        <p:tgtEl>
                                          <p:spTgt spid="49"/>
                                        </p:tgtEl>
                                        <p:attrNameLst>
                                          <p:attrName>ppt_x</p:attrName>
                                          <p:attrName>ppt_y</p:attrName>
                                        </p:attrNameLst>
                                      </p:cBhvr>
                                      <p:rCtr x="0" y="4583"/>
                                    </p:animMotion>
                                  </p:childTnLst>
                                </p:cTn>
                              </p:par>
                              <p:par>
                                <p:cTn id="9" presetID="10" presetClass="exit" presetSubtype="0" fill="hold" grpId="0" nodeType="withEffect">
                                  <p:stCondLst>
                                    <p:cond delay="0"/>
                                  </p:stCondLst>
                                  <p:childTnLst>
                                    <p:animEffect transition="out" filter="fade">
                                      <p:cBhvr>
                                        <p:cTn id="10" dur="500"/>
                                        <p:tgtEl>
                                          <p:spTgt spid="55"/>
                                        </p:tgtEl>
                                      </p:cBhvr>
                                    </p:animEffect>
                                    <p:set>
                                      <p:cBhvr>
                                        <p:cTn id="11" dur="1" fill="hold">
                                          <p:stCondLst>
                                            <p:cond delay="499"/>
                                          </p:stCondLst>
                                        </p:cTn>
                                        <p:tgtEl>
                                          <p:spTgt spid="55"/>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7362</TotalTime>
  <Words>1580</Words>
  <Application>Microsoft Office PowerPoint</Application>
  <PresentationFormat>Widescreen</PresentationFormat>
  <Paragraphs>238</Paragraphs>
  <Slides>43</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Avenir Next Regular</vt:lpstr>
      <vt:lpstr>Calibri</vt:lpstr>
      <vt:lpstr>Calibri Light</vt:lpstr>
      <vt:lpstr>Consolas</vt:lpstr>
      <vt:lpstr>Segoe UI</vt:lpstr>
      <vt:lpstr>Segoe UI Light</vt:lpstr>
      <vt:lpstr>Segoe UI Semilight</vt:lpstr>
      <vt:lpstr>Times New Roman</vt:lpstr>
      <vt:lpstr>Verdana</vt:lpstr>
      <vt:lpstr>Office Theme</vt:lpstr>
      <vt:lpstr>Apache Flink: Stateful Computations over Data Streams</vt:lpstr>
      <vt:lpstr>Outline</vt:lpstr>
      <vt:lpstr>What is Apache Flink?</vt:lpstr>
      <vt:lpstr>Apache Flink in a Nutshell</vt:lpstr>
      <vt:lpstr>Everything Streams</vt:lpstr>
      <vt:lpstr>Different Stream Types</vt:lpstr>
      <vt:lpstr>Fault Tolerance Semantics</vt:lpstr>
      <vt:lpstr>Flink Architecture</vt:lpstr>
      <vt:lpstr>Parallel Stateful Streaming Execution</vt:lpstr>
      <vt:lpstr>PowerPoint Presentation</vt:lpstr>
      <vt:lpstr>PowerPoint Presentation</vt:lpstr>
      <vt:lpstr>PowerPoint Presentation</vt:lpstr>
      <vt:lpstr>PowerPoint Presentation</vt:lpstr>
      <vt:lpstr>PowerPoint Presentation</vt:lpstr>
      <vt:lpstr>PowerPoint Presentation</vt:lpstr>
      <vt:lpstr>Powerful Abstractions</vt:lpstr>
      <vt:lpstr>DataStream API</vt:lpstr>
      <vt:lpstr>PowerPoint Presentation</vt:lpstr>
      <vt:lpstr>High Level: SQL API</vt:lpstr>
      <vt:lpstr>PowerPoint Presentation</vt:lpstr>
      <vt:lpstr>Throughput. (5 runs per Framework)</vt:lpstr>
      <vt:lpstr>Benchmark task: counting! </vt:lpstr>
      <vt:lpstr>Latency. Yahoo! streaming benchmark.</vt:lpstr>
      <vt:lpstr>Yahoo! streaming benchmark</vt:lpstr>
      <vt:lpstr>PowerPoint Presentation</vt:lpstr>
      <vt:lpstr>PowerPoint Presentation</vt:lpstr>
      <vt:lpstr>PowerPoint Presentation</vt:lpstr>
      <vt:lpstr>Average Throughput (two different programs)</vt:lpstr>
      <vt:lpstr>Average Throughput(grep task Results)</vt:lpstr>
      <vt:lpstr>Average Throughput(grep task Results)</vt:lpstr>
      <vt:lpstr>Average Throughput(stream record grouping)</vt:lpstr>
      <vt:lpstr>Average Throughput(stream record grouping)</vt:lpstr>
      <vt:lpstr>PowerPoint Presentation</vt:lpstr>
      <vt:lpstr>Average Throughput</vt:lpstr>
      <vt:lpstr>PowerPoint Presentation</vt:lpstr>
      <vt:lpstr>PowerPoint Presentation</vt:lpstr>
      <vt:lpstr>Network Transfer &amp; CPU Usage</vt:lpstr>
      <vt:lpstr>Network Transfer &amp; CPU Usage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Signature Placemant for Processor-Error Detection Using Signature Monitoring</dc:title>
  <dc:creator>Mohammad Najafimehr</dc:creator>
  <cp:lastModifiedBy>POORIA</cp:lastModifiedBy>
  <cp:revision>176</cp:revision>
  <dcterms:created xsi:type="dcterms:W3CDTF">2015-11-17T09:26:55Z</dcterms:created>
  <dcterms:modified xsi:type="dcterms:W3CDTF">2019-12-28T02:08:25Z</dcterms:modified>
</cp:coreProperties>
</file>