
<file path=[Content_Types].xml><?xml version="1.0" encoding="utf-8"?>
<Types xmlns="http://schemas.openxmlformats.org/package/2006/content-types">
  <Default Extension="png" ContentType="image/png"/>
  <Default Extension="jfif" ContentType="image/jpeg"/>
  <Default Extension="webp" ContentType="image/jpe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36" r:id="rId1"/>
  </p:sldMasterIdLst>
  <p:notesMasterIdLst>
    <p:notesMasterId r:id="rId36"/>
  </p:notesMasterIdLst>
  <p:handoutMasterIdLst>
    <p:handoutMasterId r:id="rId37"/>
  </p:handoutMasterIdLst>
  <p:sldIdLst>
    <p:sldId id="256" r:id="rId2"/>
    <p:sldId id="265" r:id="rId3"/>
    <p:sldId id="320" r:id="rId4"/>
    <p:sldId id="266" r:id="rId5"/>
    <p:sldId id="267" r:id="rId6"/>
    <p:sldId id="268" r:id="rId7"/>
    <p:sldId id="269" r:id="rId8"/>
    <p:sldId id="270" r:id="rId9"/>
    <p:sldId id="330" r:id="rId10"/>
    <p:sldId id="354" r:id="rId11"/>
    <p:sldId id="271" r:id="rId12"/>
    <p:sldId id="358" r:id="rId13"/>
    <p:sldId id="357" r:id="rId14"/>
    <p:sldId id="273" r:id="rId15"/>
    <p:sldId id="321" r:id="rId16"/>
    <p:sldId id="331" r:id="rId17"/>
    <p:sldId id="283" r:id="rId18"/>
    <p:sldId id="284" r:id="rId19"/>
    <p:sldId id="289" r:id="rId20"/>
    <p:sldId id="334" r:id="rId21"/>
    <p:sldId id="342" r:id="rId22"/>
    <p:sldId id="359" r:id="rId23"/>
    <p:sldId id="350" r:id="rId24"/>
    <p:sldId id="294" r:id="rId25"/>
    <p:sldId id="351" r:id="rId26"/>
    <p:sldId id="355" r:id="rId27"/>
    <p:sldId id="356" r:id="rId28"/>
    <p:sldId id="349" r:id="rId29"/>
    <p:sldId id="333" r:id="rId30"/>
    <p:sldId id="348" r:id="rId31"/>
    <p:sldId id="287" r:id="rId32"/>
    <p:sldId id="318" r:id="rId33"/>
    <p:sldId id="306" r:id="rId34"/>
    <p:sldId id="361" r:id="rId35"/>
  </p:sldIdLst>
  <p:sldSz cx="12192000" cy="6858000"/>
  <p:notesSz cx="9923463" cy="67881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M" initials="N" lastIdx="1" clrIdx="0">
    <p:extLst>
      <p:ext uri="{19B8F6BF-5375-455C-9EA6-DF929625EA0E}">
        <p15:presenceInfo xmlns:p15="http://schemas.microsoft.com/office/powerpoint/2012/main" userId="N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526F"/>
    <a:srgbClr val="B21C4A"/>
    <a:srgbClr val="EA048D"/>
    <a:srgbClr val="FF0066"/>
    <a:srgbClr val="00009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4424" autoAdjust="0"/>
  </p:normalViewPr>
  <p:slideViewPr>
    <p:cSldViewPr snapToGrid="0">
      <p:cViewPr varScale="1">
        <p:scale>
          <a:sx n="62" d="100"/>
          <a:sy n="62" d="100"/>
        </p:scale>
        <p:origin x="90" y="342"/>
      </p:cViewPr>
      <p:guideLst/>
    </p:cSldViewPr>
  </p:slideViewPr>
  <p:notesTextViewPr>
    <p:cViewPr>
      <p:scale>
        <a:sx n="1" d="1"/>
        <a:sy n="1" d="1"/>
      </p:scale>
      <p:origin x="0" y="0"/>
    </p:cViewPr>
  </p:notesTextViewPr>
  <p:notesViewPr>
    <p:cSldViewPr snapToGrid="0">
      <p:cViewPr varScale="1">
        <p:scale>
          <a:sx n="76" d="100"/>
          <a:sy n="76" d="100"/>
        </p:scale>
        <p:origin x="17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Throughput (event</a:t>
            </a:r>
            <a:r>
              <a:rPr lang="en-US" baseline="0" dirty="0" smtClean="0"/>
              <a:t> per second</a:t>
            </a:r>
            <a:r>
              <a:rPr lang="en-US" dirty="0" smtClean="0"/>
              <a: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a-IR"/>
        </a:p>
      </c:txPr>
    </c:title>
    <c:autoTitleDeleted val="0"/>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a-I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Spark streaming</c:v>
                </c:pt>
                <c:pt idx="1">
                  <c:v>Storm</c:v>
                </c:pt>
                <c:pt idx="2">
                  <c:v>Flink</c:v>
                </c:pt>
              </c:strCache>
            </c:strRef>
          </c:cat>
          <c:val>
            <c:numRef>
              <c:f>Sheet1!$B$2:$B$4</c:f>
              <c:numCache>
                <c:formatCode>General</c:formatCode>
                <c:ptCount val="3"/>
                <c:pt idx="0">
                  <c:v>168000</c:v>
                </c:pt>
                <c:pt idx="1">
                  <c:v>378000</c:v>
                </c:pt>
                <c:pt idx="2">
                  <c:v>438000</c:v>
                </c:pt>
              </c:numCache>
            </c:numRef>
          </c:val>
        </c:ser>
        <c:dLbls>
          <c:showLegendKey val="0"/>
          <c:showVal val="0"/>
          <c:showCatName val="0"/>
          <c:showSerName val="0"/>
          <c:showPercent val="0"/>
          <c:showBubbleSize val="0"/>
        </c:dLbls>
        <c:gapWidth val="219"/>
        <c:overlap val="-27"/>
        <c:axId val="2013045888"/>
        <c:axId val="2013037184"/>
      </c:barChart>
      <c:catAx>
        <c:axId val="2013045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a-IR"/>
          </a:p>
        </c:txPr>
        <c:crossAx val="2013037184"/>
        <c:crosses val="autoZero"/>
        <c:auto val="1"/>
        <c:lblAlgn val="ctr"/>
        <c:lblOffset val="100"/>
        <c:noMultiLvlLbl val="0"/>
      </c:catAx>
      <c:valAx>
        <c:axId val="2013037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a-IR"/>
          </a:p>
        </c:txPr>
        <c:crossAx val="2013045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a-I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0323" cy="33989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0820" y="0"/>
            <a:ext cx="4300323" cy="339896"/>
          </a:xfrm>
          <a:prstGeom prst="rect">
            <a:avLst/>
          </a:prstGeom>
        </p:spPr>
        <p:txBody>
          <a:bodyPr vert="horz" lIns="91440" tIns="45720" rIns="91440" bIns="45720" rtlCol="0"/>
          <a:lstStyle>
            <a:lvl1pPr algn="r">
              <a:defRPr sz="1200"/>
            </a:lvl1pPr>
          </a:lstStyle>
          <a:p>
            <a:fld id="{E7FD6A67-D7BC-4801-83B7-DD9F82A3921F}" type="datetimeFigureOut">
              <a:rPr lang="en-US" smtClean="0"/>
              <a:t>1/17/2020</a:t>
            </a:fld>
            <a:endParaRPr lang="en-US"/>
          </a:p>
        </p:txBody>
      </p:sp>
      <p:sp>
        <p:nvSpPr>
          <p:cNvPr id="4" name="Footer Placeholder 3"/>
          <p:cNvSpPr>
            <a:spLocks noGrp="1"/>
          </p:cNvSpPr>
          <p:nvPr>
            <p:ph type="ftr" sz="quarter" idx="2"/>
          </p:nvPr>
        </p:nvSpPr>
        <p:spPr>
          <a:xfrm>
            <a:off x="0" y="6448254"/>
            <a:ext cx="4300323" cy="3398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0820" y="6448254"/>
            <a:ext cx="4300323" cy="339896"/>
          </a:xfrm>
          <a:prstGeom prst="rect">
            <a:avLst/>
          </a:prstGeom>
        </p:spPr>
        <p:txBody>
          <a:bodyPr vert="horz" lIns="91440" tIns="45720" rIns="91440" bIns="45720" rtlCol="0" anchor="b"/>
          <a:lstStyle>
            <a:lvl1pPr algn="r">
              <a:defRPr sz="1200"/>
            </a:lvl1pPr>
          </a:lstStyle>
          <a:p>
            <a:fld id="{123BCF33-8F25-4663-83E9-437256CB477E}" type="slidenum">
              <a:rPr lang="en-US" smtClean="0"/>
              <a:t>‹#›</a:t>
            </a:fld>
            <a:endParaRPr lang="en-US"/>
          </a:p>
        </p:txBody>
      </p:sp>
    </p:spTree>
    <p:extLst>
      <p:ext uri="{BB962C8B-B14F-4D97-AF65-F5344CB8AC3E}">
        <p14:creationId xmlns:p14="http://schemas.microsoft.com/office/powerpoint/2010/main" val="4024050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0168" cy="34058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0998" y="0"/>
            <a:ext cx="4300168" cy="340587"/>
          </a:xfrm>
          <a:prstGeom prst="rect">
            <a:avLst/>
          </a:prstGeom>
        </p:spPr>
        <p:txBody>
          <a:bodyPr vert="horz" lIns="91440" tIns="45720" rIns="91440" bIns="45720" rtlCol="0"/>
          <a:lstStyle>
            <a:lvl1pPr algn="r">
              <a:defRPr sz="1200"/>
            </a:lvl1pPr>
          </a:lstStyle>
          <a:p>
            <a:fld id="{A6B021EF-8F5F-4E5E-A988-C3C814693550}" type="datetimeFigureOut">
              <a:rPr lang="en-US" smtClean="0"/>
              <a:t>1/17/2020</a:t>
            </a:fld>
            <a:endParaRPr lang="en-US"/>
          </a:p>
        </p:txBody>
      </p:sp>
      <p:sp>
        <p:nvSpPr>
          <p:cNvPr id="4" name="Slide Image Placeholder 3"/>
          <p:cNvSpPr>
            <a:spLocks noGrp="1" noRot="1" noChangeAspect="1"/>
          </p:cNvSpPr>
          <p:nvPr>
            <p:ph type="sldImg" idx="2"/>
          </p:nvPr>
        </p:nvSpPr>
        <p:spPr>
          <a:xfrm>
            <a:off x="2924175" y="847725"/>
            <a:ext cx="4075113" cy="2292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347" y="3266797"/>
            <a:ext cx="7938770" cy="267283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47565"/>
            <a:ext cx="4300168" cy="3405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0998" y="6447565"/>
            <a:ext cx="4300168" cy="340585"/>
          </a:xfrm>
          <a:prstGeom prst="rect">
            <a:avLst/>
          </a:prstGeom>
        </p:spPr>
        <p:txBody>
          <a:bodyPr vert="horz" lIns="91440" tIns="45720" rIns="91440" bIns="45720" rtlCol="0" anchor="b"/>
          <a:lstStyle>
            <a:lvl1pPr algn="r">
              <a:defRPr sz="1200"/>
            </a:lvl1pPr>
          </a:lstStyle>
          <a:p>
            <a:fld id="{76D8C8E3-BE57-4A45-9053-5980374F327F}" type="slidenum">
              <a:rPr lang="en-US" smtClean="0"/>
              <a:t>‹#›</a:t>
            </a:fld>
            <a:endParaRPr lang="en-US"/>
          </a:p>
        </p:txBody>
      </p:sp>
    </p:spTree>
    <p:extLst>
      <p:ext uri="{BB962C8B-B14F-4D97-AF65-F5344CB8AC3E}">
        <p14:creationId xmlns:p14="http://schemas.microsoft.com/office/powerpoint/2010/main" val="441745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D8C8E3-BE57-4A45-9053-5980374F327F}" type="slidenum">
              <a:rPr lang="en-US" smtClean="0"/>
              <a:t>0</a:t>
            </a:fld>
            <a:endParaRPr lang="en-US"/>
          </a:p>
        </p:txBody>
      </p:sp>
    </p:spTree>
    <p:extLst>
      <p:ext uri="{BB962C8B-B14F-4D97-AF65-F5344CB8AC3E}">
        <p14:creationId xmlns:p14="http://schemas.microsoft.com/office/powerpoint/2010/main" val="2200550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9</a:t>
            </a:fld>
            <a:endParaRPr lang="en-US"/>
          </a:p>
        </p:txBody>
      </p:sp>
    </p:spTree>
    <p:extLst>
      <p:ext uri="{BB962C8B-B14F-4D97-AF65-F5344CB8AC3E}">
        <p14:creationId xmlns:p14="http://schemas.microsoft.com/office/powerpoint/2010/main" val="21788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10</a:t>
            </a:fld>
            <a:endParaRPr lang="en-US"/>
          </a:p>
        </p:txBody>
      </p:sp>
    </p:spTree>
    <p:extLst>
      <p:ext uri="{BB962C8B-B14F-4D97-AF65-F5344CB8AC3E}">
        <p14:creationId xmlns:p14="http://schemas.microsoft.com/office/powerpoint/2010/main" val="3110899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11</a:t>
            </a:fld>
            <a:endParaRPr lang="en-US"/>
          </a:p>
        </p:txBody>
      </p:sp>
    </p:spTree>
    <p:extLst>
      <p:ext uri="{BB962C8B-B14F-4D97-AF65-F5344CB8AC3E}">
        <p14:creationId xmlns:p14="http://schemas.microsoft.com/office/powerpoint/2010/main" val="2807281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12</a:t>
            </a:fld>
            <a:endParaRPr lang="en-US"/>
          </a:p>
        </p:txBody>
      </p:sp>
    </p:spTree>
    <p:extLst>
      <p:ext uri="{BB962C8B-B14F-4D97-AF65-F5344CB8AC3E}">
        <p14:creationId xmlns:p14="http://schemas.microsoft.com/office/powerpoint/2010/main" val="576798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13</a:t>
            </a:fld>
            <a:endParaRPr lang="en-US"/>
          </a:p>
        </p:txBody>
      </p:sp>
    </p:spTree>
    <p:extLst>
      <p:ext uri="{BB962C8B-B14F-4D97-AF65-F5344CB8AC3E}">
        <p14:creationId xmlns:p14="http://schemas.microsoft.com/office/powerpoint/2010/main" val="3097101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14</a:t>
            </a:fld>
            <a:endParaRPr lang="en-US"/>
          </a:p>
        </p:txBody>
      </p:sp>
    </p:spTree>
    <p:extLst>
      <p:ext uri="{BB962C8B-B14F-4D97-AF65-F5344CB8AC3E}">
        <p14:creationId xmlns:p14="http://schemas.microsoft.com/office/powerpoint/2010/main" val="228919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15</a:t>
            </a:fld>
            <a:endParaRPr lang="en-US"/>
          </a:p>
        </p:txBody>
      </p:sp>
    </p:spTree>
    <p:extLst>
      <p:ext uri="{BB962C8B-B14F-4D97-AF65-F5344CB8AC3E}">
        <p14:creationId xmlns:p14="http://schemas.microsoft.com/office/powerpoint/2010/main" val="3015313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16</a:t>
            </a:fld>
            <a:endParaRPr lang="en-US"/>
          </a:p>
        </p:txBody>
      </p:sp>
    </p:spTree>
    <p:extLst>
      <p:ext uri="{BB962C8B-B14F-4D97-AF65-F5344CB8AC3E}">
        <p14:creationId xmlns:p14="http://schemas.microsoft.com/office/powerpoint/2010/main" val="2928634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17</a:t>
            </a:fld>
            <a:endParaRPr lang="en-US"/>
          </a:p>
        </p:txBody>
      </p:sp>
    </p:spTree>
    <p:extLst>
      <p:ext uri="{BB962C8B-B14F-4D97-AF65-F5344CB8AC3E}">
        <p14:creationId xmlns:p14="http://schemas.microsoft.com/office/powerpoint/2010/main" val="3894471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18</a:t>
            </a:fld>
            <a:endParaRPr lang="en-US"/>
          </a:p>
        </p:txBody>
      </p:sp>
    </p:spTree>
    <p:extLst>
      <p:ext uri="{BB962C8B-B14F-4D97-AF65-F5344CB8AC3E}">
        <p14:creationId xmlns:p14="http://schemas.microsoft.com/office/powerpoint/2010/main" val="313830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1</a:t>
            </a:fld>
            <a:endParaRPr lang="en-US"/>
          </a:p>
        </p:txBody>
      </p:sp>
    </p:spTree>
    <p:extLst>
      <p:ext uri="{BB962C8B-B14F-4D97-AF65-F5344CB8AC3E}">
        <p14:creationId xmlns:p14="http://schemas.microsoft.com/office/powerpoint/2010/main" val="242939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provide </a:t>
            </a:r>
            <a:r>
              <a:rPr lang="en-US" i="1" dirty="0" smtClean="0"/>
              <a:t>end-to-end exactly-once</a:t>
            </a:r>
            <a:r>
              <a:rPr lang="en-US" dirty="0" smtClean="0"/>
              <a:t> semantics–that is, semantics that also apply to the external systems that Flink writes to in addition to the state of the Flink application–these external systems must provide a means to commit or roll back writes that coordinate with Flink’s checkpoints.</a:t>
            </a:r>
          </a:p>
          <a:p>
            <a:endParaRPr lang="en-US" dirty="0" smtClean="0"/>
          </a:p>
          <a:p>
            <a:r>
              <a:rPr lang="en-US" dirty="0" smtClean="0"/>
              <a:t>Flink’s TwoPhaseCommitSinkFunction utilizes the two-phase commit protocol to provide end-to-end exactly-once semantics.</a:t>
            </a:r>
            <a:endParaRPr lang="fa-IR" dirty="0"/>
          </a:p>
        </p:txBody>
      </p:sp>
      <p:sp>
        <p:nvSpPr>
          <p:cNvPr id="4" name="Slide Number Placeholder 3"/>
          <p:cNvSpPr>
            <a:spLocks noGrp="1"/>
          </p:cNvSpPr>
          <p:nvPr>
            <p:ph type="sldNum" sz="quarter" idx="10"/>
          </p:nvPr>
        </p:nvSpPr>
        <p:spPr/>
        <p:txBody>
          <a:bodyPr/>
          <a:lstStyle/>
          <a:p>
            <a:fld id="{76D8C8E3-BE57-4A45-9053-5980374F327F}" type="slidenum">
              <a:rPr lang="en-US" smtClean="0"/>
              <a:t>19</a:t>
            </a:fld>
            <a:endParaRPr lang="en-US"/>
          </a:p>
        </p:txBody>
      </p:sp>
    </p:spTree>
    <p:extLst>
      <p:ext uri="{BB962C8B-B14F-4D97-AF65-F5344CB8AC3E}">
        <p14:creationId xmlns:p14="http://schemas.microsoft.com/office/powerpoint/2010/main" val="3779469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20</a:t>
            </a:fld>
            <a:endParaRPr lang="en-US"/>
          </a:p>
        </p:txBody>
      </p:sp>
    </p:spTree>
    <p:extLst>
      <p:ext uri="{BB962C8B-B14F-4D97-AF65-F5344CB8AC3E}">
        <p14:creationId xmlns:p14="http://schemas.microsoft.com/office/powerpoint/2010/main" val="709475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21</a:t>
            </a:fld>
            <a:endParaRPr lang="en-US"/>
          </a:p>
        </p:txBody>
      </p:sp>
    </p:spTree>
    <p:extLst>
      <p:ext uri="{BB962C8B-B14F-4D97-AF65-F5344CB8AC3E}">
        <p14:creationId xmlns:p14="http://schemas.microsoft.com/office/powerpoint/2010/main" val="3118990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22</a:t>
            </a:fld>
            <a:endParaRPr lang="en-US"/>
          </a:p>
        </p:txBody>
      </p:sp>
    </p:spTree>
    <p:extLst>
      <p:ext uri="{BB962C8B-B14F-4D97-AF65-F5344CB8AC3E}">
        <p14:creationId xmlns:p14="http://schemas.microsoft.com/office/powerpoint/2010/main" val="3183627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23</a:t>
            </a:fld>
            <a:endParaRPr lang="en-US"/>
          </a:p>
        </p:txBody>
      </p:sp>
    </p:spTree>
    <p:extLst>
      <p:ext uri="{BB962C8B-B14F-4D97-AF65-F5344CB8AC3E}">
        <p14:creationId xmlns:p14="http://schemas.microsoft.com/office/powerpoint/2010/main" val="2599033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24</a:t>
            </a:fld>
            <a:endParaRPr lang="en-US"/>
          </a:p>
        </p:txBody>
      </p:sp>
    </p:spTree>
    <p:extLst>
      <p:ext uri="{BB962C8B-B14F-4D97-AF65-F5344CB8AC3E}">
        <p14:creationId xmlns:p14="http://schemas.microsoft.com/office/powerpoint/2010/main" val="3076059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IMPLEMENTATION:</a:t>
            </a:r>
            <a:endParaRPr lang="en-US" dirty="0" smtClean="0"/>
          </a:p>
          <a:p>
            <a:r>
              <a:rPr lang="en-US" dirty="0" smtClean="0"/>
              <a:t>Under the hood, Flink splits the file reading process into two sub-tasks, namely </a:t>
            </a:r>
            <a:r>
              <a:rPr lang="en-US" i="1" dirty="0" smtClean="0"/>
              <a:t>directory monitoring</a:t>
            </a:r>
            <a:r>
              <a:rPr lang="en-US" dirty="0" smtClean="0"/>
              <a:t> and </a:t>
            </a:r>
            <a:r>
              <a:rPr lang="en-US" i="1" dirty="0" smtClean="0"/>
              <a:t>data reading</a:t>
            </a:r>
            <a:r>
              <a:rPr lang="en-US" dirty="0" smtClean="0"/>
              <a:t>. Each of these sub-tasks is implemented by a separate entity. Monitoring is implemented by a single, </a:t>
            </a:r>
            <a:r>
              <a:rPr lang="en-US" b="1" dirty="0" smtClean="0"/>
              <a:t>non-parallel</a:t>
            </a:r>
            <a:r>
              <a:rPr lang="en-US" dirty="0" smtClean="0"/>
              <a:t> (parallelism = 1) task, while reading is performed by multiple tasks running in parallel. The parallelism of the latter is equal to the job parallelism. The role of the single monitoring task is to scan the directory (periodically or only once depending on the watchType), find the files to be processed, divide them in </a:t>
            </a:r>
            <a:r>
              <a:rPr lang="en-US" i="1" dirty="0" smtClean="0"/>
              <a:t>splits</a:t>
            </a:r>
            <a:r>
              <a:rPr lang="en-US" dirty="0" smtClean="0"/>
              <a:t>, and assign these splits to the downstream readers. The readers are the ones who will read the actual data. Each split is read by only one reader, while a reader can read multiple splits, one-by-one.</a:t>
            </a:r>
          </a:p>
          <a:p>
            <a:endParaRPr lang="fa-IR" dirty="0"/>
          </a:p>
        </p:txBody>
      </p:sp>
      <p:sp>
        <p:nvSpPr>
          <p:cNvPr id="4" name="Slide Number Placeholder 3"/>
          <p:cNvSpPr>
            <a:spLocks noGrp="1"/>
          </p:cNvSpPr>
          <p:nvPr>
            <p:ph type="sldNum" sz="quarter" idx="10"/>
          </p:nvPr>
        </p:nvSpPr>
        <p:spPr/>
        <p:txBody>
          <a:bodyPr/>
          <a:lstStyle/>
          <a:p>
            <a:fld id="{76D8C8E3-BE57-4A45-9053-5980374F327F}" type="slidenum">
              <a:rPr lang="en-US" smtClean="0"/>
              <a:t>25</a:t>
            </a:fld>
            <a:endParaRPr lang="en-US"/>
          </a:p>
        </p:txBody>
      </p:sp>
    </p:spTree>
    <p:extLst>
      <p:ext uri="{BB962C8B-B14F-4D97-AF65-F5344CB8AC3E}">
        <p14:creationId xmlns:p14="http://schemas.microsoft.com/office/powerpoint/2010/main" val="3123631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26</a:t>
            </a:fld>
            <a:endParaRPr lang="en-US"/>
          </a:p>
        </p:txBody>
      </p:sp>
    </p:spTree>
    <p:extLst>
      <p:ext uri="{BB962C8B-B14F-4D97-AF65-F5344CB8AC3E}">
        <p14:creationId xmlns:p14="http://schemas.microsoft.com/office/powerpoint/2010/main" val="2364488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27</a:t>
            </a:fld>
            <a:endParaRPr lang="en-US"/>
          </a:p>
        </p:txBody>
      </p:sp>
    </p:spTree>
    <p:extLst>
      <p:ext uri="{BB962C8B-B14F-4D97-AF65-F5344CB8AC3E}">
        <p14:creationId xmlns:p14="http://schemas.microsoft.com/office/powerpoint/2010/main" val="1779469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28</a:t>
            </a:fld>
            <a:endParaRPr lang="en-US"/>
          </a:p>
        </p:txBody>
      </p:sp>
    </p:spTree>
    <p:extLst>
      <p:ext uri="{BB962C8B-B14F-4D97-AF65-F5344CB8AC3E}">
        <p14:creationId xmlns:p14="http://schemas.microsoft.com/office/powerpoint/2010/main" val="61854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2</a:t>
            </a:fld>
            <a:endParaRPr lang="en-US"/>
          </a:p>
        </p:txBody>
      </p:sp>
    </p:spTree>
    <p:extLst>
      <p:ext uri="{BB962C8B-B14F-4D97-AF65-F5344CB8AC3E}">
        <p14:creationId xmlns:p14="http://schemas.microsoft.com/office/powerpoint/2010/main" val="2741186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29</a:t>
            </a:fld>
            <a:endParaRPr lang="en-US"/>
          </a:p>
        </p:txBody>
      </p:sp>
    </p:spTree>
    <p:extLst>
      <p:ext uri="{BB962C8B-B14F-4D97-AF65-F5344CB8AC3E}">
        <p14:creationId xmlns:p14="http://schemas.microsoft.com/office/powerpoint/2010/main" val="1905689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30</a:t>
            </a:fld>
            <a:endParaRPr lang="en-US"/>
          </a:p>
        </p:txBody>
      </p:sp>
    </p:spTree>
    <p:extLst>
      <p:ext uri="{BB962C8B-B14F-4D97-AF65-F5344CB8AC3E}">
        <p14:creationId xmlns:p14="http://schemas.microsoft.com/office/powerpoint/2010/main" val="3879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31</a:t>
            </a:fld>
            <a:endParaRPr lang="en-US"/>
          </a:p>
        </p:txBody>
      </p:sp>
    </p:spTree>
    <p:extLst>
      <p:ext uri="{BB962C8B-B14F-4D97-AF65-F5344CB8AC3E}">
        <p14:creationId xmlns:p14="http://schemas.microsoft.com/office/powerpoint/2010/main" val="907518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Storm job was bottlenecked on CPU, while the Flink job was bottlenecked on the network bandwidth between the machines running Kafka and the machines running Flink.</a:t>
            </a:r>
          </a:p>
          <a:p>
            <a:endParaRPr lang="en-US" dirty="0" smtClean="0"/>
          </a:p>
          <a:p>
            <a:r>
              <a:rPr lang="en-US" dirty="0" smtClean="0"/>
              <a:t>To eliminate that bottleneck </a:t>
            </a:r>
          </a:p>
          <a:p>
            <a:r>
              <a:rPr lang="en-US" smtClean="0"/>
              <a:t>(</a:t>
            </a:r>
            <a:r>
              <a:rPr lang="en-US" dirty="0" smtClean="0"/>
              <a:t>which had nothing to do with Kafka, but was just the available cluster setup</a:t>
            </a:r>
            <a:r>
              <a:rPr lang="en-US" smtClean="0"/>
              <a:t>), </a:t>
            </a:r>
          </a:p>
          <a:p>
            <a:r>
              <a:rPr lang="en-US" smtClean="0"/>
              <a:t>we </a:t>
            </a:r>
            <a:r>
              <a:rPr lang="en-US" dirty="0" smtClean="0"/>
              <a:t>moved the data generator inside the Flink cluster. In that setting, Flink could scale to 15 million events per second.</a:t>
            </a:r>
            <a:endParaRPr lang="fa-IR" dirty="0"/>
          </a:p>
        </p:txBody>
      </p:sp>
      <p:sp>
        <p:nvSpPr>
          <p:cNvPr id="4" name="Slide Number Placeholder 3"/>
          <p:cNvSpPr>
            <a:spLocks noGrp="1"/>
          </p:cNvSpPr>
          <p:nvPr>
            <p:ph type="sldNum" sz="quarter" idx="10"/>
          </p:nvPr>
        </p:nvSpPr>
        <p:spPr/>
        <p:txBody>
          <a:bodyPr/>
          <a:lstStyle/>
          <a:p>
            <a:fld id="{76D8C8E3-BE57-4A45-9053-5980374F327F}" type="slidenum">
              <a:rPr lang="en-US" smtClean="0"/>
              <a:t>32</a:t>
            </a:fld>
            <a:endParaRPr lang="en-US"/>
          </a:p>
        </p:txBody>
      </p:sp>
    </p:spTree>
    <p:extLst>
      <p:ext uri="{BB962C8B-B14F-4D97-AF65-F5344CB8AC3E}">
        <p14:creationId xmlns:p14="http://schemas.microsoft.com/office/powerpoint/2010/main" val="569643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D8C8E3-BE57-4A45-9053-5980374F327F}" type="slidenum">
              <a:rPr lang="en-US" smtClean="0"/>
              <a:t>33</a:t>
            </a:fld>
            <a:endParaRPr lang="en-US"/>
          </a:p>
        </p:txBody>
      </p:sp>
    </p:spTree>
    <p:extLst>
      <p:ext uri="{BB962C8B-B14F-4D97-AF65-F5344CB8AC3E}">
        <p14:creationId xmlns:p14="http://schemas.microsoft.com/office/powerpoint/2010/main" val="3639305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3</a:t>
            </a:fld>
            <a:endParaRPr lang="en-US"/>
          </a:p>
        </p:txBody>
      </p:sp>
    </p:spTree>
    <p:extLst>
      <p:ext uri="{BB962C8B-B14F-4D97-AF65-F5344CB8AC3E}">
        <p14:creationId xmlns:p14="http://schemas.microsoft.com/office/powerpoint/2010/main" val="19938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4</a:t>
            </a:fld>
            <a:endParaRPr lang="en-US"/>
          </a:p>
        </p:txBody>
      </p:sp>
    </p:spTree>
    <p:extLst>
      <p:ext uri="{BB962C8B-B14F-4D97-AF65-F5344CB8AC3E}">
        <p14:creationId xmlns:p14="http://schemas.microsoft.com/office/powerpoint/2010/main" val="387137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5</a:t>
            </a:fld>
            <a:endParaRPr lang="en-US"/>
          </a:p>
        </p:txBody>
      </p:sp>
    </p:spTree>
    <p:extLst>
      <p:ext uri="{BB962C8B-B14F-4D97-AF65-F5344CB8AC3E}">
        <p14:creationId xmlns:p14="http://schemas.microsoft.com/office/powerpoint/2010/main" val="316680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6</a:t>
            </a:fld>
            <a:endParaRPr lang="en-US"/>
          </a:p>
        </p:txBody>
      </p:sp>
    </p:spTree>
    <p:extLst>
      <p:ext uri="{BB962C8B-B14F-4D97-AF65-F5344CB8AC3E}">
        <p14:creationId xmlns:p14="http://schemas.microsoft.com/office/powerpoint/2010/main" val="301677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7</a:t>
            </a:fld>
            <a:endParaRPr lang="en-US"/>
          </a:p>
        </p:txBody>
      </p:sp>
    </p:spTree>
    <p:extLst>
      <p:ext uri="{BB962C8B-B14F-4D97-AF65-F5344CB8AC3E}">
        <p14:creationId xmlns:p14="http://schemas.microsoft.com/office/powerpoint/2010/main" val="1428127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76D8C8E3-BE57-4A45-9053-5980374F327F}" type="slidenum">
              <a:rPr lang="en-US" smtClean="0"/>
              <a:t>8</a:t>
            </a:fld>
            <a:endParaRPr lang="en-US"/>
          </a:p>
        </p:txBody>
      </p:sp>
    </p:spTree>
    <p:extLst>
      <p:ext uri="{BB962C8B-B14F-4D97-AF65-F5344CB8AC3E}">
        <p14:creationId xmlns:p14="http://schemas.microsoft.com/office/powerpoint/2010/main" val="2035278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AC6977-D92F-4419-B895-FBB53F655968}"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1555379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4FBFC-415B-44C7-9E44-7A3F91D5DC39}"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59151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50819-1776-4D19-99D5-A0D13575EC36}"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217483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2420" y="0"/>
            <a:ext cx="10515600" cy="1325563"/>
          </a:xfrm>
        </p:spPr>
        <p:txBody>
          <a:bodyPr/>
          <a:lstStyle>
            <a:lvl1pPr>
              <a:defRPr>
                <a:solidFill>
                  <a:srgbClr val="00009A"/>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72420" y="1325563"/>
            <a:ext cx="10515600" cy="4781656"/>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6B13971-85E8-44FA-81FE-84E8C2098F6B}"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48482"/>
            <a:ext cx="2743200" cy="365125"/>
          </a:xfrm>
        </p:spPr>
        <p:txBody>
          <a:bodyPr/>
          <a:lstStyle>
            <a:lvl1pPr>
              <a:defRPr sz="1800">
                <a:solidFill>
                  <a:srgbClr val="00009A"/>
                </a:solidFill>
              </a:defRPr>
            </a:lvl1pPr>
          </a:lstStyle>
          <a:p>
            <a:fld id="{5ABD3CAE-61E4-4361-B0A8-29AC36644BDB}" type="slidenum">
              <a:rPr lang="en-US" smtClean="0"/>
              <a:pPr/>
              <a:t>‹#›</a:t>
            </a:fld>
            <a:endParaRPr lang="en-US" dirty="0"/>
          </a:p>
        </p:txBody>
      </p:sp>
      <p:sp>
        <p:nvSpPr>
          <p:cNvPr id="7" name="Rectangle 6"/>
          <p:cNvSpPr/>
          <p:nvPr userDrawn="1"/>
        </p:nvSpPr>
        <p:spPr>
          <a:xfrm>
            <a:off x="1193800" y="965202"/>
            <a:ext cx="9867900" cy="45719"/>
          </a:xfrm>
          <a:prstGeom prst="rect">
            <a:avLst/>
          </a:prstGeom>
          <a:gradFill flip="none" rotWithShape="1">
            <a:gsLst>
              <a:gs pos="0">
                <a:srgbClr val="EA048D"/>
              </a:gs>
              <a:gs pos="91000">
                <a:schemeClr val="bg1">
                  <a:lumMod val="10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0" name="TextBox 9"/>
          <p:cNvSpPr txBox="1"/>
          <p:nvPr userDrawn="1"/>
        </p:nvSpPr>
        <p:spPr>
          <a:xfrm>
            <a:off x="11169829" y="6366657"/>
            <a:ext cx="720270" cy="369332"/>
          </a:xfrm>
          <a:prstGeom prst="rect">
            <a:avLst/>
          </a:prstGeom>
          <a:noFill/>
        </p:spPr>
        <p:txBody>
          <a:bodyPr wrap="square" rtlCol="1">
            <a:spAutoFit/>
          </a:bodyPr>
          <a:lstStyle/>
          <a:p>
            <a:r>
              <a:rPr lang="en-US" dirty="0" smtClean="0">
                <a:solidFill>
                  <a:schemeClr val="tx1"/>
                </a:solidFill>
              </a:rPr>
              <a:t>/32</a:t>
            </a:r>
            <a:endParaRPr lang="fa-IR" dirty="0">
              <a:solidFill>
                <a:schemeClr val="tx1"/>
              </a:solidFill>
            </a:endParaRPr>
          </a:p>
        </p:txBody>
      </p:sp>
      <p:pic>
        <p:nvPicPr>
          <p:cNvPr id="9" name="Picture 8"/>
          <p:cNvPicPr>
            <a:picLocks noChangeAspect="1"/>
          </p:cNvPicPr>
          <p:nvPr userDrawn="1"/>
        </p:nvPicPr>
        <p:blipFill rotWithShape="1">
          <a:blip r:embed="rId2"/>
          <a:srcRect l="20578" r="19977"/>
          <a:stretch/>
        </p:blipFill>
        <p:spPr>
          <a:xfrm>
            <a:off x="-14069" y="428"/>
            <a:ext cx="464235" cy="6857143"/>
          </a:xfrm>
          <a:prstGeom prst="rect">
            <a:avLst/>
          </a:prstGeom>
        </p:spPr>
      </p:pic>
    </p:spTree>
    <p:extLst>
      <p:ext uri="{BB962C8B-B14F-4D97-AF65-F5344CB8AC3E}">
        <p14:creationId xmlns:p14="http://schemas.microsoft.com/office/powerpoint/2010/main" val="22586370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18DA55-9820-42AC-87C2-9699B17E2710}"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39440366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9A01C-9EC0-43E6-ABC6-704E900743EB}" type="datetime1">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24399040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042134-76CF-4B57-B7E1-49FF53CCF470}" type="datetime1">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48095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B3FD8B-28AF-4007-B1EF-55FE158FA043}" type="datetime1">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58823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1E067-A4AC-4446-8334-F0B7F985467D}" type="datetime1">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366488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342F6-672A-4941-A660-9AACB0EEA314}" type="datetime1">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5711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3065C-4A93-499C-82E8-AB36221C0D86}" type="datetime1">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D3CAE-61E4-4361-B0A8-29AC36644BDB}" type="slidenum">
              <a:rPr lang="en-US" smtClean="0"/>
              <a:t>‹#›</a:t>
            </a:fld>
            <a:endParaRPr lang="en-US"/>
          </a:p>
        </p:txBody>
      </p:sp>
    </p:spTree>
    <p:extLst>
      <p:ext uri="{BB962C8B-B14F-4D97-AF65-F5344CB8AC3E}">
        <p14:creationId xmlns:p14="http://schemas.microsoft.com/office/powerpoint/2010/main" val="19962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209BD-D9F9-40FB-9C15-7390EA386AB4}" type="datetime1">
              <a:rPr lang="en-US" smtClean="0"/>
              <a:t>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D3CAE-61E4-4361-B0A8-29AC36644BDB}" type="slidenum">
              <a:rPr lang="en-US" smtClean="0"/>
              <a:t>‹#›</a:t>
            </a:fld>
            <a:endParaRPr lang="en-US"/>
          </a:p>
        </p:txBody>
      </p:sp>
    </p:spTree>
    <p:extLst>
      <p:ext uri="{BB962C8B-B14F-4D97-AF65-F5344CB8AC3E}">
        <p14:creationId xmlns:p14="http://schemas.microsoft.com/office/powerpoint/2010/main" val="917565916"/>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9.jfif"/><Relationship Id="rId3" Type="http://schemas.openxmlformats.org/officeDocument/2006/relationships/image" Target="../media/image4.png"/><Relationship Id="rId7" Type="http://schemas.openxmlformats.org/officeDocument/2006/relationships/image" Target="../media/image8.jf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webp"/><Relationship Id="rId5" Type="http://schemas.openxmlformats.org/officeDocument/2006/relationships/image" Target="../media/image6.jfif"/><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60.png"/><Relationship Id="rId26" Type="http://schemas.openxmlformats.org/officeDocument/2006/relationships/image" Target="../media/image68.png"/><Relationship Id="rId3" Type="http://schemas.openxmlformats.org/officeDocument/2006/relationships/image" Target="../media/image45.png"/><Relationship Id="rId21" Type="http://schemas.openxmlformats.org/officeDocument/2006/relationships/image" Target="../media/image63.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5" Type="http://schemas.openxmlformats.org/officeDocument/2006/relationships/image" Target="../media/image67.jfif"/><Relationship Id="rId2" Type="http://schemas.openxmlformats.org/officeDocument/2006/relationships/notesSlide" Target="../notesSlides/notesSlide30.xml"/><Relationship Id="rId16" Type="http://schemas.openxmlformats.org/officeDocument/2006/relationships/image" Target="../media/image58.png"/><Relationship Id="rId20" Type="http://schemas.openxmlformats.org/officeDocument/2006/relationships/image" Target="../media/image62.png"/><Relationship Id="rId29"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24" Type="http://schemas.openxmlformats.org/officeDocument/2006/relationships/image" Target="../media/image66.png"/><Relationship Id="rId32" Type="http://schemas.openxmlformats.org/officeDocument/2006/relationships/image" Target="../media/image74.png"/><Relationship Id="rId5" Type="http://schemas.openxmlformats.org/officeDocument/2006/relationships/image" Target="../media/image47.png"/><Relationship Id="rId15" Type="http://schemas.openxmlformats.org/officeDocument/2006/relationships/image" Target="../media/image57.jpeg"/><Relationship Id="rId23" Type="http://schemas.openxmlformats.org/officeDocument/2006/relationships/image" Target="../media/image65.png"/><Relationship Id="rId28" Type="http://schemas.openxmlformats.org/officeDocument/2006/relationships/image" Target="../media/image70.png"/><Relationship Id="rId10" Type="http://schemas.openxmlformats.org/officeDocument/2006/relationships/image" Target="../media/image52.png"/><Relationship Id="rId19" Type="http://schemas.openxmlformats.org/officeDocument/2006/relationships/image" Target="../media/image61.png"/><Relationship Id="rId31" Type="http://schemas.openxmlformats.org/officeDocument/2006/relationships/image" Target="../media/image73.png"/><Relationship Id="rId4" Type="http://schemas.openxmlformats.org/officeDocument/2006/relationships/image" Target="../media/image46.jfif"/><Relationship Id="rId9" Type="http://schemas.openxmlformats.org/officeDocument/2006/relationships/image" Target="../media/image51.png"/><Relationship Id="rId14" Type="http://schemas.openxmlformats.org/officeDocument/2006/relationships/image" Target="../media/image56.png"/><Relationship Id="rId22" Type="http://schemas.openxmlformats.org/officeDocument/2006/relationships/image" Target="../media/image64.png"/><Relationship Id="rId27" Type="http://schemas.openxmlformats.org/officeDocument/2006/relationships/image" Target="../media/image69.png"/><Relationship Id="rId30" Type="http://schemas.openxmlformats.org/officeDocument/2006/relationships/image" Target="../media/image72.png"/></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3821" y="425003"/>
            <a:ext cx="5783148" cy="1223494"/>
          </a:xfrm>
        </p:spPr>
        <p:txBody>
          <a:bodyPr>
            <a:noAutofit/>
          </a:bodyPr>
          <a:lstStyle/>
          <a:p>
            <a:r>
              <a:rPr lang="en-US" sz="8000" b="1" dirty="0" smtClean="0">
                <a:solidFill>
                  <a:srgbClr val="E6526F"/>
                </a:solidFill>
                <a:latin typeface="+mn-lt"/>
                <a:cs typeface="Segoe UI" panose="020B0502040204020203" pitchFamily="34" charset="0"/>
              </a:rPr>
              <a:t>Apache Flink</a:t>
            </a:r>
            <a:endParaRPr lang="en-US" sz="4400" b="1" dirty="0">
              <a:solidFill>
                <a:srgbClr val="00009A"/>
              </a:solidFill>
              <a:latin typeface="+mn-lt"/>
              <a:cs typeface="Segoe UI" panose="020B0502040204020203" pitchFamily="34" charset="0"/>
            </a:endParaRPr>
          </a:p>
        </p:txBody>
      </p:sp>
      <p:sp>
        <p:nvSpPr>
          <p:cNvPr id="3" name="Subtitle 2"/>
          <p:cNvSpPr>
            <a:spLocks noGrp="1"/>
          </p:cNvSpPr>
          <p:nvPr>
            <p:ph type="subTitle" idx="1"/>
          </p:nvPr>
        </p:nvSpPr>
        <p:spPr>
          <a:xfrm>
            <a:off x="5482106" y="3596402"/>
            <a:ext cx="4657859" cy="971561"/>
          </a:xfrm>
        </p:spPr>
        <p:txBody>
          <a:bodyPr>
            <a:normAutofit/>
          </a:bodyPr>
          <a:lstStyle/>
          <a:p>
            <a:r>
              <a:rPr lang="en-US" sz="2800" dirty="0" smtClean="0">
                <a:solidFill>
                  <a:srgbClr val="00009A"/>
                </a:solidFill>
                <a:latin typeface="Segoe UI Light" panose="020B0502040204020203" pitchFamily="34" charset="0"/>
                <a:cs typeface="Segoe UI Light" panose="020B0502040204020203" pitchFamily="34" charset="0"/>
              </a:rPr>
              <a:t>Mohammad Najafimehr</a:t>
            </a:r>
            <a:br>
              <a:rPr lang="en-US" sz="2800" dirty="0" smtClean="0">
                <a:solidFill>
                  <a:srgbClr val="00009A"/>
                </a:solidFill>
                <a:latin typeface="Segoe UI Light" panose="020B0502040204020203" pitchFamily="34" charset="0"/>
                <a:cs typeface="Segoe UI Light" panose="020B0502040204020203" pitchFamily="34" charset="0"/>
              </a:rPr>
            </a:br>
            <a:r>
              <a:rPr lang="en-US" sz="2800" dirty="0" smtClean="0">
                <a:solidFill>
                  <a:srgbClr val="00009A"/>
                </a:solidFill>
                <a:latin typeface="Segoe UI Light" panose="020B0502040204020203" pitchFamily="34" charset="0"/>
                <a:cs typeface="Segoe UI Light" panose="020B0502040204020203" pitchFamily="34" charset="0"/>
              </a:rPr>
              <a:t>Pooria Mosallanezhad</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87648" cy="6858000"/>
          </a:xfrm>
          <a:prstGeom prst="rect">
            <a:avLst/>
          </a:prstGeom>
          <a:noFill/>
          <a:ln>
            <a:noFill/>
          </a:ln>
        </p:spPr>
      </p:pic>
      <p:pic>
        <p:nvPicPr>
          <p:cNvPr id="9" name="flink_squirrel_1000.png"/>
          <p:cNvPicPr>
            <a:picLocks noChangeAspect="1"/>
          </p:cNvPicPr>
          <p:nvPr/>
        </p:nvPicPr>
        <p:blipFill>
          <a:blip r:embed="rId4">
            <a:extLst/>
          </a:blip>
          <a:stretch>
            <a:fillRect/>
          </a:stretch>
        </p:blipFill>
        <p:spPr>
          <a:xfrm>
            <a:off x="1342194" y="2922849"/>
            <a:ext cx="3576771" cy="3576772"/>
          </a:xfrm>
          <a:prstGeom prst="rect">
            <a:avLst/>
          </a:prstGeom>
          <a:ln w="3175">
            <a:miter lim="400000"/>
          </a:ln>
        </p:spPr>
      </p:pic>
      <p:sp>
        <p:nvSpPr>
          <p:cNvPr id="6" name="Subtitle 2"/>
          <p:cNvSpPr txBox="1">
            <a:spLocks/>
          </p:cNvSpPr>
          <p:nvPr/>
        </p:nvSpPr>
        <p:spPr>
          <a:xfrm>
            <a:off x="6230154" y="5034813"/>
            <a:ext cx="3161762" cy="9538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solidFill>
                  <a:srgbClr val="00009A"/>
                </a:solidFill>
                <a:latin typeface="Segoe UI Light" panose="020B0502040204020203" pitchFamily="34" charset="0"/>
                <a:cs typeface="Segoe UI Light" panose="020B0502040204020203" pitchFamily="34" charset="0"/>
              </a:rPr>
              <a:t>Yazd University</a:t>
            </a:r>
          </a:p>
          <a:p>
            <a:r>
              <a:rPr lang="en-US" sz="2000" dirty="0" smtClean="0">
                <a:solidFill>
                  <a:srgbClr val="00009A"/>
                </a:solidFill>
                <a:latin typeface="Segoe UI Light" panose="020B0502040204020203" pitchFamily="34" charset="0"/>
                <a:cs typeface="Segoe UI Light" panose="020B0502040204020203" pitchFamily="34" charset="0"/>
              </a:rPr>
              <a:t>Dec. 2019</a:t>
            </a:r>
          </a:p>
        </p:txBody>
      </p:sp>
      <p:sp>
        <p:nvSpPr>
          <p:cNvPr id="7" name="Title 1"/>
          <p:cNvSpPr txBox="1">
            <a:spLocks/>
          </p:cNvSpPr>
          <p:nvPr/>
        </p:nvSpPr>
        <p:spPr>
          <a:xfrm>
            <a:off x="5415067" y="1734796"/>
            <a:ext cx="4830343" cy="1188053"/>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smtClean="0">
                <a:solidFill>
                  <a:srgbClr val="00009A"/>
                </a:solidFill>
                <a:cs typeface="Segoe UI" panose="020B0502040204020203" pitchFamily="34" charset="0"/>
              </a:rPr>
              <a:t>Stateful Computations</a:t>
            </a:r>
            <a:br>
              <a:rPr lang="en-US" sz="5400" dirty="0" smtClean="0">
                <a:solidFill>
                  <a:srgbClr val="00009A"/>
                </a:solidFill>
                <a:cs typeface="Segoe UI" panose="020B0502040204020203" pitchFamily="34" charset="0"/>
              </a:rPr>
            </a:br>
            <a:r>
              <a:rPr lang="en-US" sz="5400" dirty="0" smtClean="0">
                <a:solidFill>
                  <a:srgbClr val="00009A"/>
                </a:solidFill>
                <a:cs typeface="Segoe UI" panose="020B0502040204020203" pitchFamily="34" charset="0"/>
              </a:rPr>
              <a:t>over Data Streams</a:t>
            </a:r>
            <a:r>
              <a:rPr lang="en-US" sz="5000" dirty="0" smtClean="0">
                <a:solidFill>
                  <a:srgbClr val="00009A"/>
                </a:solidFill>
                <a:latin typeface="Segoe UI" panose="020B0502040204020203" pitchFamily="34" charset="0"/>
                <a:cs typeface="Segoe UI" panose="020B0502040204020203" pitchFamily="34" charset="0"/>
              </a:rPr>
              <a:t/>
            </a:r>
            <a:br>
              <a:rPr lang="en-US" sz="5000" dirty="0" smtClean="0">
                <a:solidFill>
                  <a:srgbClr val="00009A"/>
                </a:solidFill>
                <a:latin typeface="Segoe UI" panose="020B0502040204020203" pitchFamily="34" charset="0"/>
                <a:cs typeface="Segoe UI" panose="020B0502040204020203" pitchFamily="34" charset="0"/>
              </a:rPr>
            </a:br>
            <a:endParaRPr lang="en-US" sz="3600" dirty="0">
              <a:solidFill>
                <a:srgbClr val="00009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8869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omponents</a:t>
            </a:r>
            <a:r>
              <a:rPr lang="en-US" dirty="0"/>
              <a:t>, APIs, and </a:t>
            </a:r>
            <a:r>
              <a:rPr lang="en-US" dirty="0" smtClean="0"/>
              <a:t>libraries</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9</a:t>
            </a:fld>
            <a:endParaRPr lang="en-US" dirty="0"/>
          </a:p>
        </p:txBody>
      </p:sp>
      <p:pic>
        <p:nvPicPr>
          <p:cNvPr id="7" name="Picture 6"/>
          <p:cNvPicPr>
            <a:picLocks noChangeAspect="1"/>
          </p:cNvPicPr>
          <p:nvPr/>
        </p:nvPicPr>
        <p:blipFill>
          <a:blip r:embed="rId3"/>
          <a:stretch>
            <a:fillRect/>
          </a:stretch>
        </p:blipFill>
        <p:spPr>
          <a:xfrm rot="5400000">
            <a:off x="3511634" y="1129815"/>
            <a:ext cx="854438" cy="1371600"/>
          </a:xfrm>
          <a:prstGeom prst="rect">
            <a:avLst/>
          </a:prstGeom>
        </p:spPr>
      </p:pic>
      <p:pic>
        <p:nvPicPr>
          <p:cNvPr id="8" name="Picture 7"/>
          <p:cNvPicPr>
            <a:picLocks noChangeAspect="1"/>
          </p:cNvPicPr>
          <p:nvPr/>
        </p:nvPicPr>
        <p:blipFill>
          <a:blip r:embed="rId4"/>
          <a:stretch>
            <a:fillRect/>
          </a:stretch>
        </p:blipFill>
        <p:spPr>
          <a:xfrm rot="5400000">
            <a:off x="4882177" y="1130873"/>
            <a:ext cx="856553" cy="1371600"/>
          </a:xfrm>
          <a:prstGeom prst="rect">
            <a:avLst/>
          </a:prstGeom>
        </p:spPr>
      </p:pic>
      <p:pic>
        <p:nvPicPr>
          <p:cNvPr id="9" name="Picture 8"/>
          <p:cNvPicPr>
            <a:picLocks noChangeAspect="1"/>
          </p:cNvPicPr>
          <p:nvPr/>
        </p:nvPicPr>
        <p:blipFill>
          <a:blip r:embed="rId5"/>
          <a:stretch>
            <a:fillRect/>
          </a:stretch>
        </p:blipFill>
        <p:spPr>
          <a:xfrm rot="5400000">
            <a:off x="6905044" y="1137956"/>
            <a:ext cx="844059" cy="1371600"/>
          </a:xfrm>
          <a:prstGeom prst="rect">
            <a:avLst/>
          </a:prstGeom>
        </p:spPr>
      </p:pic>
      <p:pic>
        <p:nvPicPr>
          <p:cNvPr id="10" name="Picture 9"/>
          <p:cNvPicPr>
            <a:picLocks noChangeAspect="1"/>
          </p:cNvPicPr>
          <p:nvPr/>
        </p:nvPicPr>
        <p:blipFill>
          <a:blip r:embed="rId6"/>
          <a:stretch>
            <a:fillRect/>
          </a:stretch>
        </p:blipFill>
        <p:spPr>
          <a:xfrm rot="5400000">
            <a:off x="9601217" y="1130873"/>
            <a:ext cx="856553" cy="1371600"/>
          </a:xfrm>
          <a:prstGeom prst="rect">
            <a:avLst/>
          </a:prstGeom>
        </p:spPr>
      </p:pic>
      <p:pic>
        <p:nvPicPr>
          <p:cNvPr id="11" name="Picture 10"/>
          <p:cNvPicPr>
            <a:picLocks noChangeAspect="1"/>
          </p:cNvPicPr>
          <p:nvPr/>
        </p:nvPicPr>
        <p:blipFill>
          <a:blip r:embed="rId7"/>
          <a:stretch>
            <a:fillRect/>
          </a:stretch>
        </p:blipFill>
        <p:spPr>
          <a:xfrm rot="5400000">
            <a:off x="8245872" y="1137956"/>
            <a:ext cx="864823" cy="1371600"/>
          </a:xfrm>
          <a:prstGeom prst="rect">
            <a:avLst/>
          </a:prstGeom>
        </p:spPr>
      </p:pic>
      <p:pic>
        <p:nvPicPr>
          <p:cNvPr id="12" name="Picture 11"/>
          <p:cNvPicPr>
            <a:picLocks noChangeAspect="1"/>
          </p:cNvPicPr>
          <p:nvPr/>
        </p:nvPicPr>
        <p:blipFill>
          <a:blip r:embed="rId8"/>
          <a:stretch>
            <a:fillRect/>
          </a:stretch>
        </p:blipFill>
        <p:spPr>
          <a:xfrm>
            <a:off x="1201210" y="2270432"/>
            <a:ext cx="9620124" cy="3931920"/>
          </a:xfrm>
          <a:prstGeom prst="rect">
            <a:avLst/>
          </a:prstGeom>
        </p:spPr>
      </p:pic>
      <p:pic>
        <p:nvPicPr>
          <p:cNvPr id="14" name="Picture 13"/>
          <p:cNvPicPr>
            <a:picLocks noChangeAspect="1"/>
          </p:cNvPicPr>
          <p:nvPr/>
        </p:nvPicPr>
        <p:blipFill>
          <a:blip r:embed="rId9"/>
          <a:stretch>
            <a:fillRect/>
          </a:stretch>
        </p:blipFill>
        <p:spPr>
          <a:xfrm rot="5400000">
            <a:off x="1803276" y="987917"/>
            <a:ext cx="644199" cy="1554480"/>
          </a:xfrm>
          <a:prstGeom prst="rect">
            <a:avLst/>
          </a:prstGeom>
        </p:spPr>
      </p:pic>
    </p:spTree>
    <p:extLst>
      <p:ext uri="{BB962C8B-B14F-4D97-AF65-F5344CB8AC3E}">
        <p14:creationId xmlns:p14="http://schemas.microsoft.com/office/powerpoint/2010/main" val="2309564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419" y="0"/>
            <a:ext cx="10515600" cy="1325563"/>
          </a:xfrm>
        </p:spPr>
        <p:txBody>
          <a:bodyPr/>
          <a:lstStyle/>
          <a:p>
            <a:r>
              <a:rPr lang="en-US" dirty="0" smtClean="0"/>
              <a:t>Flink Architecture</a:t>
            </a:r>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96651" y="1182827"/>
            <a:ext cx="7685549" cy="5538648"/>
          </a:xfrm>
        </p:spPr>
      </p:pic>
      <p:sp>
        <p:nvSpPr>
          <p:cNvPr id="4" name="Slide Number Placeholder 3"/>
          <p:cNvSpPr>
            <a:spLocks noGrp="1"/>
          </p:cNvSpPr>
          <p:nvPr>
            <p:ph type="sldNum" sz="quarter" idx="12"/>
          </p:nvPr>
        </p:nvSpPr>
        <p:spPr/>
        <p:txBody>
          <a:bodyPr/>
          <a:lstStyle/>
          <a:p>
            <a:fld id="{5ABD3CAE-61E4-4361-B0A8-29AC36644BDB}" type="slidenum">
              <a:rPr lang="en-US" smtClean="0"/>
              <a:pPr/>
              <a:t>10</a:t>
            </a:fld>
            <a:endParaRPr lang="en-US" dirty="0"/>
          </a:p>
        </p:txBody>
      </p:sp>
    </p:spTree>
    <p:extLst>
      <p:ext uri="{BB962C8B-B14F-4D97-AF65-F5344CB8AC3E}">
        <p14:creationId xmlns:p14="http://schemas.microsoft.com/office/powerpoint/2010/main" val="427922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Looking at the TaskManager</a:t>
            </a:r>
            <a:endParaRPr lang="fa-IR" dirty="0"/>
          </a:p>
        </p:txBody>
      </p:sp>
      <p:sp>
        <p:nvSpPr>
          <p:cNvPr id="3" name="Content Placeholder 2"/>
          <p:cNvSpPr>
            <a:spLocks noGrp="1"/>
          </p:cNvSpPr>
          <p:nvPr>
            <p:ph idx="1"/>
          </p:nvPr>
        </p:nvSpPr>
        <p:spPr/>
        <p:txBody>
          <a:bodyPr/>
          <a:lstStyle/>
          <a:p>
            <a:r>
              <a:rPr lang="en-US" b="1" dirty="0">
                <a:solidFill>
                  <a:srgbClr val="0070C0"/>
                </a:solidFill>
              </a:rPr>
              <a:t>TaskManager</a:t>
            </a:r>
            <a:r>
              <a:rPr lang="en-US" dirty="0" smtClean="0"/>
              <a:t> (</a:t>
            </a:r>
            <a:r>
              <a:rPr lang="en-US" dirty="0"/>
              <a:t>Worker</a:t>
            </a:r>
            <a:r>
              <a:rPr lang="en-US" dirty="0" smtClean="0"/>
              <a:t>): </a:t>
            </a:r>
            <a:r>
              <a:rPr lang="en-US" dirty="0"/>
              <a:t>a </a:t>
            </a:r>
            <a:r>
              <a:rPr lang="en-US" i="1" dirty="0"/>
              <a:t>JVM </a:t>
            </a:r>
            <a:r>
              <a:rPr lang="en-US" i="1" dirty="0" smtClean="0"/>
              <a:t>process</a:t>
            </a:r>
          </a:p>
          <a:p>
            <a:pPr lvl="1"/>
            <a:r>
              <a:rPr lang="en-US" dirty="0" smtClean="0"/>
              <a:t>Executing </a:t>
            </a:r>
            <a:r>
              <a:rPr lang="en-US" dirty="0"/>
              <a:t>one or more subtasks (task slots) in separate </a:t>
            </a:r>
            <a:r>
              <a:rPr lang="en-US" dirty="0" smtClean="0"/>
              <a:t>threads</a:t>
            </a:r>
          </a:p>
          <a:p>
            <a:r>
              <a:rPr lang="en-US" b="1" dirty="0" smtClean="0">
                <a:solidFill>
                  <a:srgbClr val="0070C0"/>
                </a:solidFill>
              </a:rPr>
              <a:t>Task Slot</a:t>
            </a:r>
            <a:r>
              <a:rPr lang="en-US" dirty="0" smtClean="0"/>
              <a:t>: Fixed </a:t>
            </a:r>
            <a:r>
              <a:rPr lang="en-US" dirty="0"/>
              <a:t>subset of resources of the TaskManager</a:t>
            </a:r>
            <a:r>
              <a:rPr lang="en-US" dirty="0" smtClean="0"/>
              <a:t> </a:t>
            </a:r>
          </a:p>
          <a:p>
            <a:pPr lvl="1"/>
            <a:r>
              <a:rPr lang="en-US" dirty="0" smtClean="0"/>
              <a:t>Dedicated Certain amount of memory</a:t>
            </a:r>
          </a:p>
          <a:p>
            <a:pPr lvl="1"/>
            <a:r>
              <a:rPr lang="en-US" dirty="0" smtClean="0"/>
              <a:t>Shared </a:t>
            </a:r>
            <a:r>
              <a:rPr lang="en-US" dirty="0"/>
              <a:t>TCP </a:t>
            </a:r>
            <a:r>
              <a:rPr lang="en-US" dirty="0" smtClean="0"/>
              <a:t>connections (multiplexing)</a:t>
            </a:r>
          </a:p>
          <a:p>
            <a:pPr marL="457200" lvl="1" indent="0">
              <a:buNone/>
            </a:pP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11</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308" y="2741279"/>
            <a:ext cx="5044380" cy="4034264"/>
          </a:xfrm>
          <a:prstGeom prst="rect">
            <a:avLst/>
          </a:prstGeom>
        </p:spPr>
      </p:pic>
    </p:spTree>
    <p:extLst>
      <p:ext uri="{BB962C8B-B14F-4D97-AF65-F5344CB8AC3E}">
        <p14:creationId xmlns:p14="http://schemas.microsoft.com/office/powerpoint/2010/main" val="2563140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Chaining</a:t>
            </a:r>
            <a:endParaRPr lang="fa-IR" dirty="0"/>
          </a:p>
        </p:txBody>
      </p:sp>
      <p:sp>
        <p:nvSpPr>
          <p:cNvPr id="3" name="Content Placeholder 2"/>
          <p:cNvSpPr>
            <a:spLocks noGrp="1"/>
          </p:cNvSpPr>
          <p:nvPr>
            <p:ph idx="1"/>
          </p:nvPr>
        </p:nvSpPr>
        <p:spPr/>
        <p:txBody>
          <a:bodyPr/>
          <a:lstStyle/>
          <a:p>
            <a:r>
              <a:rPr lang="en-US" dirty="0" smtClean="0"/>
              <a:t>Useful </a:t>
            </a:r>
            <a:r>
              <a:rPr lang="en-US" dirty="0" smtClean="0">
                <a:solidFill>
                  <a:srgbClr val="0070C0"/>
                </a:solidFill>
              </a:rPr>
              <a:t>optimization</a:t>
            </a:r>
            <a:r>
              <a:rPr lang="en-US" dirty="0" smtClean="0"/>
              <a:t>: Chaining operators </a:t>
            </a:r>
            <a:r>
              <a:rPr lang="en-US" dirty="0"/>
              <a:t>together </a:t>
            </a:r>
            <a:r>
              <a:rPr lang="en-US" dirty="0" smtClean="0"/>
              <a:t>into one task</a:t>
            </a:r>
          </a:p>
          <a:p>
            <a:pPr lvl="1"/>
            <a:r>
              <a:rPr lang="en-US" dirty="0" smtClean="0"/>
              <a:t>Reducing </a:t>
            </a:r>
            <a:r>
              <a:rPr lang="en-US" dirty="0"/>
              <a:t>the overhead of thread-to-thread </a:t>
            </a:r>
            <a:r>
              <a:rPr lang="en-US" dirty="0" smtClean="0"/>
              <a:t>handover</a:t>
            </a:r>
          </a:p>
          <a:p>
            <a:pPr lvl="1"/>
            <a:r>
              <a:rPr lang="en-US" dirty="0" smtClean="0"/>
              <a:t>Increasing </a:t>
            </a:r>
            <a:r>
              <a:rPr lang="en-US" dirty="0"/>
              <a:t>overall </a:t>
            </a:r>
            <a:r>
              <a:rPr lang="en-US" dirty="0" smtClean="0"/>
              <a:t>throughput</a:t>
            </a:r>
          </a:p>
          <a:p>
            <a:pPr lvl="1"/>
            <a:r>
              <a:rPr lang="en-US" dirty="0" smtClean="0"/>
              <a:t>Decreasing latency</a:t>
            </a:r>
          </a:p>
          <a:p>
            <a:pPr lvl="1"/>
            <a:endParaRPr lang="en-US" dirty="0" smtClean="0"/>
          </a:p>
          <a:p>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12</a:t>
            </a:fld>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r="24517"/>
          <a:stretch/>
        </p:blipFill>
        <p:spPr>
          <a:xfrm>
            <a:off x="2545568" y="3064510"/>
            <a:ext cx="7569304" cy="3291840"/>
          </a:xfrm>
          <a:prstGeom prst="rect">
            <a:avLst/>
          </a:prstGeom>
        </p:spPr>
      </p:pic>
    </p:spTree>
    <p:extLst>
      <p:ext uri="{BB962C8B-B14F-4D97-AF65-F5344CB8AC3E}">
        <p14:creationId xmlns:p14="http://schemas.microsoft.com/office/powerpoint/2010/main" val="1587734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Semilight" panose="020B0402040204020203" pitchFamily="34" charset="0"/>
              </a:rPr>
              <a:t>Parallel </a:t>
            </a:r>
            <a:r>
              <a:rPr lang="en-US" dirty="0" smtClean="0">
                <a:latin typeface="Segoe UI Light" panose="020B0502040204020203" pitchFamily="34" charset="0"/>
                <a:cs typeface="Segoe UI Semilight" panose="020B0402040204020203" pitchFamily="34" charset="0"/>
              </a:rPr>
              <a:t>Stateful Streaming </a:t>
            </a:r>
            <a:r>
              <a:rPr lang="en-US" dirty="0">
                <a:latin typeface="Segoe UI Light" panose="020B0502040204020203" pitchFamily="34" charset="0"/>
                <a:cs typeface="Segoe UI Semilight" panose="020B0402040204020203" pitchFamily="34" charset="0"/>
              </a:rPr>
              <a:t>Execution</a:t>
            </a:r>
          </a:p>
        </p:txBody>
      </p:sp>
      <p:sp>
        <p:nvSpPr>
          <p:cNvPr id="4" name="Slide Number Placeholder 3"/>
          <p:cNvSpPr>
            <a:spLocks noGrp="1"/>
          </p:cNvSpPr>
          <p:nvPr>
            <p:ph type="sldNum" sz="quarter" idx="12"/>
          </p:nvPr>
        </p:nvSpPr>
        <p:spPr/>
        <p:txBody>
          <a:bodyPr/>
          <a:lstStyle/>
          <a:p>
            <a:fld id="{5ABD3CAE-61E4-4361-B0A8-29AC36644BDB}" type="slidenum">
              <a:rPr lang="en-US" smtClean="0"/>
              <a:pPr/>
              <a:t>13</a:t>
            </a:fld>
            <a:endParaRPr lang="en-US" dirty="0"/>
          </a:p>
        </p:txBody>
      </p:sp>
      <p:sp>
        <p:nvSpPr>
          <p:cNvPr id="124" name="Ellipse 9"/>
          <p:cNvSpPr/>
          <p:nvPr/>
        </p:nvSpPr>
        <p:spPr>
          <a:xfrm>
            <a:off x="9075274" y="2739199"/>
            <a:ext cx="1031500" cy="103150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25" name="Gruppieren 21"/>
          <p:cNvGrpSpPr/>
          <p:nvPr/>
        </p:nvGrpSpPr>
        <p:grpSpPr>
          <a:xfrm>
            <a:off x="8097050" y="2678531"/>
            <a:ext cx="985565" cy="1136365"/>
            <a:chOff x="5553907" y="2430364"/>
            <a:chExt cx="739174" cy="852274"/>
          </a:xfrm>
        </p:grpSpPr>
        <p:sp>
          <p:nvSpPr>
            <p:cNvPr id="126" name="Pfeil nach rechts 8"/>
            <p:cNvSpPr/>
            <p:nvPr/>
          </p:nvSpPr>
          <p:spPr>
            <a:xfrm rot="1560938">
              <a:off x="5553907" y="2430364"/>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27" name="Pfeil nach rechts 15"/>
            <p:cNvSpPr/>
            <p:nvPr/>
          </p:nvSpPr>
          <p:spPr>
            <a:xfrm rot="20039062" flipV="1">
              <a:off x="5584058" y="3078699"/>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128" name="Gruppieren 89"/>
          <p:cNvGrpSpPr/>
          <p:nvPr/>
        </p:nvGrpSpPr>
        <p:grpSpPr>
          <a:xfrm>
            <a:off x="5696739" y="3025921"/>
            <a:ext cx="1272105" cy="323079"/>
            <a:chOff x="3735385" y="2690906"/>
            <a:chExt cx="954079" cy="242309"/>
          </a:xfrm>
        </p:grpSpPr>
        <p:sp>
          <p:nvSpPr>
            <p:cNvPr id="129" name="Pfeil nach rechts 16"/>
            <p:cNvSpPr/>
            <p:nvPr/>
          </p:nvSpPr>
          <p:spPr>
            <a:xfrm rot="2061426">
              <a:off x="3743468" y="2690906"/>
              <a:ext cx="945996" cy="23412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0" name="Pfeil nach rechts 17"/>
            <p:cNvSpPr/>
            <p:nvPr/>
          </p:nvSpPr>
          <p:spPr>
            <a:xfrm rot="19538574" flipV="1">
              <a:off x="3735385" y="2699086"/>
              <a:ext cx="945996" cy="23412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131" name="Gruppieren 28"/>
          <p:cNvGrpSpPr/>
          <p:nvPr/>
        </p:nvGrpSpPr>
        <p:grpSpPr>
          <a:xfrm>
            <a:off x="2482456" y="2671821"/>
            <a:ext cx="5478988" cy="1031500"/>
            <a:chOff x="1361249" y="1898389"/>
            <a:chExt cx="4109241" cy="773625"/>
          </a:xfrm>
        </p:grpSpPr>
        <p:sp>
          <p:nvSpPr>
            <p:cNvPr id="132" name="Ellipse 30"/>
            <p:cNvSpPr/>
            <p:nvPr/>
          </p:nvSpPr>
          <p:spPr>
            <a:xfrm>
              <a:off x="1361249"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3" name="Ellipse 31"/>
            <p:cNvSpPr/>
            <p:nvPr/>
          </p:nvSpPr>
          <p:spPr>
            <a:xfrm>
              <a:off x="3030257"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4" name="Pfeil nach rechts 32"/>
            <p:cNvSpPr/>
            <p:nvPr/>
          </p:nvSpPr>
          <p:spPr>
            <a:xfrm>
              <a:off x="2228053"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5" name="Pfeil nach rechts 33"/>
            <p:cNvSpPr/>
            <p:nvPr/>
          </p:nvSpPr>
          <p:spPr>
            <a:xfrm>
              <a:off x="3895619"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6" name="Ellipse 34"/>
            <p:cNvSpPr/>
            <p:nvPr/>
          </p:nvSpPr>
          <p:spPr>
            <a:xfrm>
              <a:off x="4696865"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137" name="Gruppieren 35"/>
          <p:cNvGrpSpPr/>
          <p:nvPr/>
        </p:nvGrpSpPr>
        <p:grpSpPr>
          <a:xfrm>
            <a:off x="2482456" y="2677274"/>
            <a:ext cx="5478988" cy="1031500"/>
            <a:chOff x="1361249" y="1898389"/>
            <a:chExt cx="4109241" cy="773625"/>
          </a:xfrm>
        </p:grpSpPr>
        <p:sp>
          <p:nvSpPr>
            <p:cNvPr id="138" name="Ellipse 36"/>
            <p:cNvSpPr/>
            <p:nvPr/>
          </p:nvSpPr>
          <p:spPr>
            <a:xfrm>
              <a:off x="1361249"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9" name="Ellipse 37"/>
            <p:cNvSpPr/>
            <p:nvPr/>
          </p:nvSpPr>
          <p:spPr>
            <a:xfrm>
              <a:off x="3030257"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40" name="Pfeil nach rechts 38"/>
            <p:cNvSpPr/>
            <p:nvPr/>
          </p:nvSpPr>
          <p:spPr>
            <a:xfrm>
              <a:off x="2228053"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41" name="Pfeil nach rechts 39"/>
            <p:cNvSpPr/>
            <p:nvPr/>
          </p:nvSpPr>
          <p:spPr>
            <a:xfrm>
              <a:off x="3895619"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42" name="Ellipse 40"/>
            <p:cNvSpPr/>
            <p:nvPr/>
          </p:nvSpPr>
          <p:spPr>
            <a:xfrm>
              <a:off x="4696865"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143" name="Pfeil nach rechts 90"/>
          <p:cNvSpPr/>
          <p:nvPr/>
        </p:nvSpPr>
        <p:spPr>
          <a:xfrm>
            <a:off x="8043544" y="3126706"/>
            <a:ext cx="945364" cy="27191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44" name="Textfeld 91"/>
          <p:cNvSpPr txBox="1"/>
          <p:nvPr/>
        </p:nvSpPr>
        <p:spPr>
          <a:xfrm>
            <a:off x="2467321" y="4746544"/>
            <a:ext cx="1061766" cy="461665"/>
          </a:xfrm>
          <a:prstGeom prst="rect">
            <a:avLst/>
          </a:prstGeom>
          <a:noFill/>
        </p:spPr>
        <p:txBody>
          <a:bodyPr wrap="none" rtlCol="0">
            <a:spAutoFit/>
          </a:bodyPr>
          <a:lstStyle/>
          <a:p>
            <a:pPr algn="ctr"/>
            <a:r>
              <a:rPr lang="en-US" sz="2400">
                <a:latin typeface="Segoe UI Light" panose="020B0502040204020203" pitchFamily="34" charset="0"/>
              </a:rPr>
              <a:t>Source</a:t>
            </a:r>
          </a:p>
        </p:txBody>
      </p:sp>
      <p:sp>
        <p:nvSpPr>
          <p:cNvPr id="145" name="Textfeld 92"/>
          <p:cNvSpPr txBox="1"/>
          <p:nvPr/>
        </p:nvSpPr>
        <p:spPr>
          <a:xfrm>
            <a:off x="4691833" y="4563006"/>
            <a:ext cx="1451230" cy="830997"/>
          </a:xfrm>
          <a:prstGeom prst="rect">
            <a:avLst/>
          </a:prstGeom>
          <a:noFill/>
        </p:spPr>
        <p:txBody>
          <a:bodyPr wrap="none" rtlCol="0">
            <a:spAutoFit/>
          </a:bodyPr>
          <a:lstStyle/>
          <a:p>
            <a:pPr algn="ctr"/>
            <a:r>
              <a:rPr lang="en-US" sz="2400">
                <a:latin typeface="Segoe UI Light" panose="020B0502040204020203" pitchFamily="34" charset="0"/>
              </a:rPr>
              <a:t>Filter /</a:t>
            </a:r>
            <a:br>
              <a:rPr lang="en-US" sz="2400">
                <a:latin typeface="Segoe UI Light" panose="020B0502040204020203" pitchFamily="34" charset="0"/>
              </a:rPr>
            </a:br>
            <a:r>
              <a:rPr lang="en-US" sz="2400">
                <a:latin typeface="Segoe UI Light" panose="020B0502040204020203" pitchFamily="34" charset="0"/>
              </a:rPr>
              <a:t>Transform</a:t>
            </a:r>
          </a:p>
        </p:txBody>
      </p:sp>
      <p:sp>
        <p:nvSpPr>
          <p:cNvPr id="146" name="Textfeld 93"/>
          <p:cNvSpPr txBox="1"/>
          <p:nvPr/>
        </p:nvSpPr>
        <p:spPr>
          <a:xfrm>
            <a:off x="6700012" y="4563006"/>
            <a:ext cx="1491369" cy="830997"/>
          </a:xfrm>
          <a:prstGeom prst="rect">
            <a:avLst/>
          </a:prstGeom>
          <a:noFill/>
        </p:spPr>
        <p:txBody>
          <a:bodyPr wrap="none" rtlCol="0">
            <a:spAutoFit/>
          </a:bodyPr>
          <a:lstStyle/>
          <a:p>
            <a:pPr algn="ctr"/>
            <a:r>
              <a:rPr lang="en-US" sz="2400">
                <a:latin typeface="Segoe UI Light" panose="020B0502040204020203" pitchFamily="34" charset="0"/>
              </a:rPr>
              <a:t>State</a:t>
            </a:r>
            <a:br>
              <a:rPr lang="en-US" sz="2400">
                <a:latin typeface="Segoe UI Light" panose="020B0502040204020203" pitchFamily="34" charset="0"/>
              </a:rPr>
            </a:br>
            <a:r>
              <a:rPr lang="en-US" sz="2400">
                <a:latin typeface="Segoe UI Light" panose="020B0502040204020203" pitchFamily="34" charset="0"/>
              </a:rPr>
              <a:t>read/write</a:t>
            </a:r>
          </a:p>
        </p:txBody>
      </p:sp>
      <p:sp>
        <p:nvSpPr>
          <p:cNvPr id="147" name="Textfeld 94"/>
          <p:cNvSpPr txBox="1"/>
          <p:nvPr/>
        </p:nvSpPr>
        <p:spPr>
          <a:xfrm>
            <a:off x="9212690" y="4746544"/>
            <a:ext cx="700833" cy="461665"/>
          </a:xfrm>
          <a:prstGeom prst="rect">
            <a:avLst/>
          </a:prstGeom>
          <a:noFill/>
        </p:spPr>
        <p:txBody>
          <a:bodyPr wrap="none" rtlCol="0">
            <a:spAutoFit/>
          </a:bodyPr>
          <a:lstStyle/>
          <a:p>
            <a:pPr algn="ctr"/>
            <a:r>
              <a:rPr lang="en-US" sz="2400">
                <a:latin typeface="Segoe UI Light" panose="020B0502040204020203" pitchFamily="34" charset="0"/>
              </a:rPr>
              <a:t>Sink</a:t>
            </a:r>
          </a:p>
        </p:txBody>
      </p:sp>
    </p:spTree>
    <p:extLst>
      <p:ext uri="{BB962C8B-B14F-4D97-AF65-F5344CB8AC3E}">
        <p14:creationId xmlns:p14="http://schemas.microsoft.com/office/powerpoint/2010/main" val="144344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53 -0.00277 L 0.00156 -0.10254 " pathEditMode="relative" rAng="0" ptsTypes="AA">
                                      <p:cBhvr>
                                        <p:cTn id="6" dur="2000" fill="hold"/>
                                        <p:tgtEl>
                                          <p:spTgt spid="131"/>
                                        </p:tgtEl>
                                        <p:attrNameLst>
                                          <p:attrName>ppt_x</p:attrName>
                                          <p:attrName>ppt_y</p:attrName>
                                        </p:attrNameLst>
                                      </p:cBhvr>
                                      <p:rCtr x="104" y="-5000"/>
                                    </p:animMotion>
                                  </p:childTnLst>
                                </p:cTn>
                              </p:par>
                              <p:par>
                                <p:cTn id="7" presetID="0" presetClass="path" presetSubtype="0" accel="50000" decel="50000" fill="hold" nodeType="withEffect">
                                  <p:stCondLst>
                                    <p:cond delay="0"/>
                                  </p:stCondLst>
                                  <p:childTnLst>
                                    <p:animMotion origin="layout" path="M -0.00053 -0.00278 L -0.00053 0.08912 " pathEditMode="relative" rAng="0" ptsTypes="AA">
                                      <p:cBhvr>
                                        <p:cTn id="8" dur="2000" fill="hold"/>
                                        <p:tgtEl>
                                          <p:spTgt spid="137"/>
                                        </p:tgtEl>
                                        <p:attrNameLst>
                                          <p:attrName>ppt_x</p:attrName>
                                          <p:attrName>ppt_y</p:attrName>
                                        </p:attrNameLst>
                                      </p:cBhvr>
                                      <p:rCtr x="0" y="4583"/>
                                    </p:animMotion>
                                  </p:childTnLst>
                                </p:cTn>
                              </p:par>
                              <p:par>
                                <p:cTn id="9" presetID="10" presetClass="exit" presetSubtype="0" fill="hold" grpId="0" nodeType="withEffect">
                                  <p:stCondLst>
                                    <p:cond delay="0"/>
                                  </p:stCondLst>
                                  <p:childTnLst>
                                    <p:animEffect transition="out" filter="fade">
                                      <p:cBhvr>
                                        <p:cTn id="10" dur="500"/>
                                        <p:tgtEl>
                                          <p:spTgt spid="143"/>
                                        </p:tgtEl>
                                      </p:cBhvr>
                                    </p:animEffect>
                                    <p:set>
                                      <p:cBhvr>
                                        <p:cTn id="11" dur="1" fill="hold">
                                          <p:stCondLst>
                                            <p:cond delay="499"/>
                                          </p:stCondLst>
                                        </p:cTn>
                                        <p:tgtEl>
                                          <p:spTgt spid="143"/>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500"/>
                                        <p:tgtEl>
                                          <p:spTgt spid="125"/>
                                        </p:tgtEl>
                                      </p:cBhvr>
                                    </p:animEffect>
                                  </p:childTnLst>
                                </p:cTn>
                              </p:par>
                              <p:par>
                                <p:cTn id="16" presetID="10" presetClass="entr" presetSubtype="0" fill="hold" nodeType="with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 </a:t>
            </a:r>
            <a:r>
              <a:rPr lang="en-US" dirty="0" err="1" smtClean="0"/>
              <a:t>Checkpointing</a:t>
            </a:r>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14</a:t>
            </a:fld>
            <a:endParaRPr lang="en-US" dirty="0"/>
          </a:p>
        </p:txBody>
      </p:sp>
      <p:grpSp>
        <p:nvGrpSpPr>
          <p:cNvPr id="5" name="Gruppieren 18"/>
          <p:cNvGrpSpPr/>
          <p:nvPr/>
        </p:nvGrpSpPr>
        <p:grpSpPr>
          <a:xfrm>
            <a:off x="1467268" y="2579525"/>
            <a:ext cx="7599935" cy="2361415"/>
            <a:chOff x="1361249" y="2238591"/>
            <a:chExt cx="4791901" cy="1488916"/>
          </a:xfrm>
        </p:grpSpPr>
        <p:sp>
          <p:nvSpPr>
            <p:cNvPr id="6" name="Ellipse 3"/>
            <p:cNvSpPr/>
            <p:nvPr/>
          </p:nvSpPr>
          <p:spPr>
            <a:xfrm>
              <a:off x="1361249"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llipse 4"/>
            <p:cNvSpPr/>
            <p:nvPr/>
          </p:nvSpPr>
          <p:spPr>
            <a:xfrm>
              <a:off x="2764370"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8" name="Pfeil nach rechts 5"/>
            <p:cNvSpPr/>
            <p:nvPr/>
          </p:nvSpPr>
          <p:spPr>
            <a:xfrm>
              <a:off x="2089964" y="2478056"/>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9" name="Pfeil nach rechts 6"/>
            <p:cNvSpPr/>
            <p:nvPr/>
          </p:nvSpPr>
          <p:spPr>
            <a:xfrm>
              <a:off x="3491873" y="2478056"/>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Ellipse 7"/>
            <p:cNvSpPr/>
            <p:nvPr/>
          </p:nvSpPr>
          <p:spPr>
            <a:xfrm>
              <a:off x="4165473"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Pfeil nach rechts 8"/>
            <p:cNvSpPr/>
            <p:nvPr/>
          </p:nvSpPr>
          <p:spPr>
            <a:xfrm rot="1560938">
              <a:off x="4885982" y="2685818"/>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Ellipse 9"/>
            <p:cNvSpPr/>
            <p:nvPr/>
          </p:nvSpPr>
          <p:spPr>
            <a:xfrm>
              <a:off x="5502770" y="2729798"/>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Ellipse 10"/>
            <p:cNvSpPr/>
            <p:nvPr/>
          </p:nvSpPr>
          <p:spPr>
            <a:xfrm>
              <a:off x="1361249"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Ellipse 11"/>
            <p:cNvSpPr/>
            <p:nvPr/>
          </p:nvSpPr>
          <p:spPr>
            <a:xfrm>
              <a:off x="2764370"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Pfeil nach rechts 12"/>
            <p:cNvSpPr/>
            <p:nvPr/>
          </p:nvSpPr>
          <p:spPr>
            <a:xfrm>
              <a:off x="2089964" y="3316592"/>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Pfeil nach rechts 13"/>
            <p:cNvSpPr/>
            <p:nvPr/>
          </p:nvSpPr>
          <p:spPr>
            <a:xfrm>
              <a:off x="3491873" y="3316592"/>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Ellipse 14"/>
            <p:cNvSpPr/>
            <p:nvPr/>
          </p:nvSpPr>
          <p:spPr>
            <a:xfrm>
              <a:off x="4165473"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Pfeil nach rechts 15"/>
            <p:cNvSpPr/>
            <p:nvPr/>
          </p:nvSpPr>
          <p:spPr>
            <a:xfrm rot="20039062" flipV="1">
              <a:off x="4911330" y="3230868"/>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Pfeil nach rechts 16"/>
            <p:cNvSpPr/>
            <p:nvPr/>
          </p:nvSpPr>
          <p:spPr>
            <a:xfrm rot="2061426">
              <a:off x="3386592" y="2904854"/>
              <a:ext cx="795291" cy="19683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Pfeil nach rechts 17"/>
            <p:cNvSpPr/>
            <p:nvPr/>
          </p:nvSpPr>
          <p:spPr>
            <a:xfrm rot="19538574" flipV="1">
              <a:off x="3379797" y="2911731"/>
              <a:ext cx="795291" cy="19683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21" name="Rechteck 19"/>
          <p:cNvSpPr/>
          <p:nvPr/>
        </p:nvSpPr>
        <p:spPr>
          <a:xfrm>
            <a:off x="1836060" y="2948316"/>
            <a:ext cx="293915" cy="29391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Rechteck 24"/>
          <p:cNvSpPr/>
          <p:nvPr/>
        </p:nvSpPr>
        <p:spPr>
          <a:xfrm>
            <a:off x="1835524" y="4270532"/>
            <a:ext cx="293915" cy="29391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Rechteck 25"/>
          <p:cNvSpPr/>
          <p:nvPr/>
        </p:nvSpPr>
        <p:spPr>
          <a:xfrm>
            <a:off x="1822977" y="4277071"/>
            <a:ext cx="293915" cy="29391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hteck 26"/>
          <p:cNvSpPr/>
          <p:nvPr/>
        </p:nvSpPr>
        <p:spPr>
          <a:xfrm>
            <a:off x="6502106" y="5092396"/>
            <a:ext cx="293915" cy="293915"/>
          </a:xfrm>
          <a:prstGeom prst="rect">
            <a:avLst/>
          </a:prstGeom>
          <a:solidFill>
            <a:srgbClr val="B21C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hteck 27"/>
          <p:cNvSpPr/>
          <p:nvPr/>
        </p:nvSpPr>
        <p:spPr>
          <a:xfrm>
            <a:off x="6486399" y="2241103"/>
            <a:ext cx="293915" cy="293915"/>
          </a:xfrm>
          <a:prstGeom prst="rect">
            <a:avLst/>
          </a:prstGeom>
          <a:solidFill>
            <a:srgbClr val="B21C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Textfeld 29"/>
          <p:cNvSpPr txBox="1"/>
          <p:nvPr/>
        </p:nvSpPr>
        <p:spPr>
          <a:xfrm>
            <a:off x="7530162" y="5907049"/>
            <a:ext cx="184731" cy="461665"/>
          </a:xfrm>
          <a:prstGeom prst="rect">
            <a:avLst/>
          </a:prstGeom>
          <a:noFill/>
        </p:spPr>
        <p:txBody>
          <a:bodyPr wrap="none" rtlCol="0">
            <a:spAutoFit/>
          </a:bodyPr>
          <a:lstStyle/>
          <a:p>
            <a:endParaRPr lang="en-US" sz="2400">
              <a:latin typeface="Segoe UI Light" panose="020B0502040204020203" pitchFamily="34" charset="0"/>
            </a:endParaRPr>
          </a:p>
        </p:txBody>
      </p:sp>
      <p:cxnSp>
        <p:nvCxnSpPr>
          <p:cNvPr id="29" name="Gerader Verbinder 32"/>
          <p:cNvCxnSpPr/>
          <p:nvPr/>
        </p:nvCxnSpPr>
        <p:spPr>
          <a:xfrm>
            <a:off x="1632597" y="1860432"/>
            <a:ext cx="0" cy="4046616"/>
          </a:xfrm>
          <a:prstGeom prst="line">
            <a:avLst/>
          </a:prstGeom>
          <a:ln w="38100" cap="rnd">
            <a:solidFill>
              <a:schemeClr val="tx1">
                <a:lumMod val="75000"/>
                <a:lumOff val="25000"/>
              </a:schemeClr>
            </a:solidFill>
            <a:prstDash val="sysDot"/>
            <a:miter lim="800000"/>
          </a:ln>
          <a:effectLst/>
        </p:spPr>
        <p:style>
          <a:lnRef idx="2">
            <a:schemeClr val="accent1"/>
          </a:lnRef>
          <a:fillRef idx="0">
            <a:schemeClr val="accent1"/>
          </a:fillRef>
          <a:effectRef idx="1">
            <a:schemeClr val="accent1"/>
          </a:effectRef>
          <a:fontRef idx="minor">
            <a:schemeClr val="tx1"/>
          </a:fontRef>
        </p:style>
      </p:cxnSp>
      <p:sp>
        <p:nvSpPr>
          <p:cNvPr id="30" name="Flussdiagramm: Magnetplattenspeicher 34"/>
          <p:cNvSpPr/>
          <p:nvPr/>
        </p:nvSpPr>
        <p:spPr>
          <a:xfrm>
            <a:off x="9580697" y="5143519"/>
            <a:ext cx="2011681" cy="1212331"/>
          </a:xfrm>
          <a:prstGeom prst="flowChartMagneticDisk">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Gefaltete Ecke 21"/>
          <p:cNvSpPr/>
          <p:nvPr/>
        </p:nvSpPr>
        <p:spPr>
          <a:xfrm>
            <a:off x="9880455" y="5634115"/>
            <a:ext cx="618095" cy="618095"/>
          </a:xfrm>
          <a:prstGeom prst="foldedCorner">
            <a:avLst>
              <a:gd name="adj" fmla="val 2652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2" name="Gefaltete Ecke 35"/>
          <p:cNvSpPr/>
          <p:nvPr/>
        </p:nvSpPr>
        <p:spPr>
          <a:xfrm>
            <a:off x="10708339" y="5634115"/>
            <a:ext cx="618095" cy="618095"/>
          </a:xfrm>
          <a:prstGeom prst="foldedCorner">
            <a:avLst>
              <a:gd name="adj" fmla="val 2652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33" name="Gerader Verbinder 43"/>
          <p:cNvCxnSpPr/>
          <p:nvPr/>
        </p:nvCxnSpPr>
        <p:spPr>
          <a:xfrm flipH="1">
            <a:off x="1632597" y="5907048"/>
            <a:ext cx="7175864" cy="0"/>
          </a:xfrm>
          <a:prstGeom prst="line">
            <a:avLst/>
          </a:prstGeom>
          <a:ln w="25400">
            <a:solidFill>
              <a:schemeClr val="tx1">
                <a:lumMod val="75000"/>
                <a:lumOff val="2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Gerader Verbinder 46"/>
          <p:cNvCxnSpPr/>
          <p:nvPr/>
        </p:nvCxnSpPr>
        <p:spPr>
          <a:xfrm flipH="1">
            <a:off x="8808461" y="5907048"/>
            <a:ext cx="866171" cy="0"/>
          </a:xfrm>
          <a:prstGeom prst="line">
            <a:avLst/>
          </a:prstGeom>
          <a:ln>
            <a:solidFill>
              <a:schemeClr val="tx1">
                <a:lumMod val="75000"/>
                <a:lumOff val="2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35" name="Textfeld 48"/>
          <p:cNvSpPr txBox="1"/>
          <p:nvPr/>
        </p:nvSpPr>
        <p:spPr>
          <a:xfrm>
            <a:off x="7625851" y="1877655"/>
            <a:ext cx="3509294" cy="461665"/>
          </a:xfrm>
          <a:prstGeom prst="rect">
            <a:avLst/>
          </a:prstGeom>
          <a:noFill/>
        </p:spPr>
        <p:txBody>
          <a:bodyPr wrap="none" rtlCol="0">
            <a:spAutoFit/>
          </a:bodyPr>
          <a:lstStyle/>
          <a:p>
            <a:r>
              <a:rPr lang="en-US" sz="2400" dirty="0">
                <a:latin typeface="Segoe UI Light" panose="020B0502040204020203" pitchFamily="34" charset="0"/>
              </a:rPr>
              <a:t>Scalable embedded state </a:t>
            </a:r>
          </a:p>
        </p:txBody>
      </p:sp>
      <p:sp>
        <p:nvSpPr>
          <p:cNvPr id="36" name="Textfeld 49"/>
          <p:cNvSpPr txBox="1"/>
          <p:nvPr/>
        </p:nvSpPr>
        <p:spPr>
          <a:xfrm>
            <a:off x="7940757" y="2508050"/>
            <a:ext cx="3879395" cy="830997"/>
          </a:xfrm>
          <a:prstGeom prst="rect">
            <a:avLst/>
          </a:prstGeom>
          <a:noFill/>
        </p:spPr>
        <p:txBody>
          <a:bodyPr wrap="none" rtlCol="0">
            <a:spAutoFit/>
          </a:bodyPr>
          <a:lstStyle/>
          <a:p>
            <a:r>
              <a:rPr lang="en-US" sz="2400" dirty="0">
                <a:latin typeface="Segoe UI Light" panose="020B0502040204020203" pitchFamily="34" charset="0"/>
              </a:rPr>
              <a:t>Access at memory speed &amp;</a:t>
            </a:r>
          </a:p>
          <a:p>
            <a:r>
              <a:rPr lang="en-US" sz="2400" dirty="0">
                <a:latin typeface="Segoe UI Light" panose="020B0502040204020203" pitchFamily="34" charset="0"/>
              </a:rPr>
              <a:t>scales with parallel operators</a:t>
            </a:r>
          </a:p>
        </p:txBody>
      </p:sp>
      <p:cxnSp>
        <p:nvCxnSpPr>
          <p:cNvPr id="37" name="Gerade Verbindung mit Pfeil 50"/>
          <p:cNvCxnSpPr/>
          <p:nvPr/>
        </p:nvCxnSpPr>
        <p:spPr>
          <a:xfrm flipH="1">
            <a:off x="7085942" y="2210937"/>
            <a:ext cx="628951" cy="104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feld 48"/>
          <p:cNvSpPr txBox="1"/>
          <p:nvPr/>
        </p:nvSpPr>
        <p:spPr>
          <a:xfrm>
            <a:off x="9495998" y="4310805"/>
            <a:ext cx="2004075" cy="461665"/>
          </a:xfrm>
          <a:prstGeom prst="rect">
            <a:avLst/>
          </a:prstGeom>
          <a:noFill/>
        </p:spPr>
        <p:txBody>
          <a:bodyPr wrap="none" rtlCol="0">
            <a:spAutoFit/>
          </a:bodyPr>
          <a:lstStyle/>
          <a:p>
            <a:r>
              <a:rPr lang="en-US" sz="2400" dirty="0" smtClean="0">
                <a:latin typeface="Segoe UI Light" panose="020B0502040204020203" pitchFamily="34" charset="0"/>
              </a:rPr>
              <a:t>State backend</a:t>
            </a:r>
            <a:endParaRPr lang="en-US" sz="2400" dirty="0">
              <a:latin typeface="Segoe UI Light" panose="020B0502040204020203" pitchFamily="34" charset="0"/>
            </a:endParaRPr>
          </a:p>
        </p:txBody>
      </p:sp>
      <p:cxnSp>
        <p:nvCxnSpPr>
          <p:cNvPr id="39" name="Gerade Verbindung mit Pfeil 50"/>
          <p:cNvCxnSpPr/>
          <p:nvPr/>
        </p:nvCxnSpPr>
        <p:spPr>
          <a:xfrm>
            <a:off x="10498550" y="4759606"/>
            <a:ext cx="0" cy="267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ussdiagramm: Magnetplattenspeicher 23"/>
          <p:cNvSpPr/>
          <p:nvPr/>
        </p:nvSpPr>
        <p:spPr>
          <a:xfrm>
            <a:off x="6263481" y="2054855"/>
            <a:ext cx="751115" cy="511628"/>
          </a:xfrm>
          <a:prstGeom prst="flowChartMagneticDisk">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Flussdiagramm: Magnetplattenspeicher 22"/>
          <p:cNvSpPr/>
          <p:nvPr/>
        </p:nvSpPr>
        <p:spPr>
          <a:xfrm>
            <a:off x="6263480" y="4943236"/>
            <a:ext cx="751115" cy="511628"/>
          </a:xfrm>
          <a:prstGeom prst="flowChartMagneticDisk">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67971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par>
                          <p:cTn id="11" fill="hold">
                            <p:stCondLst>
                              <p:cond delay="0"/>
                            </p:stCondLst>
                            <p:childTnLst>
                              <p:par>
                                <p:cTn id="12" presetID="0" presetClass="path" presetSubtype="0" repeatCount="indefinite" fill="hold" grpId="0" nodeType="afterEffect">
                                  <p:stCondLst>
                                    <p:cond delay="0"/>
                                  </p:stCondLst>
                                  <p:childTnLst>
                                    <p:animMotion origin="layout" path="M -2.08333E-7 2.59259E-6 L 0.3668 2.59259E-6 L 0.3668 -0.10486 " pathEditMode="relative" rAng="0" ptsTypes="AAA">
                                      <p:cBhvr>
                                        <p:cTn id="13" dur="2000" fill="hold"/>
                                        <p:tgtEl>
                                          <p:spTgt spid="21"/>
                                        </p:tgtEl>
                                        <p:attrNameLst>
                                          <p:attrName>ppt_x</p:attrName>
                                          <p:attrName>ppt_y</p:attrName>
                                        </p:attrNameLst>
                                      </p:cBhvr>
                                      <p:rCtr x="18333" y="-5255"/>
                                    </p:animMotion>
                                  </p:childTnLst>
                                </p:cTn>
                              </p:par>
                              <p:par>
                                <p:cTn id="14" presetID="0" presetClass="path" presetSubtype="0" repeatCount="indefinite" fill="hold" grpId="0" nodeType="withEffect">
                                  <p:stCondLst>
                                    <p:cond delay="0"/>
                                  </p:stCondLst>
                                  <p:childTnLst>
                                    <p:animMotion origin="layout" path="M 2.77556E-17 -1.48148E-6 L 0.36706 -1.48148E-6 L 0.36706 0.11968 " pathEditMode="relative" rAng="0" ptsTypes="AAA">
                                      <p:cBhvr>
                                        <p:cTn id="15" dur="2000" fill="hold"/>
                                        <p:tgtEl>
                                          <p:spTgt spid="22"/>
                                        </p:tgtEl>
                                        <p:attrNameLst>
                                          <p:attrName>ppt_x</p:attrName>
                                          <p:attrName>ppt_y</p:attrName>
                                        </p:attrNameLst>
                                      </p:cBhvr>
                                      <p:rCtr x="18346" y="5972"/>
                                    </p:animMotion>
                                  </p:childTnLst>
                                </p:cTn>
                              </p:par>
                              <p:par>
                                <p:cTn id="16" presetID="0" presetClass="path" presetSubtype="0" repeatCount="indefinite" fill="hold" grpId="0" nodeType="withEffect">
                                  <p:stCondLst>
                                    <p:cond delay="2000"/>
                                  </p:stCondLst>
                                  <p:childTnLst>
                                    <p:animMotion origin="layout" path="M -0.01575 1.11111E-6 L -0.01575 -0.08357 L 0.11315 -0.19745 L 0.15625 -0.19745 " pathEditMode="relative" rAng="0" ptsTypes="AAAA">
                                      <p:cBhvr>
                                        <p:cTn id="17" dur="2000" fill="hold"/>
                                        <p:tgtEl>
                                          <p:spTgt spid="24"/>
                                        </p:tgtEl>
                                        <p:attrNameLst>
                                          <p:attrName>ppt_x</p:attrName>
                                          <p:attrName>ppt_y</p:attrName>
                                        </p:attrNameLst>
                                      </p:cBhvr>
                                      <p:rCtr x="8594" y="-9884"/>
                                    </p:animMotion>
                                  </p:childTnLst>
                                </p:cTn>
                              </p:par>
                              <p:par>
                                <p:cTn id="18" presetID="0" presetClass="path" presetSubtype="0" repeatCount="indefinite" fill="hold" grpId="0" nodeType="withEffect">
                                  <p:stCondLst>
                                    <p:cond delay="0"/>
                                  </p:stCondLst>
                                  <p:childTnLst>
                                    <p:animMotion origin="layout" path="M 1.66667E-6 2.59259E-6 L 0.19792 2.59259E-6 L 0.36888 -0.20996 L 0.36888 -0.29699 L 0.36393 -0.29699 " pathEditMode="relative" rAng="0" ptsTypes="AAAAA">
                                      <p:cBhvr>
                                        <p:cTn id="19" dur="2000" fill="hold"/>
                                        <p:tgtEl>
                                          <p:spTgt spid="23"/>
                                        </p:tgtEl>
                                        <p:attrNameLst>
                                          <p:attrName>ppt_x</p:attrName>
                                          <p:attrName>ppt_y</p:attrName>
                                        </p:attrNameLst>
                                      </p:cBhvr>
                                      <p:rCtr x="18438" y="-14861"/>
                                    </p:animMotion>
                                  </p:childTnLst>
                                </p:cTn>
                              </p:par>
                              <p:par>
                                <p:cTn id="20" presetID="0" presetClass="path" presetSubtype="0" repeatCount="indefinite" fill="hold" grpId="0" nodeType="withEffect">
                                  <p:stCondLst>
                                    <p:cond delay="2000"/>
                                  </p:stCondLst>
                                  <p:childTnLst>
                                    <p:animMotion origin="layout" path="M -4.16667E-7 1.85185E-6 L -4.16667E-7 0.08426 L 0.12904 0.19907 L 0.17201 0.19907 " pathEditMode="relative" rAng="0" ptsTypes="AAAA">
                                      <p:cBhvr>
                                        <p:cTn id="21" dur="2000" fill="hold"/>
                                        <p:tgtEl>
                                          <p:spTgt spid="25"/>
                                        </p:tgtEl>
                                        <p:attrNameLst>
                                          <p:attrName>ppt_x</p:attrName>
                                          <p:attrName>ppt_y</p:attrName>
                                        </p:attrNameLst>
                                      </p:cBhvr>
                                      <p:rCtr x="8594" y="9954"/>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down)">
                                      <p:cBhvr>
                                        <p:cTn id="33" dur="2500"/>
                                        <p:tgtEl>
                                          <p:spTgt spid="3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down)">
                                      <p:cBhvr>
                                        <p:cTn id="36" dur="2500"/>
                                        <p:tgtEl>
                                          <p:spTgt spid="32"/>
                                        </p:tgtEl>
                                      </p:cBhvr>
                                    </p:animEffect>
                                  </p:childTnLst>
                                </p:cTn>
                              </p:par>
                              <p:par>
                                <p:cTn id="37" presetID="42" presetClass="path" presetSubtype="0" fill="hold" nodeType="withEffect">
                                  <p:stCondLst>
                                    <p:cond delay="250"/>
                                  </p:stCondLst>
                                  <p:childTnLst>
                                    <p:animMotion origin="layout" path="M -4.16667E-6 -3.7037E-6 L 0.58138 -3.7037E-6 " pathEditMode="relative" rAng="0" ptsTypes="AA">
                                      <p:cBhvr>
                                        <p:cTn id="38" dur="2500" fill="hold"/>
                                        <p:tgtEl>
                                          <p:spTgt spid="29"/>
                                        </p:tgtEl>
                                        <p:attrNameLst>
                                          <p:attrName>ppt_x</p:attrName>
                                          <p:attrName>ppt_y</p:attrName>
                                        </p:attrNameLst>
                                      </p:cBhvr>
                                      <p:rCtr x="29063" y="0"/>
                                    </p:animMotion>
                                  </p:childTnLst>
                                </p:cTn>
                              </p:par>
                              <p:par>
                                <p:cTn id="39" presetID="22" presetClass="exit" presetSubtype="8" fill="hold" nodeType="withEffect">
                                  <p:stCondLst>
                                    <p:cond delay="0"/>
                                  </p:stCondLst>
                                  <p:childTnLst>
                                    <p:animEffect transition="out" filter="wipe(left)">
                                      <p:cBhvr>
                                        <p:cTn id="40" dur="2750"/>
                                        <p:tgtEl>
                                          <p:spTgt spid="33"/>
                                        </p:tgtEl>
                                      </p:cBhvr>
                                    </p:animEffect>
                                    <p:set>
                                      <p:cBhvr>
                                        <p:cTn id="41" dur="1" fill="hold">
                                          <p:stCondLst>
                                            <p:cond delay="2749"/>
                                          </p:stCondLst>
                                        </p:cTn>
                                        <p:tgtEl>
                                          <p:spTgt spid="33"/>
                                        </p:tgtEl>
                                        <p:attrNameLst>
                                          <p:attrName>style.visibility</p:attrName>
                                        </p:attrNameLst>
                                      </p:cBhvr>
                                      <p:to>
                                        <p:strVal val="hidden"/>
                                      </p:to>
                                    </p:set>
                                  </p:childTnLst>
                                </p:cTn>
                              </p:par>
                            </p:childTnLst>
                          </p:cTn>
                        </p:par>
                        <p:par>
                          <p:cTn id="42" fill="hold">
                            <p:stCondLst>
                              <p:cond delay="2750"/>
                            </p:stCondLst>
                            <p:childTnLst>
                              <p:par>
                                <p:cTn id="43" presetID="1" presetClass="exit" presetSubtype="0" fill="hold" nodeType="afterEffect">
                                  <p:stCondLst>
                                    <p:cond delay="0"/>
                                  </p:stCondLst>
                                  <p:childTnLst>
                                    <p:set>
                                      <p:cBhvr>
                                        <p:cTn id="44" dur="1" fill="hold">
                                          <p:stCondLst>
                                            <p:cond delay="0"/>
                                          </p:stCondLst>
                                        </p:cTn>
                                        <p:tgtEl>
                                          <p:spTgt spid="2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P spid="24" grpId="0" animBg="1"/>
      <p:bldP spid="25"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 </a:t>
            </a:r>
            <a:r>
              <a:rPr lang="en-US" dirty="0" smtClean="0"/>
              <a:t>Checkpointing (Cont.)</a:t>
            </a:r>
            <a:endParaRPr lang="fa-IR" dirty="0"/>
          </a:p>
        </p:txBody>
      </p:sp>
      <p:sp>
        <p:nvSpPr>
          <p:cNvPr id="3" name="Content Placeholder 2"/>
          <p:cNvSpPr>
            <a:spLocks noGrp="1"/>
          </p:cNvSpPr>
          <p:nvPr>
            <p:ph idx="1"/>
          </p:nvPr>
        </p:nvSpPr>
        <p:spPr/>
        <p:txBody>
          <a:bodyPr>
            <a:normAutofit/>
          </a:bodyPr>
          <a:lstStyle/>
          <a:p>
            <a:r>
              <a:rPr lang="en-US" dirty="0">
                <a:solidFill>
                  <a:srgbClr val="0070C0"/>
                </a:solidFill>
                <a:cs typeface="Courier New" panose="02070309020205020404" pitchFamily="49" charset="0"/>
              </a:rPr>
              <a:t>State backend</a:t>
            </a:r>
            <a:r>
              <a:rPr lang="en-US" dirty="0">
                <a:cs typeface="Courier New" panose="02070309020205020404" pitchFamily="49" charset="0"/>
              </a:rPr>
              <a:t>: A </a:t>
            </a:r>
            <a:r>
              <a:rPr lang="en-US" dirty="0"/>
              <a:t>configurable place (the master node, S3 or HDFS</a:t>
            </a:r>
            <a:r>
              <a:rPr lang="en-US" dirty="0" smtClean="0"/>
              <a:t>)</a:t>
            </a:r>
          </a:p>
          <a:p>
            <a:r>
              <a:rPr lang="en-US" dirty="0" smtClean="0"/>
              <a:t>Two portions of checkpoint:</a:t>
            </a:r>
          </a:p>
          <a:p>
            <a:pPr lvl="1"/>
            <a:r>
              <a:rPr lang="en-US" dirty="0" smtClean="0"/>
              <a:t>The </a:t>
            </a:r>
            <a:r>
              <a:rPr lang="en-US" dirty="0"/>
              <a:t>current state of </a:t>
            </a:r>
            <a:r>
              <a:rPr lang="en-US" dirty="0" smtClean="0"/>
              <a:t>the application</a:t>
            </a:r>
            <a:endParaRPr lang="en-US" dirty="0"/>
          </a:p>
          <a:p>
            <a:pPr lvl="1"/>
            <a:r>
              <a:rPr lang="en-US" dirty="0"/>
              <a:t>The position in </a:t>
            </a:r>
            <a:r>
              <a:rPr lang="en-US" dirty="0" smtClean="0"/>
              <a:t>the input stream</a:t>
            </a:r>
          </a:p>
          <a:p>
            <a:r>
              <a:rPr lang="en-US" dirty="0" smtClean="0"/>
              <a:t>Two types of state:</a:t>
            </a:r>
          </a:p>
          <a:p>
            <a:pPr lvl="1"/>
            <a:r>
              <a:rPr lang="en-US" dirty="0" smtClean="0"/>
              <a:t>User-defined state: Created </a:t>
            </a:r>
            <a:r>
              <a:rPr lang="en-US" dirty="0"/>
              <a:t>and modified directly by the </a:t>
            </a:r>
            <a:r>
              <a:rPr lang="en-US" dirty="0" smtClean="0"/>
              <a:t>transformations</a:t>
            </a:r>
          </a:p>
          <a:p>
            <a:pPr lvl="2"/>
            <a:r>
              <a:rPr lang="en-US" dirty="0" smtClean="0"/>
              <a:t>An example: </a:t>
            </a:r>
            <a:r>
              <a:rPr lang="en-US" dirty="0" smtClean="0">
                <a:latin typeface="Consolas" panose="020B0609020204030204" pitchFamily="49" charset="0"/>
                <a:cs typeface="Courier New" panose="02070309020205020404" pitchFamily="49" charset="0"/>
              </a:rPr>
              <a:t>mapWithState()</a:t>
            </a:r>
          </a:p>
          <a:p>
            <a:pPr lvl="1"/>
            <a:r>
              <a:rPr lang="en-US" dirty="0" smtClean="0"/>
              <a:t>System state: Data </a:t>
            </a:r>
            <a:r>
              <a:rPr lang="en-US" dirty="0"/>
              <a:t>buffers </a:t>
            </a:r>
            <a:r>
              <a:rPr lang="en-US" dirty="0" smtClean="0"/>
              <a:t>in the </a:t>
            </a:r>
            <a:r>
              <a:rPr lang="en-US" dirty="0"/>
              <a:t>operator’s </a:t>
            </a:r>
            <a:r>
              <a:rPr lang="en-US" dirty="0" smtClean="0"/>
              <a:t>computation</a:t>
            </a:r>
          </a:p>
          <a:p>
            <a:pPr lvl="2"/>
            <a:r>
              <a:rPr lang="en-US" dirty="0" smtClean="0"/>
              <a:t>An example: </a:t>
            </a:r>
            <a:r>
              <a:rPr lang="en-US" dirty="0" smtClean="0">
                <a:latin typeface="Consolas" panose="020B0609020204030204" pitchFamily="49" charset="0"/>
                <a:cs typeface="Courier New" panose="02070309020205020404" pitchFamily="49" charset="0"/>
              </a:rPr>
              <a:t>window()</a:t>
            </a:r>
          </a:p>
        </p:txBody>
      </p:sp>
      <p:sp>
        <p:nvSpPr>
          <p:cNvPr id="4" name="Slide Number Placeholder 3"/>
          <p:cNvSpPr>
            <a:spLocks noGrp="1"/>
          </p:cNvSpPr>
          <p:nvPr>
            <p:ph type="sldNum" sz="quarter" idx="12"/>
          </p:nvPr>
        </p:nvSpPr>
        <p:spPr/>
        <p:txBody>
          <a:bodyPr/>
          <a:lstStyle/>
          <a:p>
            <a:fld id="{5ABD3CAE-61E4-4361-B0A8-29AC36644BDB}" type="slidenum">
              <a:rPr lang="en-US" smtClean="0"/>
              <a:pPr/>
              <a:t>15</a:t>
            </a:fld>
            <a:endParaRPr lang="en-US" dirty="0"/>
          </a:p>
        </p:txBody>
      </p:sp>
      <p:sp>
        <p:nvSpPr>
          <p:cNvPr id="5" name="Flussdiagramm: Magnetplattenspeicher 34"/>
          <p:cNvSpPr/>
          <p:nvPr/>
        </p:nvSpPr>
        <p:spPr>
          <a:xfrm>
            <a:off x="8610425" y="1787381"/>
            <a:ext cx="2011681" cy="1212331"/>
          </a:xfrm>
          <a:prstGeom prst="flowChartMagneticDisk">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Gefaltete Ecke 21"/>
          <p:cNvSpPr/>
          <p:nvPr/>
        </p:nvSpPr>
        <p:spPr>
          <a:xfrm>
            <a:off x="8910183" y="2277977"/>
            <a:ext cx="618095" cy="618095"/>
          </a:xfrm>
          <a:prstGeom prst="foldedCorner">
            <a:avLst>
              <a:gd name="adj" fmla="val 2652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Gefaltete Ecke 35"/>
          <p:cNvSpPr/>
          <p:nvPr/>
        </p:nvSpPr>
        <p:spPr>
          <a:xfrm>
            <a:off x="9738067" y="2277977"/>
            <a:ext cx="618095" cy="618095"/>
          </a:xfrm>
          <a:prstGeom prst="foldedCorner">
            <a:avLst>
              <a:gd name="adj" fmla="val 2652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feld 48"/>
          <p:cNvSpPr txBox="1"/>
          <p:nvPr/>
        </p:nvSpPr>
        <p:spPr>
          <a:xfrm>
            <a:off x="8764108" y="3040920"/>
            <a:ext cx="1704313" cy="400110"/>
          </a:xfrm>
          <a:prstGeom prst="rect">
            <a:avLst/>
          </a:prstGeom>
          <a:noFill/>
        </p:spPr>
        <p:txBody>
          <a:bodyPr wrap="none" rtlCol="0">
            <a:spAutoFit/>
          </a:bodyPr>
          <a:lstStyle/>
          <a:p>
            <a:r>
              <a:rPr lang="en-US" sz="2000" dirty="0" smtClean="0">
                <a:latin typeface="Segoe UI Light" panose="020B0502040204020203" pitchFamily="34" charset="0"/>
              </a:rPr>
              <a:t>State backend</a:t>
            </a:r>
            <a:endParaRPr lang="en-US" sz="2000" dirty="0">
              <a:latin typeface="Segoe UI Light" panose="020B0502040204020203" pitchFamily="34" charset="0"/>
            </a:endParaRPr>
          </a:p>
        </p:txBody>
      </p:sp>
    </p:spTree>
    <p:extLst>
      <p:ext uri="{BB962C8B-B14F-4D97-AF65-F5344CB8AC3E}">
        <p14:creationId xmlns:p14="http://schemas.microsoft.com/office/powerpoint/2010/main" val="3521069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 </a:t>
            </a:r>
            <a:r>
              <a:rPr lang="en-US" dirty="0" smtClean="0"/>
              <a:t>Barriers</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002" y="2009104"/>
            <a:ext cx="9868266" cy="3591324"/>
          </a:xfrm>
          <a:prstGeom prst="rect">
            <a:avLst/>
          </a:prstGeom>
        </p:spPr>
      </p:pic>
    </p:spTree>
    <p:extLst>
      <p:ext uri="{BB962C8B-B14F-4D97-AF65-F5344CB8AC3E}">
        <p14:creationId xmlns:p14="http://schemas.microsoft.com/office/powerpoint/2010/main" val="2295274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 </a:t>
            </a:r>
            <a:r>
              <a:rPr lang="en-US" dirty="0" smtClean="0"/>
              <a:t>Aligning on Barriers</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17</a:t>
            </a:fld>
            <a:endParaRPr lang="en-US" dirty="0"/>
          </a:p>
        </p:txBody>
      </p:sp>
      <p:grpSp>
        <p:nvGrpSpPr>
          <p:cNvPr id="5" name="Group 4"/>
          <p:cNvGrpSpPr/>
          <p:nvPr/>
        </p:nvGrpSpPr>
        <p:grpSpPr>
          <a:xfrm>
            <a:off x="1997982" y="1012080"/>
            <a:ext cx="8670077" cy="5347937"/>
            <a:chOff x="1997982" y="1012080"/>
            <a:chExt cx="8670077" cy="5347937"/>
          </a:xfrm>
        </p:grpSpPr>
        <p:pic>
          <p:nvPicPr>
            <p:cNvPr id="3" name="Picture 2"/>
            <p:cNvPicPr>
              <a:picLocks noChangeAspect="1"/>
            </p:cNvPicPr>
            <p:nvPr/>
          </p:nvPicPr>
          <p:blipFill>
            <a:blip r:embed="rId3"/>
            <a:stretch>
              <a:fillRect/>
            </a:stretch>
          </p:blipFill>
          <p:spPr>
            <a:xfrm>
              <a:off x="2927697" y="1012080"/>
              <a:ext cx="5950242" cy="3702676"/>
            </a:xfrm>
            <a:prstGeom prst="rect">
              <a:avLst/>
            </a:prstGeom>
          </p:spPr>
        </p:pic>
        <p:pic>
          <p:nvPicPr>
            <p:cNvPr id="7" name="Content Placeholder 4"/>
            <p:cNvPicPr>
              <a:picLocks noChangeAspect="1"/>
            </p:cNvPicPr>
            <p:nvPr/>
          </p:nvPicPr>
          <p:blipFill rotWithShape="1">
            <a:blip r:embed="rId4">
              <a:extLst>
                <a:ext uri="{28A0092B-C50C-407E-A947-70E740481C1C}">
                  <a14:useLocalDpi xmlns:a14="http://schemas.microsoft.com/office/drawing/2010/main" val="0"/>
                </a:ext>
              </a:extLst>
            </a:blip>
            <a:srcRect l="24548"/>
            <a:stretch/>
          </p:blipFill>
          <p:spPr>
            <a:xfrm>
              <a:off x="4122057" y="4805537"/>
              <a:ext cx="6546002" cy="1554480"/>
            </a:xfrm>
            <a:prstGeom prst="rect">
              <a:avLst/>
            </a:prstGeom>
          </p:spPr>
        </p:pic>
        <p:pic>
          <p:nvPicPr>
            <p:cNvPr id="9" name="Picture 8"/>
            <p:cNvPicPr>
              <a:picLocks noChangeAspect="1"/>
            </p:cNvPicPr>
            <p:nvPr/>
          </p:nvPicPr>
          <p:blipFill>
            <a:blip r:embed="rId5"/>
            <a:stretch>
              <a:fillRect/>
            </a:stretch>
          </p:blipFill>
          <p:spPr>
            <a:xfrm>
              <a:off x="1997982" y="4803775"/>
              <a:ext cx="2124075" cy="1552575"/>
            </a:xfrm>
            <a:prstGeom prst="rect">
              <a:avLst/>
            </a:prstGeom>
          </p:spPr>
        </p:pic>
      </p:grpSp>
      <p:grpSp>
        <p:nvGrpSpPr>
          <p:cNvPr id="8" name="Group 7"/>
          <p:cNvGrpSpPr/>
          <p:nvPr/>
        </p:nvGrpSpPr>
        <p:grpSpPr>
          <a:xfrm>
            <a:off x="1997982" y="1079004"/>
            <a:ext cx="8670076" cy="5281013"/>
            <a:chOff x="1997982" y="1079004"/>
            <a:chExt cx="8670076" cy="5281013"/>
          </a:xfrm>
        </p:grpSpPr>
        <p:pic>
          <p:nvPicPr>
            <p:cNvPr id="10" name="Picture 9"/>
            <p:cNvPicPr>
              <a:picLocks noChangeAspect="1"/>
            </p:cNvPicPr>
            <p:nvPr/>
          </p:nvPicPr>
          <p:blipFill>
            <a:blip r:embed="rId6"/>
            <a:stretch>
              <a:fillRect/>
            </a:stretch>
          </p:blipFill>
          <p:spPr>
            <a:xfrm>
              <a:off x="3028747" y="1079004"/>
              <a:ext cx="6023848" cy="3749040"/>
            </a:xfrm>
            <a:prstGeom prst="rect">
              <a:avLst/>
            </a:prstGeom>
          </p:spPr>
        </p:pic>
        <p:pic>
          <p:nvPicPr>
            <p:cNvPr id="11" name="Content Placeholder 4"/>
            <p:cNvPicPr>
              <a:picLocks noChangeAspect="1"/>
            </p:cNvPicPr>
            <p:nvPr/>
          </p:nvPicPr>
          <p:blipFill rotWithShape="1">
            <a:blip r:embed="rId4">
              <a:extLst>
                <a:ext uri="{28A0092B-C50C-407E-A947-70E740481C1C}">
                  <a14:useLocalDpi xmlns:a14="http://schemas.microsoft.com/office/drawing/2010/main" val="0"/>
                </a:ext>
              </a:extLst>
            </a:blip>
            <a:srcRect l="49774"/>
            <a:stretch/>
          </p:blipFill>
          <p:spPr>
            <a:xfrm>
              <a:off x="6310647" y="4805537"/>
              <a:ext cx="4357411" cy="1554480"/>
            </a:xfrm>
            <a:prstGeom prst="rect">
              <a:avLst/>
            </a:prstGeom>
          </p:spPr>
        </p:pic>
        <p:pic>
          <p:nvPicPr>
            <p:cNvPr id="12" name="Picture 11"/>
            <p:cNvPicPr>
              <a:picLocks noChangeAspect="1"/>
            </p:cNvPicPr>
            <p:nvPr/>
          </p:nvPicPr>
          <p:blipFill>
            <a:blip r:embed="rId7"/>
            <a:stretch>
              <a:fillRect/>
            </a:stretch>
          </p:blipFill>
          <p:spPr>
            <a:xfrm>
              <a:off x="4104201" y="4803775"/>
              <a:ext cx="2219325" cy="1552575"/>
            </a:xfrm>
            <a:prstGeom prst="rect">
              <a:avLst/>
            </a:prstGeom>
          </p:spPr>
        </p:pic>
        <p:pic>
          <p:nvPicPr>
            <p:cNvPr id="13" name="Picture 12"/>
            <p:cNvPicPr>
              <a:picLocks noChangeAspect="1"/>
            </p:cNvPicPr>
            <p:nvPr/>
          </p:nvPicPr>
          <p:blipFill>
            <a:blip r:embed="rId8"/>
            <a:stretch>
              <a:fillRect/>
            </a:stretch>
          </p:blipFill>
          <p:spPr>
            <a:xfrm>
              <a:off x="1997982" y="4803775"/>
              <a:ext cx="2124075" cy="1552575"/>
            </a:xfrm>
            <a:prstGeom prst="rect">
              <a:avLst/>
            </a:prstGeom>
          </p:spPr>
        </p:pic>
      </p:grpSp>
      <p:grpSp>
        <p:nvGrpSpPr>
          <p:cNvPr id="14" name="Group 13"/>
          <p:cNvGrpSpPr/>
          <p:nvPr/>
        </p:nvGrpSpPr>
        <p:grpSpPr>
          <a:xfrm>
            <a:off x="1992381" y="1060164"/>
            <a:ext cx="8686283" cy="5299853"/>
            <a:chOff x="1992381" y="1060164"/>
            <a:chExt cx="8686283" cy="5299853"/>
          </a:xfrm>
        </p:grpSpPr>
        <p:pic>
          <p:nvPicPr>
            <p:cNvPr id="15" name="Content Placeholder 4"/>
            <p:cNvPicPr>
              <a:picLocks noChangeAspect="1"/>
            </p:cNvPicPr>
            <p:nvPr/>
          </p:nvPicPr>
          <p:blipFill rotWithShape="1">
            <a:blip r:embed="rId4">
              <a:extLst>
                <a:ext uri="{28A0092B-C50C-407E-A947-70E740481C1C}">
                  <a14:useLocalDpi xmlns:a14="http://schemas.microsoft.com/office/drawing/2010/main" val="0"/>
                </a:ext>
              </a:extLst>
            </a:blip>
            <a:srcRect r="49780"/>
            <a:stretch/>
          </p:blipFill>
          <p:spPr>
            <a:xfrm>
              <a:off x="1992381" y="4805537"/>
              <a:ext cx="4356904" cy="1554480"/>
            </a:xfrm>
            <a:prstGeom prst="rect">
              <a:avLst/>
            </a:prstGeom>
          </p:spPr>
        </p:pic>
        <p:pic>
          <p:nvPicPr>
            <p:cNvPr id="16" name="Picture 15"/>
            <p:cNvPicPr>
              <a:picLocks noChangeAspect="1"/>
            </p:cNvPicPr>
            <p:nvPr/>
          </p:nvPicPr>
          <p:blipFill rotWithShape="1">
            <a:blip r:embed="rId9"/>
            <a:srcRect l="695" r="939"/>
            <a:stretch/>
          </p:blipFill>
          <p:spPr>
            <a:xfrm>
              <a:off x="3090931" y="1060164"/>
              <a:ext cx="5782614" cy="3749040"/>
            </a:xfrm>
            <a:prstGeom prst="rect">
              <a:avLst/>
            </a:prstGeom>
          </p:spPr>
        </p:pic>
        <p:pic>
          <p:nvPicPr>
            <p:cNvPr id="17" name="Picture 16"/>
            <p:cNvPicPr>
              <a:picLocks noChangeAspect="1"/>
            </p:cNvPicPr>
            <p:nvPr/>
          </p:nvPicPr>
          <p:blipFill>
            <a:blip r:embed="rId10"/>
            <a:stretch>
              <a:fillRect/>
            </a:stretch>
          </p:blipFill>
          <p:spPr>
            <a:xfrm>
              <a:off x="6310648" y="4806489"/>
              <a:ext cx="2162175" cy="1552575"/>
            </a:xfrm>
            <a:prstGeom prst="rect">
              <a:avLst/>
            </a:prstGeom>
          </p:spPr>
        </p:pic>
        <p:pic>
          <p:nvPicPr>
            <p:cNvPr id="18" name="Picture 17"/>
            <p:cNvPicPr>
              <a:picLocks noChangeAspect="1"/>
            </p:cNvPicPr>
            <p:nvPr/>
          </p:nvPicPr>
          <p:blipFill>
            <a:blip r:embed="rId11"/>
            <a:stretch>
              <a:fillRect/>
            </a:stretch>
          </p:blipFill>
          <p:spPr>
            <a:xfrm>
              <a:off x="8459339" y="4803775"/>
              <a:ext cx="2219325" cy="1552575"/>
            </a:xfrm>
            <a:prstGeom prst="rect">
              <a:avLst/>
            </a:prstGeom>
          </p:spPr>
        </p:pic>
      </p:grpSp>
      <p:grpSp>
        <p:nvGrpSpPr>
          <p:cNvPr id="19" name="Group 18"/>
          <p:cNvGrpSpPr/>
          <p:nvPr/>
        </p:nvGrpSpPr>
        <p:grpSpPr>
          <a:xfrm>
            <a:off x="1992381" y="1051959"/>
            <a:ext cx="8688900" cy="5304391"/>
            <a:chOff x="1992381" y="1051959"/>
            <a:chExt cx="8688900" cy="5304391"/>
          </a:xfrm>
        </p:grpSpPr>
        <p:pic>
          <p:nvPicPr>
            <p:cNvPr id="20" name="Content Placeholder 4"/>
            <p:cNvPicPr>
              <a:picLocks noChangeAspect="1"/>
            </p:cNvPicPr>
            <p:nvPr/>
          </p:nvPicPr>
          <p:blipFill rotWithShape="1">
            <a:blip r:embed="rId4">
              <a:extLst>
                <a:ext uri="{28A0092B-C50C-407E-A947-70E740481C1C}">
                  <a14:useLocalDpi xmlns:a14="http://schemas.microsoft.com/office/drawing/2010/main" val="0"/>
                </a:ext>
              </a:extLst>
            </a:blip>
            <a:srcRect r="25138"/>
            <a:stretch/>
          </p:blipFill>
          <p:spPr>
            <a:xfrm>
              <a:off x="1992381" y="4801870"/>
              <a:ext cx="6494796" cy="1554480"/>
            </a:xfrm>
            <a:prstGeom prst="rect">
              <a:avLst/>
            </a:prstGeom>
          </p:spPr>
        </p:pic>
        <p:pic>
          <p:nvPicPr>
            <p:cNvPr id="21" name="Picture 20"/>
            <p:cNvPicPr>
              <a:picLocks noChangeAspect="1"/>
            </p:cNvPicPr>
            <p:nvPr/>
          </p:nvPicPr>
          <p:blipFill rotWithShape="1">
            <a:blip r:embed="rId12"/>
            <a:srcRect b="1986"/>
            <a:stretch/>
          </p:blipFill>
          <p:spPr>
            <a:xfrm>
              <a:off x="3057861" y="1051959"/>
              <a:ext cx="6075015" cy="3674588"/>
            </a:xfrm>
            <a:prstGeom prst="rect">
              <a:avLst/>
            </a:prstGeom>
          </p:spPr>
        </p:pic>
        <p:pic>
          <p:nvPicPr>
            <p:cNvPr id="22" name="Picture 21"/>
            <p:cNvPicPr>
              <a:picLocks noChangeAspect="1"/>
            </p:cNvPicPr>
            <p:nvPr/>
          </p:nvPicPr>
          <p:blipFill>
            <a:blip r:embed="rId13"/>
            <a:stretch>
              <a:fillRect/>
            </a:stretch>
          </p:blipFill>
          <p:spPr>
            <a:xfrm>
              <a:off x="8500056" y="4803775"/>
              <a:ext cx="2181225" cy="1552575"/>
            </a:xfrm>
            <a:prstGeom prst="rect">
              <a:avLst/>
            </a:prstGeom>
          </p:spPr>
        </p:pic>
      </p:grpSp>
    </p:spTree>
    <p:extLst>
      <p:ext uri="{BB962C8B-B14F-4D97-AF65-F5344CB8AC3E}">
        <p14:creationId xmlns:p14="http://schemas.microsoft.com/office/powerpoint/2010/main" val="12570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 </a:t>
            </a:r>
            <a:r>
              <a:rPr lang="en-US" dirty="0" smtClean="0"/>
              <a:t>Recovery</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18</a:t>
            </a:fld>
            <a:endParaRPr lang="en-US" dirty="0"/>
          </a:p>
        </p:txBody>
      </p:sp>
      <p:grpSp>
        <p:nvGrpSpPr>
          <p:cNvPr id="5" name="Gruppieren 18"/>
          <p:cNvGrpSpPr/>
          <p:nvPr/>
        </p:nvGrpSpPr>
        <p:grpSpPr>
          <a:xfrm>
            <a:off x="1462910" y="2580025"/>
            <a:ext cx="7599935" cy="2361415"/>
            <a:chOff x="1361249" y="2238591"/>
            <a:chExt cx="4791901" cy="1488916"/>
          </a:xfrm>
        </p:grpSpPr>
        <p:sp>
          <p:nvSpPr>
            <p:cNvPr id="6" name="Ellipse 3"/>
            <p:cNvSpPr/>
            <p:nvPr/>
          </p:nvSpPr>
          <p:spPr>
            <a:xfrm>
              <a:off x="1361249"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llipse 4"/>
            <p:cNvSpPr/>
            <p:nvPr/>
          </p:nvSpPr>
          <p:spPr>
            <a:xfrm>
              <a:off x="2764370"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8" name="Pfeil nach rechts 5"/>
            <p:cNvSpPr/>
            <p:nvPr/>
          </p:nvSpPr>
          <p:spPr>
            <a:xfrm>
              <a:off x="2089964" y="2478056"/>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9" name="Pfeil nach rechts 6"/>
            <p:cNvSpPr/>
            <p:nvPr/>
          </p:nvSpPr>
          <p:spPr>
            <a:xfrm>
              <a:off x="3491873" y="2478056"/>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Ellipse 7"/>
            <p:cNvSpPr/>
            <p:nvPr/>
          </p:nvSpPr>
          <p:spPr>
            <a:xfrm>
              <a:off x="4165473" y="2238591"/>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Pfeil nach rechts 8"/>
            <p:cNvSpPr/>
            <p:nvPr/>
          </p:nvSpPr>
          <p:spPr>
            <a:xfrm rot="1560938">
              <a:off x="4885982" y="2685818"/>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Ellipse 9"/>
            <p:cNvSpPr/>
            <p:nvPr/>
          </p:nvSpPr>
          <p:spPr>
            <a:xfrm>
              <a:off x="5502770" y="2729798"/>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Ellipse 10"/>
            <p:cNvSpPr/>
            <p:nvPr/>
          </p:nvSpPr>
          <p:spPr>
            <a:xfrm>
              <a:off x="1361249"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Ellipse 11"/>
            <p:cNvSpPr/>
            <p:nvPr/>
          </p:nvSpPr>
          <p:spPr>
            <a:xfrm>
              <a:off x="2764370"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Pfeil nach rechts 12"/>
            <p:cNvSpPr/>
            <p:nvPr/>
          </p:nvSpPr>
          <p:spPr>
            <a:xfrm>
              <a:off x="2089964" y="3316592"/>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Pfeil nach rechts 13"/>
            <p:cNvSpPr/>
            <p:nvPr/>
          </p:nvSpPr>
          <p:spPr>
            <a:xfrm>
              <a:off x="3491873" y="3316592"/>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Ellipse 14"/>
            <p:cNvSpPr/>
            <p:nvPr/>
          </p:nvSpPr>
          <p:spPr>
            <a:xfrm>
              <a:off x="4165473" y="3077127"/>
              <a:ext cx="650380" cy="650380"/>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Pfeil nach rechts 15"/>
            <p:cNvSpPr/>
            <p:nvPr/>
          </p:nvSpPr>
          <p:spPr>
            <a:xfrm rot="20039062" flipV="1">
              <a:off x="4911330" y="3230868"/>
              <a:ext cx="596070" cy="17145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Pfeil nach rechts 16"/>
            <p:cNvSpPr/>
            <p:nvPr/>
          </p:nvSpPr>
          <p:spPr>
            <a:xfrm rot="2061426">
              <a:off x="3386592" y="2904854"/>
              <a:ext cx="795291" cy="19683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Pfeil nach rechts 17"/>
            <p:cNvSpPr/>
            <p:nvPr/>
          </p:nvSpPr>
          <p:spPr>
            <a:xfrm rot="19538574" flipV="1">
              <a:off x="3379797" y="2911731"/>
              <a:ext cx="795291" cy="196830"/>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21" name="Rechteck 26"/>
          <p:cNvSpPr/>
          <p:nvPr/>
        </p:nvSpPr>
        <p:spPr>
          <a:xfrm>
            <a:off x="6497748" y="5092896"/>
            <a:ext cx="293915" cy="29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Rechteck 27"/>
          <p:cNvSpPr/>
          <p:nvPr/>
        </p:nvSpPr>
        <p:spPr>
          <a:xfrm>
            <a:off x="6497748" y="2244336"/>
            <a:ext cx="293915" cy="29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Flussdiagramm: Magnetplattenspeicher 22"/>
          <p:cNvSpPr/>
          <p:nvPr/>
        </p:nvSpPr>
        <p:spPr>
          <a:xfrm>
            <a:off x="6232572" y="4941440"/>
            <a:ext cx="751115" cy="511628"/>
          </a:xfrm>
          <a:prstGeom prst="flowChartMagneticDisk">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Flussdiagramm: Magnetplattenspeicher 23"/>
          <p:cNvSpPr/>
          <p:nvPr/>
        </p:nvSpPr>
        <p:spPr>
          <a:xfrm>
            <a:off x="6232572" y="2034673"/>
            <a:ext cx="751115" cy="511628"/>
          </a:xfrm>
          <a:prstGeom prst="flowChartMagneticDisk">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Flussdiagramm: Magnetplattenspeicher 34"/>
          <p:cNvSpPr/>
          <p:nvPr/>
        </p:nvSpPr>
        <p:spPr>
          <a:xfrm>
            <a:off x="9576339" y="5144019"/>
            <a:ext cx="2011681" cy="1212331"/>
          </a:xfrm>
          <a:prstGeom prst="flowChartMagneticDisk">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Gefaltete Ecke 21"/>
          <p:cNvSpPr/>
          <p:nvPr/>
        </p:nvSpPr>
        <p:spPr>
          <a:xfrm>
            <a:off x="9876097" y="5621736"/>
            <a:ext cx="618095" cy="618095"/>
          </a:xfrm>
          <a:prstGeom prst="foldedCorner">
            <a:avLst>
              <a:gd name="adj" fmla="val 2652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Gefaltete Ecke 35"/>
          <p:cNvSpPr/>
          <p:nvPr/>
        </p:nvSpPr>
        <p:spPr>
          <a:xfrm>
            <a:off x="10703981" y="5621736"/>
            <a:ext cx="618095" cy="618095"/>
          </a:xfrm>
          <a:prstGeom prst="foldedCorner">
            <a:avLst>
              <a:gd name="adj" fmla="val 2652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Textfeld 48"/>
          <p:cNvSpPr txBox="1"/>
          <p:nvPr/>
        </p:nvSpPr>
        <p:spPr>
          <a:xfrm>
            <a:off x="7860484" y="2306812"/>
            <a:ext cx="1890261" cy="461665"/>
          </a:xfrm>
          <a:prstGeom prst="rect">
            <a:avLst/>
          </a:prstGeom>
          <a:noFill/>
        </p:spPr>
        <p:txBody>
          <a:bodyPr wrap="none" rtlCol="0">
            <a:spAutoFit/>
          </a:bodyPr>
          <a:lstStyle/>
          <a:p>
            <a:r>
              <a:rPr lang="en-US" sz="2400" dirty="0">
                <a:latin typeface="Segoe UI Light" panose="020B0502040204020203" pitchFamily="34" charset="0"/>
              </a:rPr>
              <a:t>Re-load state</a:t>
            </a:r>
          </a:p>
        </p:txBody>
      </p:sp>
      <p:sp>
        <p:nvSpPr>
          <p:cNvPr id="29" name="Textfeld 49"/>
          <p:cNvSpPr txBox="1"/>
          <p:nvPr/>
        </p:nvSpPr>
        <p:spPr>
          <a:xfrm>
            <a:off x="1916368" y="5045774"/>
            <a:ext cx="2227148" cy="830997"/>
          </a:xfrm>
          <a:prstGeom prst="rect">
            <a:avLst/>
          </a:prstGeom>
          <a:noFill/>
        </p:spPr>
        <p:txBody>
          <a:bodyPr wrap="none" rtlCol="0">
            <a:spAutoFit/>
          </a:bodyPr>
          <a:lstStyle/>
          <a:p>
            <a:r>
              <a:rPr lang="en-US" sz="2400" dirty="0">
                <a:latin typeface="Segoe UI Light" panose="020B0502040204020203" pitchFamily="34" charset="0"/>
              </a:rPr>
              <a:t>Reset positions</a:t>
            </a:r>
          </a:p>
          <a:p>
            <a:r>
              <a:rPr lang="en-US" sz="2400" dirty="0">
                <a:latin typeface="Segoe UI Light" panose="020B0502040204020203" pitchFamily="34" charset="0"/>
              </a:rPr>
              <a:t>in input streams</a:t>
            </a:r>
          </a:p>
        </p:txBody>
      </p:sp>
      <p:cxnSp>
        <p:nvCxnSpPr>
          <p:cNvPr id="30" name="Gerade Verbindung mit Pfeil 50"/>
          <p:cNvCxnSpPr/>
          <p:nvPr/>
        </p:nvCxnSpPr>
        <p:spPr>
          <a:xfrm flipH="1" flipV="1">
            <a:off x="7278798" y="5239854"/>
            <a:ext cx="2105516" cy="177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Gerade Verbindung mit Pfeil 52"/>
          <p:cNvCxnSpPr/>
          <p:nvPr/>
        </p:nvCxnSpPr>
        <p:spPr>
          <a:xfrm flipH="1" flipV="1">
            <a:off x="7041382" y="2523609"/>
            <a:ext cx="2429627" cy="2536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55"/>
          <p:cNvCxnSpPr/>
          <p:nvPr/>
        </p:nvCxnSpPr>
        <p:spPr>
          <a:xfrm flipH="1" flipV="1">
            <a:off x="2319231" y="4561649"/>
            <a:ext cx="6862825" cy="669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57"/>
          <p:cNvCxnSpPr/>
          <p:nvPr/>
        </p:nvCxnSpPr>
        <p:spPr>
          <a:xfrm flipH="1" flipV="1">
            <a:off x="2159427" y="3193084"/>
            <a:ext cx="7224889" cy="1943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351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 of Apache </a:t>
            </a:r>
            <a:r>
              <a:rPr lang="en-US" dirty="0" err="1" smtClean="0"/>
              <a:t>Flink</a:t>
            </a:r>
            <a:endParaRPr lang="en-US" dirty="0"/>
          </a:p>
          <a:p>
            <a:r>
              <a:rPr lang="en-US" dirty="0" err="1"/>
              <a:t>Flink</a:t>
            </a:r>
            <a:r>
              <a:rPr lang="en-US" dirty="0"/>
              <a:t> features, capabilities and services</a:t>
            </a:r>
          </a:p>
          <a:p>
            <a:r>
              <a:rPr lang="en-US" dirty="0"/>
              <a:t>Working mechanism and architecture of </a:t>
            </a:r>
            <a:r>
              <a:rPr lang="en-US" dirty="0" err="1"/>
              <a:t>Flink</a:t>
            </a:r>
            <a:endParaRPr lang="en-US" dirty="0"/>
          </a:p>
          <a:p>
            <a:r>
              <a:rPr lang="en-US" dirty="0"/>
              <a:t>Fault tolerance handling in </a:t>
            </a:r>
            <a:r>
              <a:rPr lang="en-US" dirty="0" err="1"/>
              <a:t>Flink</a:t>
            </a:r>
            <a:endParaRPr lang="en-US" dirty="0"/>
          </a:p>
          <a:p>
            <a:r>
              <a:rPr lang="en-US" dirty="0" err="1"/>
              <a:t>Flink</a:t>
            </a:r>
            <a:r>
              <a:rPr lang="en-US" dirty="0"/>
              <a:t> usage in well-known companies</a:t>
            </a:r>
          </a:p>
          <a:p>
            <a:r>
              <a:rPr lang="en-US" dirty="0" err="1"/>
              <a:t>Flink</a:t>
            </a:r>
            <a:r>
              <a:rPr lang="en-US" dirty="0"/>
              <a:t> vs other similar computing frameworks</a:t>
            </a:r>
          </a:p>
          <a:p>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t>1</a:t>
            </a:fld>
            <a:endParaRPr lang="en-US"/>
          </a:p>
        </p:txBody>
      </p:sp>
    </p:spTree>
    <p:extLst>
      <p:ext uri="{BB962C8B-B14F-4D97-AF65-F5344CB8AC3E}">
        <p14:creationId xmlns:p14="http://schemas.microsoft.com/office/powerpoint/2010/main" val="1915428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End-to-End Exactly-Once</a:t>
            </a:r>
            <a:endParaRPr lang="fa-IR" dirty="0"/>
          </a:p>
        </p:txBody>
      </p:sp>
      <p:pic>
        <p:nvPicPr>
          <p:cNvPr id="5" name="Content Placeholder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8335"/>
          <a:stretch/>
        </p:blipFill>
        <p:spPr>
          <a:xfrm>
            <a:off x="2067929" y="2202287"/>
            <a:ext cx="8526042" cy="3904826"/>
          </a:xfrm>
        </p:spPr>
      </p:pic>
      <p:sp>
        <p:nvSpPr>
          <p:cNvPr id="4" name="Slide Number Placeholder 3"/>
          <p:cNvSpPr>
            <a:spLocks noGrp="1"/>
          </p:cNvSpPr>
          <p:nvPr>
            <p:ph type="sldNum" sz="quarter" idx="12"/>
          </p:nvPr>
        </p:nvSpPr>
        <p:spPr/>
        <p:txBody>
          <a:bodyPr/>
          <a:lstStyle/>
          <a:p>
            <a:fld id="{5ABD3CAE-61E4-4361-B0A8-29AC36644BDB}" type="slidenum">
              <a:rPr lang="en-US" smtClean="0"/>
              <a:pPr/>
              <a:t>19</a:t>
            </a:fld>
            <a:endParaRPr lang="en-US" dirty="0"/>
          </a:p>
        </p:txBody>
      </p:sp>
      <p:pic>
        <p:nvPicPr>
          <p:cNvPr id="7" name="Content Placeholder 5"/>
          <p:cNvPicPr>
            <a:picLocks noChangeAspect="1"/>
          </p:cNvPicPr>
          <p:nvPr/>
        </p:nvPicPr>
        <p:blipFill rotWithShape="1">
          <a:blip r:embed="rId4" cstate="print">
            <a:extLst>
              <a:ext uri="{28A0092B-C50C-407E-A947-70E740481C1C}">
                <a14:useLocalDpi xmlns:a14="http://schemas.microsoft.com/office/drawing/2010/main" val="0"/>
              </a:ext>
            </a:extLst>
          </a:blip>
          <a:srcRect t="18710"/>
          <a:stretch/>
        </p:blipFill>
        <p:spPr>
          <a:xfrm>
            <a:off x="2101198" y="2215165"/>
            <a:ext cx="8489162" cy="3865277"/>
          </a:xfrm>
          <a:prstGeom prst="rect">
            <a:avLst/>
          </a:prstGeom>
        </p:spPr>
      </p:pic>
      <p:pic>
        <p:nvPicPr>
          <p:cNvPr id="9" name="Content Placeholder 5"/>
          <p:cNvPicPr>
            <a:picLocks noChangeAspect="1"/>
          </p:cNvPicPr>
          <p:nvPr/>
        </p:nvPicPr>
        <p:blipFill rotWithShape="1">
          <a:blip r:embed="rId5" cstate="print">
            <a:extLst>
              <a:ext uri="{28A0092B-C50C-407E-A947-70E740481C1C}">
                <a14:useLocalDpi xmlns:a14="http://schemas.microsoft.com/office/drawing/2010/main" val="0"/>
              </a:ext>
            </a:extLst>
          </a:blip>
          <a:srcRect t="18066"/>
          <a:stretch/>
        </p:blipFill>
        <p:spPr>
          <a:xfrm>
            <a:off x="2078927" y="2176530"/>
            <a:ext cx="8504045" cy="3917704"/>
          </a:xfrm>
          <a:prstGeom prst="rect">
            <a:avLst/>
          </a:prstGeom>
        </p:spPr>
      </p:pic>
      <p:pic>
        <p:nvPicPr>
          <p:cNvPr id="11" name="Content Placeholder 4"/>
          <p:cNvPicPr>
            <a:picLocks noChangeAspect="1"/>
          </p:cNvPicPr>
          <p:nvPr/>
        </p:nvPicPr>
        <p:blipFill rotWithShape="1">
          <a:blip r:embed="rId6" cstate="print">
            <a:extLst>
              <a:ext uri="{28A0092B-C50C-407E-A947-70E740481C1C}">
                <a14:useLocalDpi xmlns:a14="http://schemas.microsoft.com/office/drawing/2010/main" val="0"/>
              </a:ext>
            </a:extLst>
          </a:blip>
          <a:srcRect t="18066"/>
          <a:stretch/>
        </p:blipFill>
        <p:spPr>
          <a:xfrm>
            <a:off x="2069120" y="2176530"/>
            <a:ext cx="8497902" cy="3917704"/>
          </a:xfrm>
          <a:prstGeom prst="rect">
            <a:avLst/>
          </a:prstGeom>
        </p:spPr>
      </p:pic>
      <p:pic>
        <p:nvPicPr>
          <p:cNvPr id="12" name="Content Placeholder 4"/>
          <p:cNvPicPr>
            <a:picLocks noChangeAspect="1"/>
          </p:cNvPicPr>
          <p:nvPr/>
        </p:nvPicPr>
        <p:blipFill rotWithShape="1">
          <a:blip r:embed="rId7" cstate="print">
            <a:extLst>
              <a:ext uri="{28A0092B-C50C-407E-A947-70E740481C1C}">
                <a14:useLocalDpi xmlns:a14="http://schemas.microsoft.com/office/drawing/2010/main" val="0"/>
              </a:ext>
            </a:extLst>
          </a:blip>
          <a:srcRect t="18710"/>
          <a:stretch/>
        </p:blipFill>
        <p:spPr>
          <a:xfrm>
            <a:off x="2076850" y="2215165"/>
            <a:ext cx="8486358" cy="3865277"/>
          </a:xfrm>
          <a:prstGeom prst="rect">
            <a:avLst/>
          </a:prstGeom>
        </p:spPr>
      </p:pic>
      <p:sp>
        <p:nvSpPr>
          <p:cNvPr id="3" name="Rectangle 2"/>
          <p:cNvSpPr/>
          <p:nvPr/>
        </p:nvSpPr>
        <p:spPr>
          <a:xfrm>
            <a:off x="2101198" y="1325563"/>
            <a:ext cx="7656881" cy="584775"/>
          </a:xfrm>
          <a:prstGeom prst="rect">
            <a:avLst/>
          </a:prstGeom>
        </p:spPr>
        <p:txBody>
          <a:bodyPr wrap="square">
            <a:spAutoFit/>
          </a:bodyPr>
          <a:lstStyle/>
          <a:p>
            <a:r>
              <a:rPr lang="en-US" sz="3200" dirty="0">
                <a:solidFill>
                  <a:srgbClr val="0070C0"/>
                </a:solidFill>
                <a:latin typeface="+mj-lt"/>
              </a:rPr>
              <a:t>Two-phase Commit </a:t>
            </a:r>
            <a:r>
              <a:rPr lang="en-US" sz="3200" dirty="0" smtClean="0">
                <a:solidFill>
                  <a:srgbClr val="0070C0"/>
                </a:solidFill>
                <a:latin typeface="+mj-lt"/>
              </a:rPr>
              <a:t>Protocol</a:t>
            </a:r>
            <a:endParaRPr lang="fa-IR" sz="3200" dirty="0">
              <a:solidFill>
                <a:srgbClr val="0070C0"/>
              </a:solidFill>
              <a:latin typeface="+mj-lt"/>
            </a:endParaRPr>
          </a:p>
        </p:txBody>
      </p:sp>
    </p:spTree>
    <p:extLst>
      <p:ext uri="{BB962C8B-B14F-4D97-AF65-F5344CB8AC3E}">
        <p14:creationId xmlns:p14="http://schemas.microsoft.com/office/powerpoint/2010/main" val="78101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Times in Stream Processing</a:t>
            </a:r>
            <a:endParaRPr lang="fa-IR" dirty="0"/>
          </a:p>
        </p:txBody>
      </p:sp>
      <p:sp>
        <p:nvSpPr>
          <p:cNvPr id="3" name="Content Placeholder 2"/>
          <p:cNvSpPr>
            <a:spLocks noGrp="1"/>
          </p:cNvSpPr>
          <p:nvPr>
            <p:ph idx="1"/>
          </p:nvPr>
        </p:nvSpPr>
        <p:spPr/>
        <p:txBody>
          <a:bodyPr>
            <a:normAutofit/>
          </a:bodyPr>
          <a:lstStyle/>
          <a:p>
            <a:r>
              <a:rPr lang="en-US" b="1" dirty="0" smtClean="0"/>
              <a:t>Processing time:</a:t>
            </a:r>
            <a:r>
              <a:rPr lang="en-US" dirty="0" smtClean="0"/>
              <a:t> System time of the </a:t>
            </a:r>
            <a:r>
              <a:rPr lang="en-US" dirty="0" smtClean="0">
                <a:solidFill>
                  <a:srgbClr val="0070C0"/>
                </a:solidFill>
              </a:rPr>
              <a:t>machines</a:t>
            </a:r>
            <a:endParaRPr lang="en-US" b="1" dirty="0" smtClean="0">
              <a:solidFill>
                <a:srgbClr val="0070C0"/>
              </a:solidFill>
            </a:endParaRPr>
          </a:p>
          <a:p>
            <a:r>
              <a:rPr lang="en-US" b="1" dirty="0" smtClean="0"/>
              <a:t>Event </a:t>
            </a:r>
            <a:r>
              <a:rPr lang="en-US" b="1" dirty="0"/>
              <a:t>time:</a:t>
            </a:r>
            <a:r>
              <a:rPr lang="en-US" dirty="0"/>
              <a:t> occurred </a:t>
            </a:r>
            <a:r>
              <a:rPr lang="en-US" dirty="0" smtClean="0"/>
              <a:t>time of each individual event</a:t>
            </a:r>
          </a:p>
          <a:p>
            <a:pPr lvl="1"/>
            <a:r>
              <a:rPr lang="en-US" dirty="0" smtClean="0"/>
              <a:t>Assigned in the </a:t>
            </a:r>
            <a:r>
              <a:rPr lang="en-US" dirty="0" smtClean="0">
                <a:solidFill>
                  <a:srgbClr val="0070C0"/>
                </a:solidFill>
              </a:rPr>
              <a:t>producing </a:t>
            </a:r>
            <a:r>
              <a:rPr lang="en-US" dirty="0">
                <a:solidFill>
                  <a:srgbClr val="0070C0"/>
                </a:solidFill>
              </a:rPr>
              <a:t>device</a:t>
            </a:r>
            <a:r>
              <a:rPr lang="en-US" dirty="0" smtClean="0"/>
              <a:t>.</a:t>
            </a:r>
          </a:p>
          <a:p>
            <a:pPr lvl="1"/>
            <a:r>
              <a:rPr lang="en-US" dirty="0"/>
              <a:t>E</a:t>
            </a:r>
            <a:r>
              <a:rPr lang="en-US" dirty="0" smtClean="0"/>
              <a:t>mbedded </a:t>
            </a:r>
            <a:r>
              <a:rPr lang="en-US" dirty="0"/>
              <a:t>within the records before </a:t>
            </a:r>
            <a:r>
              <a:rPr lang="en-US" dirty="0" smtClean="0"/>
              <a:t>entering Flink</a:t>
            </a:r>
          </a:p>
          <a:p>
            <a:r>
              <a:rPr lang="en-US" dirty="0"/>
              <a:t>Ability to </a:t>
            </a:r>
            <a:r>
              <a:rPr lang="en-US" dirty="0" smtClean="0"/>
              <a:t>extract event </a:t>
            </a:r>
            <a:r>
              <a:rPr lang="en-US" dirty="0"/>
              <a:t>timestamp </a:t>
            </a:r>
            <a:r>
              <a:rPr lang="en-US" dirty="0" smtClean="0"/>
              <a:t>from </a:t>
            </a:r>
            <a:r>
              <a:rPr lang="en-US" dirty="0"/>
              <a:t>each </a:t>
            </a:r>
            <a:r>
              <a:rPr lang="en-US" dirty="0" smtClean="0"/>
              <a:t>record</a:t>
            </a:r>
            <a:r>
              <a:rPr lang="en-US" dirty="0"/>
              <a:t> </a:t>
            </a:r>
            <a:r>
              <a:rPr lang="en-US" dirty="0" smtClean="0"/>
              <a:t>in Flink</a:t>
            </a:r>
          </a:p>
        </p:txBody>
      </p:sp>
      <p:sp>
        <p:nvSpPr>
          <p:cNvPr id="4" name="Slide Number Placeholder 3"/>
          <p:cNvSpPr>
            <a:spLocks noGrp="1"/>
          </p:cNvSpPr>
          <p:nvPr>
            <p:ph type="sldNum" sz="quarter" idx="12"/>
          </p:nvPr>
        </p:nvSpPr>
        <p:spPr/>
        <p:txBody>
          <a:bodyPr/>
          <a:lstStyle/>
          <a:p>
            <a:fld id="{5ABD3CAE-61E4-4361-B0A8-29AC36644BDB}" type="slidenum">
              <a:rPr lang="en-US" smtClean="0"/>
              <a:pPr/>
              <a:t>20</a:t>
            </a:fld>
            <a:endParaRPr lang="en-US" dirty="0"/>
          </a:p>
        </p:txBody>
      </p:sp>
    </p:spTree>
    <p:extLst>
      <p:ext uri="{BB962C8B-B14F-4D97-AF65-F5344CB8AC3E}">
        <p14:creationId xmlns:p14="http://schemas.microsoft.com/office/powerpoint/2010/main" val="3874910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Time Processing</a:t>
            </a:r>
            <a:endParaRPr lang="fa-IR" dirty="0"/>
          </a:p>
        </p:txBody>
      </p:sp>
      <p:sp>
        <p:nvSpPr>
          <p:cNvPr id="3" name="Content Placeholder 2"/>
          <p:cNvSpPr>
            <a:spLocks noGrp="1"/>
          </p:cNvSpPr>
          <p:nvPr>
            <p:ph idx="1"/>
          </p:nvPr>
        </p:nvSpPr>
        <p:spPr/>
        <p:txBody>
          <a:bodyPr/>
          <a:lstStyle/>
          <a:p>
            <a:r>
              <a:rPr lang="en-US" b="1" dirty="0" smtClean="0"/>
              <a:t>Watermark</a:t>
            </a:r>
            <a:r>
              <a:rPr lang="en-US" dirty="0" smtClean="0"/>
              <a:t>: The </a:t>
            </a:r>
            <a:r>
              <a:rPr lang="en-US" dirty="0"/>
              <a:t>mechanism </a:t>
            </a:r>
            <a:r>
              <a:rPr lang="en-US" dirty="0" smtClean="0"/>
              <a:t>to </a:t>
            </a:r>
            <a:r>
              <a:rPr lang="en-US" dirty="0"/>
              <a:t>measure progress in event time </a:t>
            </a:r>
            <a:endParaRPr lang="en-US" dirty="0" smtClean="0"/>
          </a:p>
          <a:p>
            <a:pPr lvl="1"/>
            <a:r>
              <a:rPr lang="en-US" dirty="0" smtClean="0"/>
              <a:t>Watermark(</a:t>
            </a:r>
            <a:r>
              <a:rPr lang="en-US" dirty="0" smtClean="0">
                <a:solidFill>
                  <a:srgbClr val="0070C0"/>
                </a:solidFill>
              </a:rPr>
              <a:t>t</a:t>
            </a:r>
            <a:r>
              <a:rPr lang="en-US" dirty="0" smtClean="0"/>
              <a:t>): No emitting elements with </a:t>
            </a:r>
            <a:r>
              <a:rPr lang="en-US" dirty="0"/>
              <a:t>a timestamp </a:t>
            </a:r>
            <a:r>
              <a:rPr lang="en-US" i="1" dirty="0">
                <a:solidFill>
                  <a:srgbClr val="0070C0"/>
                </a:solidFill>
              </a:rPr>
              <a:t>t’ </a:t>
            </a:r>
            <a:r>
              <a:rPr lang="en-US" i="1" dirty="0"/>
              <a:t>&lt;= </a:t>
            </a:r>
            <a:r>
              <a:rPr lang="en-US" i="1" dirty="0">
                <a:solidFill>
                  <a:srgbClr val="0070C0"/>
                </a:solidFill>
              </a:rPr>
              <a:t>t</a:t>
            </a:r>
            <a:r>
              <a:rPr lang="en-US" dirty="0"/>
              <a:t> </a:t>
            </a:r>
            <a:endParaRPr lang="en-US" dirty="0" smtClean="0"/>
          </a:p>
          <a:p>
            <a:r>
              <a:rPr lang="en-US" b="1" dirty="0" smtClean="0"/>
              <a:t>Late elements</a:t>
            </a:r>
            <a:r>
              <a:rPr lang="en-US" dirty="0"/>
              <a:t>: violating the watermark condition due to </a:t>
            </a:r>
            <a:r>
              <a:rPr lang="en-US" dirty="0" smtClean="0">
                <a:solidFill>
                  <a:srgbClr val="0070C0"/>
                </a:solidFill>
              </a:rPr>
              <a:t>delay</a:t>
            </a:r>
            <a:endParaRPr lang="en-US" dirty="0" smtClean="0"/>
          </a:p>
          <a:p>
            <a:r>
              <a:rPr lang="en-US" b="1" dirty="0" smtClean="0"/>
              <a:t>Allowed lateness</a:t>
            </a:r>
            <a:r>
              <a:rPr lang="en-US" dirty="0" smtClean="0"/>
              <a:t>: Waiting </a:t>
            </a:r>
            <a:r>
              <a:rPr lang="en-US" dirty="0" smtClean="0">
                <a:solidFill>
                  <a:srgbClr val="0070C0"/>
                </a:solidFill>
              </a:rPr>
              <a:t>threshold</a:t>
            </a:r>
            <a:r>
              <a:rPr lang="en-US" dirty="0" smtClean="0"/>
              <a:t> for arriving late elements</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21</a:t>
            </a:fld>
            <a:endParaRPr lang="en-US" dirty="0"/>
          </a:p>
        </p:txBody>
      </p:sp>
      <p:pic>
        <p:nvPicPr>
          <p:cNvPr id="5" name="Picture 4"/>
          <p:cNvPicPr>
            <a:picLocks noChangeAspect="1"/>
          </p:cNvPicPr>
          <p:nvPr/>
        </p:nvPicPr>
        <p:blipFill rotWithShape="1">
          <a:blip r:embed="rId3"/>
          <a:srcRect t="12318"/>
          <a:stretch/>
        </p:blipFill>
        <p:spPr>
          <a:xfrm>
            <a:off x="1823592" y="3683080"/>
            <a:ext cx="9013255" cy="2424139"/>
          </a:xfrm>
          <a:prstGeom prst="rect">
            <a:avLst/>
          </a:prstGeom>
        </p:spPr>
      </p:pic>
    </p:spTree>
    <p:extLst>
      <p:ext uri="{BB962C8B-B14F-4D97-AF65-F5344CB8AC3E}">
        <p14:creationId xmlns:p14="http://schemas.microsoft.com/office/powerpoint/2010/main" val="2485346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Flink </a:t>
            </a:r>
            <a:r>
              <a:rPr lang="en-US" dirty="0" smtClean="0"/>
              <a:t>Program</a:t>
            </a:r>
            <a:endParaRPr lang="fa-IR" dirty="0"/>
          </a:p>
        </p:txBody>
      </p:sp>
      <p:sp>
        <p:nvSpPr>
          <p:cNvPr id="3" name="Content Placeholder 2"/>
          <p:cNvSpPr>
            <a:spLocks noGrp="1"/>
          </p:cNvSpPr>
          <p:nvPr>
            <p:ph idx="1"/>
          </p:nvPr>
        </p:nvSpPr>
        <p:spPr/>
        <p:txBody>
          <a:bodyPr/>
          <a:lstStyle/>
          <a:p>
            <a:r>
              <a:rPr lang="en-US" dirty="0"/>
              <a:t>S</a:t>
            </a:r>
            <a:r>
              <a:rPr lang="en-US" dirty="0" smtClean="0"/>
              <a:t>ame </a:t>
            </a:r>
            <a:r>
              <a:rPr lang="en-US" dirty="0"/>
              <a:t>basic </a:t>
            </a:r>
            <a:r>
              <a:rPr lang="en-US" dirty="0" smtClean="0"/>
              <a:t>parts</a:t>
            </a:r>
            <a:r>
              <a:rPr lang="en-US" dirty="0"/>
              <a:t> </a:t>
            </a:r>
            <a:r>
              <a:rPr lang="en-US" dirty="0" smtClean="0"/>
              <a:t>in all programs</a:t>
            </a:r>
          </a:p>
          <a:p>
            <a:pPr lvl="1"/>
            <a:r>
              <a:rPr lang="en-US" dirty="0"/>
              <a:t>Obtain an execution </a:t>
            </a:r>
            <a:r>
              <a:rPr lang="en-US" dirty="0" smtClean="0"/>
              <a:t>environment</a:t>
            </a:r>
          </a:p>
          <a:p>
            <a:pPr lvl="2"/>
            <a:r>
              <a:rPr lang="en-US" dirty="0">
                <a:latin typeface="Consolas" panose="020B0609020204030204" pitchFamily="49" charset="0"/>
                <a:cs typeface="Courier New" panose="02070309020205020404" pitchFamily="49" charset="0"/>
              </a:rPr>
              <a:t>val </a:t>
            </a:r>
            <a:r>
              <a:rPr lang="en-US" dirty="0">
                <a:solidFill>
                  <a:srgbClr val="B21C4A"/>
                </a:solidFill>
                <a:latin typeface="Consolas" panose="020B0609020204030204" pitchFamily="49" charset="0"/>
                <a:cs typeface="Courier New" panose="02070309020205020404" pitchFamily="49" charset="0"/>
              </a:rPr>
              <a:t>env</a:t>
            </a:r>
            <a:r>
              <a:rPr lang="en-US" dirty="0">
                <a:latin typeface="Consolas" panose="020B0609020204030204" pitchFamily="49" charset="0"/>
                <a:cs typeface="Courier New" panose="02070309020205020404" pitchFamily="49" charset="0"/>
              </a:rPr>
              <a:t> = </a:t>
            </a:r>
            <a:r>
              <a:rPr lang="en-US" dirty="0">
                <a:solidFill>
                  <a:srgbClr val="E6526F"/>
                </a:solidFill>
                <a:latin typeface="Consolas" panose="020B0609020204030204" pitchFamily="49" charset="0"/>
                <a:cs typeface="Courier New" panose="02070309020205020404" pitchFamily="49" charset="0"/>
              </a:rPr>
              <a:t>StreamExecutionEnvironment</a:t>
            </a:r>
            <a:r>
              <a:rPr lang="en-US" dirty="0">
                <a:latin typeface="Consolas" panose="020B0609020204030204" pitchFamily="49" charset="0"/>
                <a:cs typeface="Courier New" panose="02070309020205020404" pitchFamily="49" charset="0"/>
              </a:rPr>
              <a:t>.</a:t>
            </a:r>
            <a:r>
              <a:rPr lang="en-US" dirty="0">
                <a:solidFill>
                  <a:srgbClr val="0070C0"/>
                </a:solidFill>
                <a:latin typeface="Consolas" panose="020B0609020204030204" pitchFamily="49" charset="0"/>
                <a:cs typeface="Courier New" panose="02070309020205020404" pitchFamily="49" charset="0"/>
              </a:rPr>
              <a:t>getExecutionEnvironment</a:t>
            </a:r>
          </a:p>
          <a:p>
            <a:pPr lvl="1"/>
            <a:r>
              <a:rPr lang="en-US" dirty="0" smtClean="0"/>
              <a:t>Load/create </a:t>
            </a:r>
            <a:r>
              <a:rPr lang="en-US" dirty="0"/>
              <a:t>the initial </a:t>
            </a:r>
            <a:r>
              <a:rPr lang="en-US" dirty="0" smtClean="0"/>
              <a:t>data</a:t>
            </a:r>
          </a:p>
          <a:p>
            <a:pPr lvl="2"/>
            <a:r>
              <a:rPr lang="en-US" dirty="0">
                <a:solidFill>
                  <a:srgbClr val="B21C4A"/>
                </a:solidFill>
                <a:latin typeface="Consolas" panose="020B0609020204030204" pitchFamily="49" charset="0"/>
              </a:rPr>
              <a:t>env</a:t>
            </a:r>
            <a:r>
              <a:rPr lang="en-US" dirty="0">
                <a:latin typeface="Consolas" panose="020B0609020204030204" pitchFamily="49" charset="0"/>
              </a:rPr>
              <a:t>.</a:t>
            </a:r>
            <a:r>
              <a:rPr lang="en-US" dirty="0">
                <a:solidFill>
                  <a:srgbClr val="0070C0"/>
                </a:solidFill>
                <a:latin typeface="Consolas" panose="020B0609020204030204" pitchFamily="49" charset="0"/>
              </a:rPr>
              <a:t>readTextFile</a:t>
            </a:r>
            <a:r>
              <a:rPr lang="en-US" dirty="0">
                <a:latin typeface="Consolas" panose="020B0609020204030204" pitchFamily="49" charset="0"/>
              </a:rPr>
              <a:t>(</a:t>
            </a:r>
            <a:r>
              <a:rPr lang="en-US" dirty="0">
                <a:solidFill>
                  <a:schemeClr val="accent6">
                    <a:lumMod val="75000"/>
                  </a:schemeClr>
                </a:solidFill>
                <a:latin typeface="Consolas" panose="020B0609020204030204" pitchFamily="49" charset="0"/>
              </a:rPr>
              <a:t>"file:///path/to/file</a:t>
            </a:r>
            <a:r>
              <a:rPr lang="en-US" dirty="0" smtClean="0">
                <a:solidFill>
                  <a:schemeClr val="accent6">
                    <a:lumMod val="75000"/>
                  </a:schemeClr>
                </a:solidFill>
                <a:latin typeface="Consolas" panose="020B0609020204030204" pitchFamily="49" charset="0"/>
              </a:rPr>
              <a:t>"</a:t>
            </a:r>
            <a:r>
              <a:rPr lang="en-US" dirty="0" smtClean="0">
                <a:latin typeface="Consolas" panose="020B0609020204030204" pitchFamily="49" charset="0"/>
              </a:rPr>
              <a:t>)</a:t>
            </a:r>
            <a:endParaRPr lang="en-US" dirty="0">
              <a:latin typeface="Consolas" panose="020B0609020204030204" pitchFamily="49" charset="0"/>
            </a:endParaRPr>
          </a:p>
          <a:p>
            <a:pPr lvl="1"/>
            <a:r>
              <a:rPr lang="en-US" dirty="0"/>
              <a:t>Specify transformations on this </a:t>
            </a:r>
            <a:r>
              <a:rPr lang="en-US" dirty="0" smtClean="0"/>
              <a:t>data</a:t>
            </a:r>
            <a:endParaRPr lang="en-US" dirty="0"/>
          </a:p>
          <a:p>
            <a:pPr lvl="1"/>
            <a:r>
              <a:rPr lang="en-US" dirty="0"/>
              <a:t>Specify where to put the results of your </a:t>
            </a:r>
            <a:r>
              <a:rPr lang="en-US" dirty="0" smtClean="0"/>
              <a:t>computations</a:t>
            </a:r>
            <a:endParaRPr lang="en-US" dirty="0"/>
          </a:p>
          <a:p>
            <a:pPr lvl="1"/>
            <a:r>
              <a:rPr lang="en-US" dirty="0"/>
              <a:t>Trigger the program </a:t>
            </a:r>
            <a:r>
              <a:rPr lang="en-US" dirty="0" smtClean="0"/>
              <a:t>execution</a:t>
            </a:r>
          </a:p>
          <a:p>
            <a:pPr lvl="2"/>
            <a:r>
              <a:rPr lang="en-US" dirty="0" smtClean="0"/>
              <a:t>by </a:t>
            </a:r>
            <a:r>
              <a:rPr lang="en-US" dirty="0"/>
              <a:t>calling </a:t>
            </a:r>
            <a:r>
              <a:rPr lang="en-US" dirty="0">
                <a:solidFill>
                  <a:srgbClr val="0070C0"/>
                </a:solidFill>
                <a:latin typeface="Consolas" panose="020B0609020204030204" pitchFamily="49" charset="0"/>
              </a:rPr>
              <a:t>execute</a:t>
            </a:r>
            <a:r>
              <a:rPr lang="en-US" dirty="0">
                <a:latin typeface="Consolas" panose="020B0609020204030204" pitchFamily="49" charset="0"/>
              </a:rPr>
              <a:t>()</a:t>
            </a:r>
            <a:endParaRPr lang="fa-IR"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5ABD3CAE-61E4-4361-B0A8-29AC36644BDB}" type="slidenum">
              <a:rPr lang="en-US" smtClean="0"/>
              <a:pPr/>
              <a:t>22</a:t>
            </a:fld>
            <a:endParaRPr lang="en-US" dirty="0"/>
          </a:p>
        </p:txBody>
      </p:sp>
    </p:spTree>
    <p:extLst>
      <p:ext uri="{BB962C8B-B14F-4D97-AF65-F5344CB8AC3E}">
        <p14:creationId xmlns:p14="http://schemas.microsoft.com/office/powerpoint/2010/main" val="923661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DataStream API</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23</a:t>
            </a:fld>
            <a:endParaRPr lang="en-US" dirty="0"/>
          </a:p>
        </p:txBody>
      </p:sp>
      <p:sp>
        <p:nvSpPr>
          <p:cNvPr id="5" name="Textfeld 29"/>
          <p:cNvSpPr txBox="1"/>
          <p:nvPr/>
        </p:nvSpPr>
        <p:spPr>
          <a:xfrm>
            <a:off x="9755048" y="1388745"/>
            <a:ext cx="718466" cy="276999"/>
          </a:xfrm>
          <a:prstGeom prst="rect">
            <a:avLst/>
          </a:prstGeom>
          <a:noFill/>
        </p:spPr>
        <p:txBody>
          <a:bodyPr wrap="none" rtlCol="0">
            <a:spAutoFit/>
          </a:bodyPr>
          <a:lstStyle/>
          <a:p>
            <a:pPr defTabSz="1219170"/>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Source</a:t>
            </a:r>
            <a:endParaRPr lang="en-US" sz="1400" i="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6" name="Geschweifte Klammer rechts 41"/>
          <p:cNvSpPr/>
          <p:nvPr/>
        </p:nvSpPr>
        <p:spPr>
          <a:xfrm>
            <a:off x="9353478" y="1265652"/>
            <a:ext cx="240505" cy="451489"/>
          </a:xfrm>
          <a:prstGeom prst="rightBrace">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7" name="Geschweifte Klammer rechts 42"/>
          <p:cNvSpPr/>
          <p:nvPr/>
        </p:nvSpPr>
        <p:spPr>
          <a:xfrm>
            <a:off x="9353478" y="1936196"/>
            <a:ext cx="240505" cy="344859"/>
          </a:xfrm>
          <a:prstGeom prst="rightBrace">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8" name="Geschweifte Klammer rechts 43"/>
          <p:cNvSpPr/>
          <p:nvPr/>
        </p:nvSpPr>
        <p:spPr>
          <a:xfrm>
            <a:off x="9347169" y="2397636"/>
            <a:ext cx="240505" cy="996435"/>
          </a:xfrm>
          <a:prstGeom prst="rightBrace">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9" name="Geschweifte Klammer rechts 44"/>
          <p:cNvSpPr/>
          <p:nvPr/>
        </p:nvSpPr>
        <p:spPr>
          <a:xfrm>
            <a:off x="9347169" y="3529316"/>
            <a:ext cx="240505" cy="342177"/>
          </a:xfrm>
          <a:prstGeom prst="rightBrace">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10" name="Textfeld 45"/>
          <p:cNvSpPr txBox="1"/>
          <p:nvPr/>
        </p:nvSpPr>
        <p:spPr>
          <a:xfrm>
            <a:off x="9755048" y="1936197"/>
            <a:ext cx="1364476" cy="276999"/>
          </a:xfrm>
          <a:prstGeom prst="rect">
            <a:avLst/>
          </a:prstGeom>
          <a:noFill/>
        </p:spPr>
        <p:txBody>
          <a:bodyPr wrap="none" rtlCol="0">
            <a:spAutoFit/>
          </a:bodyPr>
          <a:lstStyle/>
          <a:p>
            <a:pPr defTabSz="1219170"/>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Transformation</a:t>
            </a:r>
            <a:endParaRPr lang="en-US" sz="1400" i="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feld 46"/>
          <p:cNvSpPr txBox="1"/>
          <p:nvPr/>
        </p:nvSpPr>
        <p:spPr>
          <a:xfrm>
            <a:off x="9755048" y="2741966"/>
            <a:ext cx="2268570" cy="276999"/>
          </a:xfrm>
          <a:prstGeom prst="rect">
            <a:avLst/>
          </a:prstGeom>
          <a:noFill/>
        </p:spPr>
        <p:txBody>
          <a:bodyPr wrap="none" rtlCol="0">
            <a:spAutoFit/>
          </a:bodyPr>
          <a:lstStyle/>
          <a:p>
            <a:pPr defTabSz="1219170"/>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Windowed Transformation </a:t>
            </a:r>
            <a:endParaRPr lang="en-US" sz="1400" i="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feld 47"/>
          <p:cNvSpPr txBox="1"/>
          <p:nvPr/>
        </p:nvSpPr>
        <p:spPr>
          <a:xfrm>
            <a:off x="9755048" y="3546515"/>
            <a:ext cx="519694" cy="276999"/>
          </a:xfrm>
          <a:prstGeom prst="rect">
            <a:avLst/>
          </a:prstGeom>
          <a:noFill/>
        </p:spPr>
        <p:txBody>
          <a:bodyPr wrap="none" rtlCol="0">
            <a:spAutoFit/>
          </a:bodyPr>
          <a:lstStyle/>
          <a:p>
            <a:pPr defTabSz="1219170"/>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Sink</a:t>
            </a:r>
            <a:endParaRPr lang="en-US" sz="1400" i="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feld 48"/>
          <p:cNvSpPr txBox="1"/>
          <p:nvPr/>
        </p:nvSpPr>
        <p:spPr>
          <a:xfrm>
            <a:off x="796958" y="1286169"/>
            <a:ext cx="8688796" cy="2554545"/>
          </a:xfrm>
          <a:prstGeom prst="rect">
            <a:avLst/>
          </a:prstGeom>
          <a:noFill/>
          <a:ln>
            <a:noFill/>
          </a:ln>
        </p:spPr>
        <p:txBody>
          <a:bodyPr wrap="square" rtlCol="0">
            <a:spAutoFit/>
          </a:bodyPr>
          <a:lstStyle/>
          <a:p>
            <a:r>
              <a:rPr lang="en-US" sz="1600" b="1" dirty="0">
                <a:solidFill>
                  <a:prstClr val="black"/>
                </a:solidFill>
                <a:latin typeface="Consolas" panose="020B0609020204030204" pitchFamily="49" charset="0"/>
                <a:cs typeface="Consolas" panose="020B0609020204030204" pitchFamily="49" charset="0"/>
              </a:rPr>
              <a:t>val</a:t>
            </a:r>
            <a:r>
              <a:rPr lang="en-US" sz="1600" dirty="0">
                <a:solidFill>
                  <a:prstClr val="black"/>
                </a:solidFill>
                <a:latin typeface="Consolas" panose="020B0609020204030204" pitchFamily="49" charset="0"/>
                <a:cs typeface="Consolas" panose="020B0609020204030204" pitchFamily="49" charset="0"/>
              </a:rPr>
              <a:t> lines: </a:t>
            </a:r>
            <a:r>
              <a:rPr lang="en-US" sz="1600" dirty="0">
                <a:solidFill>
                  <a:srgbClr val="2DA07E"/>
                </a:solidFill>
                <a:latin typeface="Consolas" panose="020B0609020204030204" pitchFamily="49" charset="0"/>
                <a:cs typeface="Consolas" panose="020B0609020204030204" pitchFamily="49" charset="0"/>
              </a:rPr>
              <a:t>DataStream</a:t>
            </a:r>
            <a:r>
              <a:rPr lang="en-US" sz="1600" dirty="0">
                <a:solidFill>
                  <a:prstClr val="black"/>
                </a:solidFill>
                <a:latin typeface="Consolas" panose="020B0609020204030204" pitchFamily="49" charset="0"/>
                <a:cs typeface="Consolas" panose="020B0609020204030204" pitchFamily="49" charset="0"/>
              </a:rPr>
              <a:t>[String] = env.</a:t>
            </a:r>
            <a:r>
              <a:rPr lang="en-US" sz="1600" dirty="0">
                <a:solidFill>
                  <a:srgbClr val="2DA07E"/>
                </a:solidFill>
                <a:latin typeface="Consolas" panose="020B0609020204030204" pitchFamily="49" charset="0"/>
                <a:cs typeface="Consolas" panose="020B0609020204030204" pitchFamily="49" charset="0"/>
              </a:rPr>
              <a:t>addSource</a:t>
            </a:r>
            <a:r>
              <a:rPr lang="en-US" sz="1600" dirty="0">
                <a:solidFill>
                  <a:prstClr val="black"/>
                </a:solidFill>
                <a:latin typeface="Consolas" panose="020B0609020204030204" pitchFamily="49" charset="0"/>
                <a:cs typeface="Consolas" panose="020B0609020204030204" pitchFamily="49" charset="0"/>
              </a:rPr>
              <a:t>(</a:t>
            </a:r>
            <a:r>
              <a:rPr lang="en-US" sz="1600" b="1" dirty="0">
                <a:solidFill>
                  <a:prstClr val="black"/>
                </a:solidFill>
                <a:latin typeface="Consolas" panose="020B0609020204030204" pitchFamily="49" charset="0"/>
                <a:cs typeface="Consolas" panose="020B0609020204030204" pitchFamily="49" charset="0"/>
              </a:rPr>
              <a:t>new</a:t>
            </a:r>
            <a:r>
              <a:rPr lang="en-US" sz="1600" dirty="0">
                <a:solidFill>
                  <a:prstClr val="black"/>
                </a:solidFill>
                <a:latin typeface="Consolas" panose="020B0609020204030204" pitchFamily="49" charset="0"/>
                <a:cs typeface="Consolas" panose="020B0609020204030204" pitchFamily="49" charset="0"/>
              </a:rPr>
              <a:t> </a:t>
            </a:r>
            <a:r>
              <a:rPr lang="en-US" sz="1600" dirty="0" smtClean="0">
                <a:solidFill>
                  <a:srgbClr val="2DA07E"/>
                </a:solidFill>
                <a:latin typeface="Consolas" panose="020B0609020204030204" pitchFamily="49" charset="0"/>
                <a:cs typeface="Consolas" panose="020B0609020204030204" pitchFamily="49" charset="0"/>
              </a:rPr>
              <a:t>FlinkKafkaConsumer</a:t>
            </a:r>
            <a:r>
              <a:rPr lang="en-US" sz="1600" dirty="0" smtClean="0">
                <a:solidFill>
                  <a:prstClr val="black"/>
                </a:solidFill>
                <a:latin typeface="Consolas" panose="020B0609020204030204" pitchFamily="49" charset="0"/>
                <a:cs typeface="Consolas" panose="020B0609020204030204" pitchFamily="49" charset="0"/>
              </a:rPr>
              <a:t>(…))</a:t>
            </a:r>
            <a:endParaRPr lang="en-US" sz="1600" dirty="0">
              <a:solidFill>
                <a:prstClr val="black"/>
              </a:solidFill>
              <a:latin typeface="Consolas" panose="020B0609020204030204" pitchFamily="49" charset="0"/>
              <a:cs typeface="Consolas" panose="020B0609020204030204" pitchFamily="49" charset="0"/>
            </a:endParaRPr>
          </a:p>
          <a:p>
            <a:endParaRPr lang="en-US" sz="1600" dirty="0">
              <a:solidFill>
                <a:prstClr val="black"/>
              </a:solidFill>
              <a:latin typeface="Consolas" panose="020B0609020204030204" pitchFamily="49" charset="0"/>
              <a:cs typeface="Consolas" panose="020B0609020204030204" pitchFamily="49" charset="0"/>
            </a:endParaRPr>
          </a:p>
          <a:p>
            <a:r>
              <a:rPr lang="en-US" sz="1600" b="1" dirty="0" err="1">
                <a:solidFill>
                  <a:prstClr val="black"/>
                </a:solidFill>
                <a:latin typeface="Consolas" panose="020B0609020204030204" pitchFamily="49" charset="0"/>
                <a:cs typeface="Consolas" panose="020B0609020204030204" pitchFamily="49" charset="0"/>
              </a:rPr>
              <a:t>val</a:t>
            </a:r>
            <a:r>
              <a:rPr lang="en-US" sz="1600" dirty="0">
                <a:solidFill>
                  <a:prstClr val="black"/>
                </a:solidFill>
                <a:latin typeface="Consolas" panose="020B0609020204030204" pitchFamily="49" charset="0"/>
                <a:cs typeface="Consolas" panose="020B0609020204030204" pitchFamily="49" charset="0"/>
              </a:rPr>
              <a:t> events: </a:t>
            </a:r>
            <a:r>
              <a:rPr lang="en-US" sz="1600" dirty="0">
                <a:solidFill>
                  <a:srgbClr val="2DA07E"/>
                </a:solidFill>
                <a:latin typeface="Consolas" panose="020B0609020204030204" pitchFamily="49" charset="0"/>
                <a:cs typeface="Consolas" panose="020B0609020204030204" pitchFamily="49" charset="0"/>
              </a:rPr>
              <a:t>DataStream</a:t>
            </a:r>
            <a:r>
              <a:rPr lang="en-US" sz="1600" dirty="0">
                <a:solidFill>
                  <a:prstClr val="black"/>
                </a:solidFill>
                <a:latin typeface="Consolas" panose="020B0609020204030204" pitchFamily="49" charset="0"/>
                <a:cs typeface="Consolas" panose="020B0609020204030204" pitchFamily="49" charset="0"/>
              </a:rPr>
              <a:t>[Event] = </a:t>
            </a:r>
            <a:r>
              <a:rPr lang="en-US" sz="1600" dirty="0" err="1">
                <a:solidFill>
                  <a:prstClr val="black"/>
                </a:solidFill>
                <a:latin typeface="Consolas" panose="020B0609020204030204" pitchFamily="49" charset="0"/>
                <a:cs typeface="Consolas" panose="020B0609020204030204" pitchFamily="49" charset="0"/>
              </a:rPr>
              <a:t>lines.</a:t>
            </a:r>
            <a:r>
              <a:rPr lang="en-US" sz="1600" dirty="0" err="1">
                <a:solidFill>
                  <a:srgbClr val="2DA07E"/>
                </a:solidFill>
                <a:latin typeface="Consolas" panose="020B0609020204030204" pitchFamily="49" charset="0"/>
                <a:cs typeface="Consolas" panose="020B0609020204030204" pitchFamily="49" charset="0"/>
              </a:rPr>
              <a:t>map</a:t>
            </a:r>
            <a:r>
              <a:rPr lang="en-US" sz="1600" dirty="0">
                <a:solidFill>
                  <a:prstClr val="black"/>
                </a:solidFill>
                <a:latin typeface="Consolas" panose="020B0609020204030204" pitchFamily="49" charset="0"/>
                <a:cs typeface="Consolas" panose="020B0609020204030204" pitchFamily="49" charset="0"/>
              </a:rPr>
              <a:t>((line) =&gt; </a:t>
            </a:r>
            <a:r>
              <a:rPr lang="en-US" sz="1600" i="1" dirty="0">
                <a:solidFill>
                  <a:prstClr val="black"/>
                </a:solidFill>
                <a:latin typeface="Consolas" panose="020B0609020204030204" pitchFamily="49" charset="0"/>
                <a:cs typeface="Consolas" panose="020B0609020204030204" pitchFamily="49" charset="0"/>
              </a:rPr>
              <a:t>parse</a:t>
            </a:r>
            <a:r>
              <a:rPr lang="en-US" sz="1600" dirty="0">
                <a:solidFill>
                  <a:prstClr val="black"/>
                </a:solidFill>
                <a:latin typeface="Consolas" panose="020B0609020204030204" pitchFamily="49" charset="0"/>
                <a:cs typeface="Consolas" panose="020B0609020204030204" pitchFamily="49" charset="0"/>
              </a:rPr>
              <a:t>(line))</a:t>
            </a:r>
          </a:p>
          <a:p>
            <a:endParaRPr lang="en-US" sz="1600" dirty="0">
              <a:solidFill>
                <a:prstClr val="black"/>
              </a:solidFill>
              <a:latin typeface="Consolas" panose="020B0609020204030204" pitchFamily="49" charset="0"/>
              <a:cs typeface="Consolas" panose="020B0609020204030204" pitchFamily="49" charset="0"/>
            </a:endParaRPr>
          </a:p>
          <a:p>
            <a:r>
              <a:rPr lang="en-US" sz="1600" b="1" dirty="0" err="1">
                <a:solidFill>
                  <a:prstClr val="black"/>
                </a:solidFill>
                <a:latin typeface="Consolas" panose="020B0609020204030204" pitchFamily="49" charset="0"/>
                <a:cs typeface="Consolas" panose="020B0609020204030204" pitchFamily="49" charset="0"/>
              </a:rPr>
              <a:t>val</a:t>
            </a:r>
            <a:r>
              <a:rPr lang="en-US" sz="1600" dirty="0">
                <a:solidFill>
                  <a:prstClr val="black"/>
                </a:solidFill>
                <a:latin typeface="Consolas" panose="020B0609020204030204" pitchFamily="49" charset="0"/>
                <a:cs typeface="Consolas" panose="020B0609020204030204" pitchFamily="49" charset="0"/>
              </a:rPr>
              <a:t> stats: </a:t>
            </a:r>
            <a:r>
              <a:rPr lang="en-US" sz="1600" dirty="0">
                <a:solidFill>
                  <a:srgbClr val="2DA07E"/>
                </a:solidFill>
                <a:latin typeface="Consolas" panose="020B0609020204030204" pitchFamily="49" charset="0"/>
                <a:cs typeface="Consolas" panose="020B0609020204030204" pitchFamily="49" charset="0"/>
              </a:rPr>
              <a:t>DataStream</a:t>
            </a:r>
            <a:r>
              <a:rPr lang="en-US" sz="1600" dirty="0">
                <a:solidFill>
                  <a:prstClr val="black"/>
                </a:solidFill>
                <a:latin typeface="Consolas" panose="020B0609020204030204" pitchFamily="49" charset="0"/>
                <a:cs typeface="Consolas" panose="020B0609020204030204" pitchFamily="49" charset="0"/>
              </a:rPr>
              <a:t>[Statistic] = stream</a:t>
            </a:r>
          </a:p>
          <a:p>
            <a:r>
              <a:rPr lang="en-US" sz="1600" dirty="0">
                <a:solidFill>
                  <a:prstClr val="black"/>
                </a:solidFill>
                <a:latin typeface="Consolas" panose="020B0609020204030204" pitchFamily="49" charset="0"/>
                <a:cs typeface="Consolas" panose="020B0609020204030204" pitchFamily="49" charset="0"/>
              </a:rPr>
              <a:t>   .</a:t>
            </a:r>
            <a:r>
              <a:rPr lang="en-US" sz="1600" dirty="0" err="1">
                <a:solidFill>
                  <a:srgbClr val="2DA07E"/>
                </a:solidFill>
                <a:latin typeface="Consolas" panose="020B0609020204030204" pitchFamily="49" charset="0"/>
                <a:cs typeface="Consolas" panose="020B0609020204030204" pitchFamily="49" charset="0"/>
              </a:rPr>
              <a:t>keyBy</a:t>
            </a:r>
            <a:r>
              <a:rPr lang="en-US" sz="1600" dirty="0">
                <a:solidFill>
                  <a:prstClr val="black"/>
                </a:solidFill>
                <a:latin typeface="Consolas" panose="020B0609020204030204" pitchFamily="49" charset="0"/>
                <a:cs typeface="Consolas" panose="020B0609020204030204" pitchFamily="49" charset="0"/>
              </a:rPr>
              <a:t>(</a:t>
            </a:r>
            <a:r>
              <a:rPr lang="en-US" sz="1600" b="1" dirty="0">
                <a:solidFill>
                  <a:srgbClr val="AF487E"/>
                </a:solidFill>
                <a:latin typeface="Consolas" panose="020B0609020204030204" pitchFamily="49" charset="0"/>
                <a:cs typeface="Consolas" panose="020B0609020204030204" pitchFamily="49" charset="0"/>
              </a:rPr>
              <a:t>"sensor"</a:t>
            </a:r>
            <a:r>
              <a:rPr lang="en-US" sz="1600" dirty="0">
                <a:solidFill>
                  <a:prstClr val="black"/>
                </a:solidFill>
                <a:latin typeface="Consolas" panose="020B0609020204030204" pitchFamily="49" charset="0"/>
                <a:cs typeface="Consolas" panose="020B0609020204030204" pitchFamily="49" charset="0"/>
              </a:rPr>
              <a:t>)</a:t>
            </a:r>
          </a:p>
          <a:p>
            <a:r>
              <a:rPr lang="en-US" sz="1600" dirty="0">
                <a:solidFill>
                  <a:prstClr val="black"/>
                </a:solidFill>
                <a:latin typeface="Consolas" panose="020B0609020204030204" pitchFamily="49" charset="0"/>
                <a:cs typeface="Consolas" panose="020B0609020204030204" pitchFamily="49" charset="0"/>
              </a:rPr>
              <a:t>   .</a:t>
            </a:r>
            <a:r>
              <a:rPr lang="en-US" sz="1600" dirty="0" err="1">
                <a:solidFill>
                  <a:srgbClr val="2DA07E"/>
                </a:solidFill>
                <a:latin typeface="Consolas" panose="020B0609020204030204" pitchFamily="49" charset="0"/>
                <a:cs typeface="Consolas" panose="020B0609020204030204" pitchFamily="49" charset="0"/>
              </a:rPr>
              <a:t>timeWindow</a:t>
            </a:r>
            <a:r>
              <a:rPr lang="en-US" sz="1600" dirty="0">
                <a:solidFill>
                  <a:prstClr val="black"/>
                </a:solidFill>
                <a:latin typeface="Consolas" panose="020B0609020204030204" pitchFamily="49" charset="0"/>
                <a:cs typeface="Consolas" panose="020B0609020204030204" pitchFamily="49" charset="0"/>
              </a:rPr>
              <a:t>(</a:t>
            </a:r>
            <a:r>
              <a:rPr lang="en-US" sz="1600" dirty="0" err="1">
                <a:solidFill>
                  <a:prstClr val="black"/>
                </a:solidFill>
                <a:latin typeface="Consolas" panose="020B0609020204030204" pitchFamily="49" charset="0"/>
                <a:cs typeface="Consolas" panose="020B0609020204030204" pitchFamily="49" charset="0"/>
              </a:rPr>
              <a:t>Time.seconds</a:t>
            </a:r>
            <a:r>
              <a:rPr lang="en-US" sz="1600" dirty="0">
                <a:solidFill>
                  <a:prstClr val="black"/>
                </a:solidFill>
                <a:latin typeface="Consolas" panose="020B0609020204030204" pitchFamily="49" charset="0"/>
                <a:cs typeface="Consolas" panose="020B0609020204030204" pitchFamily="49" charset="0"/>
              </a:rPr>
              <a:t>(5))</a:t>
            </a:r>
          </a:p>
          <a:p>
            <a:r>
              <a:rPr lang="en-US" sz="1600" dirty="0">
                <a:solidFill>
                  <a:prstClr val="black"/>
                </a:solidFill>
                <a:latin typeface="Consolas" panose="020B0609020204030204" pitchFamily="49" charset="0"/>
                <a:cs typeface="Consolas" panose="020B0609020204030204" pitchFamily="49" charset="0"/>
              </a:rPr>
              <a:t>   .</a:t>
            </a:r>
            <a:r>
              <a:rPr lang="en-US" sz="1600" dirty="0">
                <a:solidFill>
                  <a:srgbClr val="2DA07E"/>
                </a:solidFill>
                <a:latin typeface="Consolas" panose="020B0609020204030204" pitchFamily="49" charset="0"/>
                <a:cs typeface="Consolas" panose="020B0609020204030204" pitchFamily="49" charset="0"/>
              </a:rPr>
              <a:t>sum</a:t>
            </a:r>
            <a:r>
              <a:rPr lang="en-US" sz="1600" dirty="0">
                <a:solidFill>
                  <a:prstClr val="black"/>
                </a:solidFill>
                <a:latin typeface="Consolas" panose="020B0609020204030204" pitchFamily="49" charset="0"/>
                <a:cs typeface="Consolas" panose="020B0609020204030204" pitchFamily="49" charset="0"/>
              </a:rPr>
              <a:t>(</a:t>
            </a:r>
            <a:r>
              <a:rPr lang="en-US" sz="1600" b="1" dirty="0">
                <a:solidFill>
                  <a:prstClr val="black"/>
                </a:solidFill>
                <a:latin typeface="Consolas" panose="020B0609020204030204" pitchFamily="49" charset="0"/>
                <a:cs typeface="Consolas" panose="020B0609020204030204" pitchFamily="49" charset="0"/>
              </a:rPr>
              <a:t>new</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MyAggregationFunction</a:t>
            </a:r>
            <a:r>
              <a:rPr lang="en-US" sz="1600" dirty="0">
                <a:solidFill>
                  <a:prstClr val="black"/>
                </a:solidFill>
                <a:latin typeface="Consolas" panose="020B0609020204030204" pitchFamily="49" charset="0"/>
                <a:cs typeface="Consolas" panose="020B0609020204030204" pitchFamily="49" charset="0"/>
              </a:rPr>
              <a:t>())</a:t>
            </a:r>
          </a:p>
          <a:p>
            <a:endParaRPr lang="en-US" sz="1600" dirty="0">
              <a:solidFill>
                <a:prstClr val="black"/>
              </a:solidFill>
              <a:latin typeface="Consolas" panose="020B0609020204030204" pitchFamily="49" charset="0"/>
              <a:cs typeface="Consolas" panose="020B0609020204030204" pitchFamily="49" charset="0"/>
            </a:endParaRPr>
          </a:p>
          <a:p>
            <a:r>
              <a:rPr lang="en-US" sz="1600" dirty="0" smtClean="0">
                <a:solidFill>
                  <a:prstClr val="black"/>
                </a:solidFill>
                <a:latin typeface="Consolas" panose="020B0609020204030204" pitchFamily="49" charset="0"/>
                <a:cs typeface="Consolas" panose="020B0609020204030204" pitchFamily="49" charset="0"/>
              </a:rPr>
              <a:t>stats.</a:t>
            </a:r>
            <a:r>
              <a:rPr lang="en-US" sz="1600" dirty="0" smtClean="0">
                <a:solidFill>
                  <a:srgbClr val="2DA07E"/>
                </a:solidFill>
                <a:latin typeface="Consolas" panose="020B0609020204030204" pitchFamily="49" charset="0"/>
                <a:cs typeface="Consolas" panose="020B0609020204030204" pitchFamily="49" charset="0"/>
              </a:rPr>
              <a:t>addSink</a:t>
            </a:r>
            <a:r>
              <a:rPr lang="en-US" sz="1600" dirty="0" smtClean="0">
                <a:solidFill>
                  <a:prstClr val="black"/>
                </a:solidFill>
                <a:latin typeface="Consolas" panose="020B0609020204030204" pitchFamily="49" charset="0"/>
                <a:cs typeface="Consolas" panose="020B0609020204030204" pitchFamily="49" charset="0"/>
              </a:rPr>
              <a:t>(</a:t>
            </a:r>
            <a:r>
              <a:rPr lang="en-US" sz="1600" b="1" dirty="0">
                <a:solidFill>
                  <a:prstClr val="black"/>
                </a:solidFill>
                <a:latin typeface="Consolas" panose="020B0609020204030204" pitchFamily="49" charset="0"/>
                <a:cs typeface="Consolas" panose="020B0609020204030204" pitchFamily="49" charset="0"/>
              </a:rPr>
              <a:t>new</a:t>
            </a:r>
            <a:r>
              <a:rPr lang="en-US" sz="1600" dirty="0">
                <a:solidFill>
                  <a:prstClr val="black"/>
                </a:solidFill>
                <a:latin typeface="Consolas" panose="020B0609020204030204" pitchFamily="49" charset="0"/>
                <a:cs typeface="Consolas" panose="020B0609020204030204" pitchFamily="49" charset="0"/>
              </a:rPr>
              <a:t> </a:t>
            </a:r>
            <a:r>
              <a:rPr lang="en-US" sz="1600" dirty="0" smtClean="0">
                <a:solidFill>
                  <a:srgbClr val="2DA07E"/>
                </a:solidFill>
                <a:latin typeface="Consolas" panose="020B0609020204030204" pitchFamily="49" charset="0"/>
                <a:cs typeface="Consolas" panose="020B0609020204030204" pitchFamily="49" charset="0"/>
              </a:rPr>
              <a:t>FlinkKafkaProducer</a:t>
            </a:r>
            <a:r>
              <a:rPr lang="en-US" sz="1600" dirty="0" smtClean="0">
                <a:solidFill>
                  <a:prstClr val="black"/>
                </a:solidFill>
                <a:latin typeface="Consolas" panose="020B0609020204030204" pitchFamily="49" charset="0"/>
                <a:cs typeface="Consolas" panose="020B0609020204030204" pitchFamily="49" charset="0"/>
              </a:rPr>
              <a:t>(…))</a:t>
            </a:r>
            <a:endParaRPr lang="en-US" sz="1600" dirty="0">
              <a:solidFill>
                <a:prstClr val="black"/>
              </a:solidFill>
              <a:latin typeface="Consolas" panose="020B0609020204030204" pitchFamily="49" charset="0"/>
              <a:cs typeface="Consolas" panose="020B0609020204030204" pitchFamily="49" charset="0"/>
            </a:endParaRPr>
          </a:p>
        </p:txBody>
      </p:sp>
      <p:sp>
        <p:nvSpPr>
          <p:cNvPr id="14" name="Pfeil nach unten 64"/>
          <p:cNvSpPr/>
          <p:nvPr/>
        </p:nvSpPr>
        <p:spPr>
          <a:xfrm>
            <a:off x="5534706" y="3712273"/>
            <a:ext cx="628255" cy="300960"/>
          </a:xfrm>
          <a:prstGeom prst="downArrow">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15" name="Geschweifte Klammer rechts 65"/>
          <p:cNvSpPr/>
          <p:nvPr/>
        </p:nvSpPr>
        <p:spPr>
          <a:xfrm>
            <a:off x="9347169" y="4178431"/>
            <a:ext cx="246815" cy="2096300"/>
          </a:xfrm>
          <a:prstGeom prst="rightBrace">
            <a:avLst/>
          </a:prstGeom>
          <a:noFill/>
          <a:ln w="12700" cap="flat" cmpd="sng" algn="ctr">
            <a:solidFill>
              <a:sysClr val="windowText" lastClr="000000"/>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16" name="Textfeld 66"/>
          <p:cNvSpPr txBox="1"/>
          <p:nvPr/>
        </p:nvSpPr>
        <p:spPr>
          <a:xfrm>
            <a:off x="9785827" y="4998956"/>
            <a:ext cx="986167" cy="461665"/>
          </a:xfrm>
          <a:prstGeom prst="rect">
            <a:avLst/>
          </a:prstGeom>
          <a:noFill/>
        </p:spPr>
        <p:txBody>
          <a:bodyPr wrap="none" rtlCol="0">
            <a:spAutoFit/>
          </a:bodyPr>
          <a:lstStyle/>
          <a:p>
            <a:pPr algn="ctr" defTabSz="1219170"/>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Streaming</a:t>
            </a:r>
            <a:b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200" i="1" dirty="0">
                <a:solidFill>
                  <a:prstClr val="black"/>
                </a:solidFill>
                <a:latin typeface="Verdana" panose="020B0604030504040204" pitchFamily="34" charset="0"/>
                <a:ea typeface="Verdana" panose="020B0604030504040204" pitchFamily="34" charset="0"/>
                <a:cs typeface="Verdana" panose="020B0604030504040204" pitchFamily="34" charset="0"/>
              </a:rPr>
              <a:t>Dataflow</a:t>
            </a:r>
            <a:endParaRPr lang="en-US" sz="1400" i="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7" name="Gruppieren 3"/>
          <p:cNvGrpSpPr/>
          <p:nvPr/>
        </p:nvGrpSpPr>
        <p:grpSpPr>
          <a:xfrm>
            <a:off x="1497594" y="4496843"/>
            <a:ext cx="6801617" cy="925061"/>
            <a:chOff x="891373" y="3653882"/>
            <a:chExt cx="5718239" cy="777715"/>
          </a:xfrm>
        </p:grpSpPr>
        <p:sp>
          <p:nvSpPr>
            <p:cNvPr id="18" name="Ellipse 67"/>
            <p:cNvSpPr/>
            <p:nvPr/>
          </p:nvSpPr>
          <p:spPr>
            <a:xfrm>
              <a:off x="5835987" y="3653882"/>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9" name="Gruppieren 74"/>
            <p:cNvGrpSpPr/>
            <p:nvPr/>
          </p:nvGrpSpPr>
          <p:grpSpPr>
            <a:xfrm>
              <a:off x="891373" y="3653882"/>
              <a:ext cx="4109241" cy="773625"/>
              <a:chOff x="1361249" y="1898389"/>
              <a:chExt cx="4109241" cy="773625"/>
            </a:xfrm>
          </p:grpSpPr>
          <p:sp>
            <p:nvSpPr>
              <p:cNvPr id="27" name="Ellipse 75"/>
              <p:cNvSpPr/>
              <p:nvPr/>
            </p:nvSpPr>
            <p:spPr>
              <a:xfrm>
                <a:off x="1361249"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Ellipse 76"/>
              <p:cNvSpPr/>
              <p:nvPr/>
            </p:nvSpPr>
            <p:spPr>
              <a:xfrm>
                <a:off x="3030257"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9" name="Pfeil nach rechts 77"/>
              <p:cNvSpPr/>
              <p:nvPr/>
            </p:nvSpPr>
            <p:spPr>
              <a:xfrm>
                <a:off x="2228053"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Pfeil nach rechts 78"/>
              <p:cNvSpPr/>
              <p:nvPr/>
            </p:nvSpPr>
            <p:spPr>
              <a:xfrm>
                <a:off x="3895619"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1" name="Ellipse 79"/>
              <p:cNvSpPr/>
              <p:nvPr/>
            </p:nvSpPr>
            <p:spPr>
              <a:xfrm>
                <a:off x="4696865"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0" name="Gruppieren 80"/>
            <p:cNvGrpSpPr/>
            <p:nvPr/>
          </p:nvGrpSpPr>
          <p:grpSpPr>
            <a:xfrm>
              <a:off x="891373" y="3657972"/>
              <a:ext cx="4109241" cy="773625"/>
              <a:chOff x="1361249" y="1898389"/>
              <a:chExt cx="4109241" cy="773625"/>
            </a:xfrm>
          </p:grpSpPr>
          <p:sp>
            <p:nvSpPr>
              <p:cNvPr id="22" name="Ellipse 81"/>
              <p:cNvSpPr/>
              <p:nvPr/>
            </p:nvSpPr>
            <p:spPr>
              <a:xfrm>
                <a:off x="1361249"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Ellipse 82"/>
              <p:cNvSpPr/>
              <p:nvPr/>
            </p:nvSpPr>
            <p:spPr>
              <a:xfrm>
                <a:off x="3030257"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Pfeil nach rechts 83"/>
              <p:cNvSpPr/>
              <p:nvPr/>
            </p:nvSpPr>
            <p:spPr>
              <a:xfrm>
                <a:off x="2228053"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Pfeil nach rechts 84"/>
              <p:cNvSpPr/>
              <p:nvPr/>
            </p:nvSpPr>
            <p:spPr>
              <a:xfrm>
                <a:off x="3895619" y="2183232"/>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Ellipse 85"/>
              <p:cNvSpPr/>
              <p:nvPr/>
            </p:nvSpPr>
            <p:spPr>
              <a:xfrm>
                <a:off x="4696865" y="1898389"/>
                <a:ext cx="773625" cy="773625"/>
              </a:xfrm>
              <a:prstGeom prst="ellipse">
                <a:avLst/>
              </a:prstGeom>
              <a:solidFill>
                <a:srgbClr val="FFC000">
                  <a:lumMod val="60000"/>
                  <a:lumOff val="40000"/>
                </a:srgbClr>
              </a:solidFill>
              <a:ln w="12700" cap="flat" cmpd="sng" algn="ctr">
                <a:noFill/>
                <a:prstDash val="solid"/>
                <a:miter lim="800000"/>
              </a:ln>
              <a:effectLst/>
            </p:spPr>
            <p:txBody>
              <a:bodyPr wrap="none" lIns="0" tIns="0" rIns="0" bIns="0" rtlCol="0" anchor="ctr"/>
              <a:lstStyle/>
              <a:p>
                <a:pPr algn="ctr" defTabSz="1219170">
                  <a:defRPr/>
                </a:pPr>
                <a:endParaRPr lang="en-US" sz="1067" i="1"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21" name="Pfeil nach rechts 86"/>
            <p:cNvSpPr/>
            <p:nvPr/>
          </p:nvSpPr>
          <p:spPr>
            <a:xfrm>
              <a:off x="5066564" y="3942815"/>
              <a:ext cx="709023" cy="203939"/>
            </a:xfrm>
            <a:prstGeom prst="rightArrow">
              <a:avLst/>
            </a:prstGeom>
            <a:solidFill>
              <a:sysClr val="window" lastClr="FFFFFF">
                <a:lumMod val="75000"/>
              </a:sysClr>
            </a:solidFill>
            <a:ln w="1270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9170">
                <a:defRPr/>
              </a:pPr>
              <a:endParaRPr lang="en-US" sz="1067"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32" name="Textfeld 87"/>
          <p:cNvSpPr txBox="1"/>
          <p:nvPr/>
        </p:nvSpPr>
        <p:spPr>
          <a:xfrm>
            <a:off x="1422669" y="5560966"/>
            <a:ext cx="1061766" cy="461665"/>
          </a:xfrm>
          <a:prstGeom prst="rect">
            <a:avLst/>
          </a:prstGeom>
          <a:noFill/>
        </p:spPr>
        <p:txBody>
          <a:bodyPr wrap="none" rtlCol="0">
            <a:spAutoFit/>
          </a:bodyPr>
          <a:lstStyle/>
          <a:p>
            <a:pPr algn="ctr"/>
            <a:r>
              <a:rPr lang="en-US" sz="2400" dirty="0">
                <a:latin typeface="Segoe UI Light" panose="020B0502040204020203" pitchFamily="34" charset="0"/>
              </a:rPr>
              <a:t>Source</a:t>
            </a:r>
          </a:p>
        </p:txBody>
      </p:sp>
      <p:sp>
        <p:nvSpPr>
          <p:cNvPr id="33" name="Textfeld 88"/>
          <p:cNvSpPr txBox="1"/>
          <p:nvPr/>
        </p:nvSpPr>
        <p:spPr>
          <a:xfrm>
            <a:off x="3200761" y="5560966"/>
            <a:ext cx="1451230" cy="461665"/>
          </a:xfrm>
          <a:prstGeom prst="rect">
            <a:avLst/>
          </a:prstGeom>
          <a:noFill/>
        </p:spPr>
        <p:txBody>
          <a:bodyPr wrap="none" rtlCol="0">
            <a:spAutoFit/>
          </a:bodyPr>
          <a:lstStyle/>
          <a:p>
            <a:pPr algn="ctr"/>
            <a:r>
              <a:rPr lang="en-US" sz="2400" dirty="0">
                <a:latin typeface="Segoe UI Light" panose="020B0502040204020203" pitchFamily="34" charset="0"/>
              </a:rPr>
              <a:t>Transform</a:t>
            </a:r>
          </a:p>
        </p:txBody>
      </p:sp>
      <p:sp>
        <p:nvSpPr>
          <p:cNvPr id="34" name="Textfeld 95"/>
          <p:cNvSpPr txBox="1"/>
          <p:nvPr/>
        </p:nvSpPr>
        <p:spPr>
          <a:xfrm>
            <a:off x="4817619" y="5434677"/>
            <a:ext cx="2360197" cy="830997"/>
          </a:xfrm>
          <a:prstGeom prst="rect">
            <a:avLst/>
          </a:prstGeom>
          <a:noFill/>
        </p:spPr>
        <p:txBody>
          <a:bodyPr wrap="none" rtlCol="0">
            <a:spAutoFit/>
          </a:bodyPr>
          <a:lstStyle/>
          <a:p>
            <a:pPr algn="ctr"/>
            <a:r>
              <a:rPr lang="en-US" sz="2400" dirty="0">
                <a:latin typeface="Segoe UI Light" panose="020B0502040204020203" pitchFamily="34" charset="0"/>
              </a:rPr>
              <a:t>Window</a:t>
            </a:r>
            <a:br>
              <a:rPr lang="en-US" sz="2400" dirty="0">
                <a:latin typeface="Segoe UI Light" panose="020B0502040204020203" pitchFamily="34" charset="0"/>
              </a:rPr>
            </a:br>
            <a:r>
              <a:rPr lang="en-US" sz="2400" dirty="0">
                <a:latin typeface="Segoe UI Light" panose="020B0502040204020203" pitchFamily="34" charset="0"/>
              </a:rPr>
              <a:t>(state read/write)</a:t>
            </a:r>
          </a:p>
        </p:txBody>
      </p:sp>
      <p:sp>
        <p:nvSpPr>
          <p:cNvPr id="35" name="Textfeld 96"/>
          <p:cNvSpPr txBox="1"/>
          <p:nvPr/>
        </p:nvSpPr>
        <p:spPr>
          <a:xfrm>
            <a:off x="7488696" y="5560966"/>
            <a:ext cx="700833" cy="461665"/>
          </a:xfrm>
          <a:prstGeom prst="rect">
            <a:avLst/>
          </a:prstGeom>
          <a:noFill/>
        </p:spPr>
        <p:txBody>
          <a:bodyPr wrap="none" rtlCol="0">
            <a:spAutoFit/>
          </a:bodyPr>
          <a:lstStyle/>
          <a:p>
            <a:pPr algn="ctr"/>
            <a:r>
              <a:rPr lang="en-US" sz="2400" dirty="0">
                <a:latin typeface="Segoe UI Light" panose="020B0502040204020203" pitchFamily="34" charset="0"/>
              </a:rPr>
              <a:t>Sink</a:t>
            </a:r>
          </a:p>
        </p:txBody>
      </p:sp>
    </p:spTree>
    <p:extLst>
      <p:ext uri="{BB962C8B-B14F-4D97-AF65-F5344CB8AC3E}">
        <p14:creationId xmlns:p14="http://schemas.microsoft.com/office/powerpoint/2010/main" val="431062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smtClean="0"/>
              <a:t>WordCount Example</a:t>
            </a:r>
            <a:endParaRPr lang="en-US" sz="4800" dirty="0"/>
          </a:p>
        </p:txBody>
      </p:sp>
      <p:sp>
        <p:nvSpPr>
          <p:cNvPr id="4" name="Slide Number Placeholder 3"/>
          <p:cNvSpPr>
            <a:spLocks noGrp="1"/>
          </p:cNvSpPr>
          <p:nvPr>
            <p:ph type="sldNum" sz="quarter" idx="12"/>
          </p:nvPr>
        </p:nvSpPr>
        <p:spPr/>
        <p:txBody>
          <a:bodyPr/>
          <a:lstStyle/>
          <a:p>
            <a:fld id="{B07C5D84-2227-C144-B485-A8CA33CE4230}" type="slidenum">
              <a:rPr lang="en-US" smtClean="0"/>
              <a:pPr/>
              <a:t>24</a:t>
            </a:fld>
            <a:endParaRPr lang="en-US"/>
          </a:p>
        </p:txBody>
      </p:sp>
      <p:sp>
        <p:nvSpPr>
          <p:cNvPr id="6" name="Rectangle 4"/>
          <p:cNvSpPr/>
          <p:nvPr/>
        </p:nvSpPr>
        <p:spPr>
          <a:xfrm>
            <a:off x="1168670" y="1716699"/>
            <a:ext cx="9396529" cy="369332"/>
          </a:xfrm>
          <a:prstGeom prst="rect">
            <a:avLst/>
          </a:prstGeom>
          <a:ln>
            <a:solidFill>
              <a:schemeClr val="tx1"/>
            </a:solidFill>
          </a:ln>
        </p:spPr>
        <p:txBody>
          <a:bodyPr wrap="square">
            <a:spAutoFit/>
          </a:bodyPr>
          <a:lstStyle/>
          <a:p>
            <a:r>
              <a:rPr lang="en-US" b="1" dirty="0">
                <a:latin typeface="Courier New" panose="02070309020205020404" pitchFamily="49" charset="0"/>
                <a:cs typeface="Courier New" panose="02070309020205020404" pitchFamily="49" charset="0"/>
              </a:rPr>
              <a:t>case class </a:t>
            </a:r>
            <a:r>
              <a:rPr lang="en-US" b="1" dirty="0">
                <a:solidFill>
                  <a:srgbClr val="00B050"/>
                </a:solidFill>
                <a:latin typeface="Courier New" panose="02070309020205020404" pitchFamily="49" charset="0"/>
                <a:cs typeface="Courier New" panose="02070309020205020404" pitchFamily="49" charset="0"/>
              </a:rPr>
              <a:t>Word</a:t>
            </a:r>
            <a:r>
              <a:rPr lang="en-US" dirty="0">
                <a:solidFill>
                  <a:schemeClr val="accent1"/>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b="1" dirty="0">
                <a:solidFill>
                  <a:schemeClr val="accent1"/>
                </a:solidFill>
                <a:latin typeface="Courier New" panose="02070309020205020404" pitchFamily="49" charset="0"/>
                <a:cs typeface="Courier New" panose="02070309020205020404" pitchFamily="49" charset="0"/>
              </a:rPr>
              <a:t>word</a:t>
            </a:r>
            <a:r>
              <a:rPr lang="en-US" dirty="0">
                <a:latin typeface="Courier New" panose="02070309020205020404" pitchFamily="49" charset="0"/>
                <a:cs typeface="Courier New" panose="02070309020205020404" pitchFamily="49" charset="0"/>
              </a:rPr>
              <a:t>: String, </a:t>
            </a:r>
            <a:r>
              <a:rPr lang="en-US" b="1" dirty="0">
                <a:solidFill>
                  <a:schemeClr val="accent1"/>
                </a:solidFill>
                <a:latin typeface="Courier New" panose="02070309020205020404" pitchFamily="49" charset="0"/>
                <a:cs typeface="Courier New" panose="02070309020205020404" pitchFamily="49" charset="0"/>
              </a:rPr>
              <a:t>frequency</a:t>
            </a:r>
            <a:r>
              <a:rPr lang="en-US" dirty="0">
                <a:latin typeface="Courier New" panose="02070309020205020404" pitchFamily="49" charset="0"/>
                <a:cs typeface="Courier New" panose="02070309020205020404" pitchFamily="49" charset="0"/>
              </a:rPr>
              <a:t>: Int)</a:t>
            </a:r>
          </a:p>
        </p:txBody>
      </p:sp>
      <p:sp>
        <p:nvSpPr>
          <p:cNvPr id="9" name="Rectangle 5"/>
          <p:cNvSpPr/>
          <p:nvPr/>
        </p:nvSpPr>
        <p:spPr>
          <a:xfrm>
            <a:off x="1168671" y="5007964"/>
            <a:ext cx="9396529" cy="1585049"/>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val lines: </a:t>
            </a:r>
            <a:r>
              <a:rPr lang="en-US" b="1" dirty="0">
                <a:latin typeface="Courier New" panose="02070309020205020404" pitchFamily="49" charset="0"/>
                <a:cs typeface="Courier New" panose="02070309020205020404" pitchFamily="49" charset="0"/>
              </a:rPr>
              <a:t>DataStream[String]</a:t>
            </a:r>
            <a:r>
              <a:rPr lang="en-US" dirty="0">
                <a:latin typeface="Courier New" panose="02070309020205020404" pitchFamily="49" charset="0"/>
                <a:cs typeface="Courier New" panose="02070309020205020404" pitchFamily="49" charset="0"/>
              </a:rPr>
              <a:t> = env.fromSocketStream(...)</a:t>
            </a:r>
          </a:p>
          <a:p>
            <a:endParaRPr lang="en-US" sz="7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lines.</a:t>
            </a:r>
            <a:r>
              <a:rPr lang="en-US" b="1" dirty="0">
                <a:solidFill>
                  <a:srgbClr val="B21C4A"/>
                </a:solidFill>
                <a:latin typeface="Courier New" panose="02070309020205020404" pitchFamily="49" charset="0"/>
                <a:cs typeface="Courier New" panose="02070309020205020404" pitchFamily="49" charset="0"/>
              </a:rPr>
              <a:t>flatMap</a:t>
            </a:r>
            <a:r>
              <a:rPr lang="en-US" dirty="0">
                <a:latin typeface="Courier New" panose="02070309020205020404" pitchFamily="49" charset="0"/>
                <a:cs typeface="Courier New" panose="02070309020205020404" pitchFamily="49" charset="0"/>
              </a:rPr>
              <a:t> {line =&gt; line.split("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map(word =&gt; </a:t>
            </a:r>
            <a:r>
              <a:rPr lang="en-US" b="1" dirty="0">
                <a:solidFill>
                  <a:srgbClr val="00B050"/>
                </a:solidFill>
                <a:latin typeface="Courier New" panose="02070309020205020404" pitchFamily="49" charset="0"/>
                <a:cs typeface="Courier New" panose="02070309020205020404" pitchFamily="49" charset="0"/>
              </a:rPr>
              <a:t>Word</a:t>
            </a:r>
            <a:r>
              <a:rPr lang="en-US" dirty="0">
                <a:latin typeface="Courier New" panose="02070309020205020404" pitchFamily="49" charset="0"/>
                <a:cs typeface="Courier New" panose="02070309020205020404" pitchFamily="49" charset="0"/>
              </a:rPr>
              <a:t>(word,1))}  </a:t>
            </a:r>
          </a:p>
          <a:p>
            <a:r>
              <a:rPr lang="en-US" dirty="0">
                <a:latin typeface="Courier New" panose="02070309020205020404" pitchFamily="49" charset="0"/>
                <a:cs typeface="Courier New" panose="02070309020205020404" pitchFamily="49" charset="0"/>
              </a:rPr>
              <a:t>     .</a:t>
            </a:r>
            <a:r>
              <a:rPr lang="en-US" b="1" dirty="0">
                <a:solidFill>
                  <a:srgbClr val="B21C4A"/>
                </a:solidFill>
                <a:latin typeface="Courier New" panose="02070309020205020404" pitchFamily="49" charset="0"/>
                <a:cs typeface="Courier New" panose="02070309020205020404" pitchFamily="49" charset="0"/>
              </a:rPr>
              <a:t>window</a:t>
            </a:r>
            <a:r>
              <a:rPr lang="en-US" dirty="0">
                <a:latin typeface="Courier New" panose="02070309020205020404" pitchFamily="49" charset="0"/>
                <a:cs typeface="Courier New" panose="02070309020205020404" pitchFamily="49" charset="0"/>
              </a:rPr>
              <a:t>(Count.of(1000</a:t>
            </a:r>
            <a:r>
              <a:rPr lang="en-US" dirty="0" smtClean="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b="1" dirty="0">
                <a:solidFill>
                  <a:srgbClr val="B21C4A"/>
                </a:solidFill>
                <a:latin typeface="Courier New" panose="02070309020205020404" pitchFamily="49" charset="0"/>
                <a:cs typeface="Courier New" panose="02070309020205020404" pitchFamily="49" charset="0"/>
              </a:rPr>
              <a:t>groupBy</a:t>
            </a:r>
            <a:r>
              <a:rPr lang="en-US" dirty="0">
                <a:latin typeface="Courier New" panose="02070309020205020404" pitchFamily="49" charset="0"/>
                <a:cs typeface="Courier New" panose="02070309020205020404" pitchFamily="49" charset="0"/>
              </a:rPr>
              <a:t>(</a:t>
            </a:r>
            <a:r>
              <a:rPr lang="en-US" b="1" dirty="0">
                <a:solidFill>
                  <a:schemeClr val="accent1"/>
                </a:solidFill>
                <a:latin typeface="Courier New" panose="02070309020205020404" pitchFamily="49" charset="0"/>
                <a:cs typeface="Courier New" panose="02070309020205020404" pitchFamily="49" charset="0"/>
              </a:rPr>
              <a:t>"word"</a:t>
            </a:r>
            <a:r>
              <a:rPr lang="en-US" dirty="0">
                <a:latin typeface="Courier New" panose="02070309020205020404" pitchFamily="49" charset="0"/>
                <a:cs typeface="Courier New" panose="02070309020205020404" pitchFamily="49" charset="0"/>
              </a:rPr>
              <a:t>).</a:t>
            </a:r>
            <a:r>
              <a:rPr lang="en-US" b="1" dirty="0">
                <a:solidFill>
                  <a:srgbClr val="B21C4A"/>
                </a:solidFill>
                <a:latin typeface="Courier New" panose="02070309020205020404" pitchFamily="49" charset="0"/>
                <a:cs typeface="Courier New" panose="02070309020205020404" pitchFamily="49" charset="0"/>
              </a:rPr>
              <a:t>sum</a:t>
            </a:r>
            <a:r>
              <a:rPr lang="en-US" dirty="0">
                <a:latin typeface="Courier New" panose="02070309020205020404" pitchFamily="49" charset="0"/>
                <a:cs typeface="Courier New" panose="02070309020205020404" pitchFamily="49" charset="0"/>
              </a:rPr>
              <a:t>(</a:t>
            </a:r>
            <a:r>
              <a:rPr lang="en-US" b="1" dirty="0">
                <a:solidFill>
                  <a:schemeClr val="accent1"/>
                </a:solidFill>
                <a:latin typeface="Courier New" panose="02070309020205020404" pitchFamily="49" charset="0"/>
                <a:cs typeface="Courier New" panose="02070309020205020404" pitchFamily="49" charset="0"/>
              </a:rPr>
              <a:t>"frequency"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.print()</a:t>
            </a:r>
          </a:p>
        </p:txBody>
      </p:sp>
      <p:sp>
        <p:nvSpPr>
          <p:cNvPr id="10" name="Rectangle 6"/>
          <p:cNvSpPr/>
          <p:nvPr/>
        </p:nvSpPr>
        <p:spPr>
          <a:xfrm>
            <a:off x="1168671" y="2990083"/>
            <a:ext cx="9396530" cy="1308050"/>
          </a:xfrm>
          <a:prstGeom prst="rect">
            <a:avLst/>
          </a:prstGeom>
          <a:noFill/>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val lines: </a:t>
            </a:r>
            <a:r>
              <a:rPr lang="en-US" b="1" dirty="0">
                <a:latin typeface="Courier New" panose="02070309020205020404" pitchFamily="49" charset="0"/>
                <a:cs typeface="Courier New" panose="02070309020205020404" pitchFamily="49" charset="0"/>
              </a:rPr>
              <a:t>DataSet[String]</a:t>
            </a:r>
            <a:r>
              <a:rPr lang="en-US" dirty="0">
                <a:latin typeface="Courier New" panose="02070309020205020404" pitchFamily="49" charset="0"/>
                <a:cs typeface="Courier New" panose="02070309020205020404" pitchFamily="49" charset="0"/>
              </a:rPr>
              <a:t> = env.readTextFile(...)</a:t>
            </a:r>
          </a:p>
          <a:p>
            <a:endParaRPr lang="en-US" sz="7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lines.</a:t>
            </a:r>
            <a:r>
              <a:rPr lang="en-US" b="1" dirty="0">
                <a:solidFill>
                  <a:srgbClr val="B21C4A"/>
                </a:solidFill>
                <a:latin typeface="Courier New" panose="02070309020205020404" pitchFamily="49" charset="0"/>
                <a:cs typeface="Courier New" panose="02070309020205020404" pitchFamily="49" charset="0"/>
              </a:rPr>
              <a:t>flatMap</a:t>
            </a:r>
            <a:r>
              <a:rPr lang="en-US" dirty="0">
                <a:latin typeface="Courier New" panose="02070309020205020404" pitchFamily="49" charset="0"/>
                <a:cs typeface="Courier New" panose="02070309020205020404" pitchFamily="49" charset="0"/>
              </a:rPr>
              <a:t> {line =&gt; line.split("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map(word =&gt; </a:t>
            </a:r>
            <a:r>
              <a:rPr lang="en-US" b="1" dirty="0">
                <a:solidFill>
                  <a:srgbClr val="00B050"/>
                </a:solidFill>
                <a:latin typeface="Courier New" panose="02070309020205020404" pitchFamily="49" charset="0"/>
                <a:cs typeface="Courier New" panose="02070309020205020404" pitchFamily="49" charset="0"/>
              </a:rPr>
              <a:t>Word</a:t>
            </a:r>
            <a:r>
              <a:rPr lang="en-US" dirty="0">
                <a:latin typeface="Courier New" panose="02070309020205020404" pitchFamily="49" charset="0"/>
                <a:cs typeface="Courier New" panose="02070309020205020404" pitchFamily="49" charset="0"/>
              </a:rPr>
              <a:t>(word,1))}  </a:t>
            </a:r>
          </a:p>
          <a:p>
            <a:r>
              <a:rPr lang="en-US" dirty="0">
                <a:latin typeface="Courier New" panose="02070309020205020404" pitchFamily="49" charset="0"/>
                <a:cs typeface="Courier New" panose="02070309020205020404" pitchFamily="49" charset="0"/>
              </a:rPr>
              <a:t>     .</a:t>
            </a:r>
            <a:r>
              <a:rPr lang="en-US" b="1" dirty="0">
                <a:solidFill>
                  <a:srgbClr val="B21C4A"/>
                </a:solidFill>
                <a:latin typeface="Courier New" panose="02070309020205020404" pitchFamily="49" charset="0"/>
                <a:cs typeface="Courier New" panose="02070309020205020404" pitchFamily="49" charset="0"/>
              </a:rPr>
              <a:t>groupBy</a:t>
            </a:r>
            <a:r>
              <a:rPr lang="en-US" dirty="0">
                <a:latin typeface="Courier New" panose="02070309020205020404" pitchFamily="49" charset="0"/>
                <a:cs typeface="Courier New" panose="02070309020205020404" pitchFamily="49" charset="0"/>
              </a:rPr>
              <a:t>(</a:t>
            </a:r>
            <a:r>
              <a:rPr lang="en-US" b="1" dirty="0">
                <a:solidFill>
                  <a:schemeClr val="accent1"/>
                </a:solidFill>
                <a:latin typeface="Courier New" panose="02070309020205020404" pitchFamily="49" charset="0"/>
                <a:cs typeface="Courier New" panose="02070309020205020404" pitchFamily="49" charset="0"/>
              </a:rPr>
              <a:t>"word"</a:t>
            </a:r>
            <a:r>
              <a:rPr lang="en-US" dirty="0">
                <a:latin typeface="Courier New" panose="02070309020205020404" pitchFamily="49" charset="0"/>
                <a:cs typeface="Courier New" panose="02070309020205020404" pitchFamily="49" charset="0"/>
              </a:rPr>
              <a:t>).</a:t>
            </a:r>
            <a:r>
              <a:rPr lang="en-US" b="1" dirty="0">
                <a:solidFill>
                  <a:srgbClr val="B21C4A"/>
                </a:solidFill>
                <a:latin typeface="Courier New" panose="02070309020205020404" pitchFamily="49" charset="0"/>
                <a:cs typeface="Courier New" panose="02070309020205020404" pitchFamily="49" charset="0"/>
              </a:rPr>
              <a:t>sum</a:t>
            </a:r>
            <a:r>
              <a:rPr lang="en-US" dirty="0">
                <a:latin typeface="Courier New" panose="02070309020205020404" pitchFamily="49" charset="0"/>
                <a:cs typeface="Courier New" panose="02070309020205020404" pitchFamily="49" charset="0"/>
              </a:rPr>
              <a:t>(</a:t>
            </a:r>
            <a:r>
              <a:rPr lang="en-US" b="1" dirty="0">
                <a:solidFill>
                  <a:schemeClr val="accent1"/>
                </a:solidFill>
                <a:latin typeface="Courier New" panose="02070309020205020404" pitchFamily="49" charset="0"/>
                <a:cs typeface="Courier New" panose="02070309020205020404" pitchFamily="49" charset="0"/>
              </a:rPr>
              <a:t>"frequency"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.print()</a:t>
            </a:r>
            <a:endParaRPr lang="en-US" sz="1900" dirty="0">
              <a:latin typeface="Courier New" panose="02070309020205020404" pitchFamily="49" charset="0"/>
              <a:cs typeface="Courier New" panose="02070309020205020404" pitchFamily="49" charset="0"/>
            </a:endParaRPr>
          </a:p>
        </p:txBody>
      </p:sp>
      <p:sp>
        <p:nvSpPr>
          <p:cNvPr id="11" name="TextBox 7"/>
          <p:cNvSpPr txBox="1"/>
          <p:nvPr/>
        </p:nvSpPr>
        <p:spPr>
          <a:xfrm>
            <a:off x="1072420" y="2601500"/>
            <a:ext cx="2272225" cy="400110"/>
          </a:xfrm>
          <a:prstGeom prst="rect">
            <a:avLst/>
          </a:prstGeom>
          <a:noFill/>
        </p:spPr>
        <p:txBody>
          <a:bodyPr wrap="none" rtlCol="0">
            <a:spAutoFit/>
          </a:bodyPr>
          <a:lstStyle/>
          <a:p>
            <a:r>
              <a:rPr lang="de-DE" sz="2000" dirty="0"/>
              <a:t>DataSet API (batch):</a:t>
            </a:r>
            <a:endParaRPr lang="en-US" sz="2000" dirty="0"/>
          </a:p>
        </p:txBody>
      </p:sp>
      <p:sp>
        <p:nvSpPr>
          <p:cNvPr id="12" name="TextBox 8"/>
          <p:cNvSpPr txBox="1"/>
          <p:nvPr/>
        </p:nvSpPr>
        <p:spPr>
          <a:xfrm>
            <a:off x="1072420" y="4629007"/>
            <a:ext cx="3532291" cy="400110"/>
          </a:xfrm>
          <a:prstGeom prst="rect">
            <a:avLst/>
          </a:prstGeom>
          <a:noFill/>
        </p:spPr>
        <p:txBody>
          <a:bodyPr wrap="square" rtlCol="0">
            <a:spAutoFit/>
          </a:bodyPr>
          <a:lstStyle/>
          <a:p>
            <a:r>
              <a:rPr lang="de-DE" sz="2000" dirty="0"/>
              <a:t>DataStream API (streaming):</a:t>
            </a:r>
            <a:endParaRPr lang="en-US" sz="2000" dirty="0"/>
          </a:p>
        </p:txBody>
      </p:sp>
    </p:spTree>
    <p:extLst>
      <p:ext uri="{BB962C8B-B14F-4D97-AF65-F5344CB8AC3E}">
        <p14:creationId xmlns:p14="http://schemas.microsoft.com/office/powerpoint/2010/main" val="1754343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Sources</a:t>
            </a:r>
            <a:endParaRPr lang="fa-IR" dirty="0"/>
          </a:p>
        </p:txBody>
      </p:sp>
      <p:sp>
        <p:nvSpPr>
          <p:cNvPr id="3" name="Content Placeholder 2"/>
          <p:cNvSpPr>
            <a:spLocks noGrp="1"/>
          </p:cNvSpPr>
          <p:nvPr>
            <p:ph idx="1"/>
          </p:nvPr>
        </p:nvSpPr>
        <p:spPr/>
        <p:txBody>
          <a:bodyPr>
            <a:normAutofit/>
          </a:bodyPr>
          <a:lstStyle/>
          <a:p>
            <a:r>
              <a:rPr lang="en-US" dirty="0" smtClean="0"/>
              <a:t>Origin input of the program</a:t>
            </a:r>
          </a:p>
          <a:p>
            <a:r>
              <a:rPr lang="en-US" dirty="0"/>
              <a:t>S</a:t>
            </a:r>
            <a:r>
              <a:rPr lang="en-US" dirty="0" smtClean="0"/>
              <a:t>tream sources examples from the </a:t>
            </a:r>
            <a:r>
              <a:rPr lang="en-US" b="1" i="1" dirty="0" smtClean="0">
                <a:latin typeface="Consolas" panose="020B0609020204030204" pitchFamily="49" charset="0"/>
              </a:rPr>
              <a:t>StreamExecutionEnvironment</a:t>
            </a:r>
          </a:p>
          <a:p>
            <a:pPr lvl="1"/>
            <a:r>
              <a:rPr lang="en-US" dirty="0"/>
              <a:t>File-based</a:t>
            </a:r>
            <a:r>
              <a:rPr lang="en-US" dirty="0" smtClean="0"/>
              <a:t>:</a:t>
            </a:r>
          </a:p>
          <a:p>
            <a:pPr lvl="2"/>
            <a:r>
              <a:rPr lang="en-US" b="1" dirty="0">
                <a:solidFill>
                  <a:srgbClr val="0070C0"/>
                </a:solidFill>
              </a:rPr>
              <a:t>readTextFile(path</a:t>
            </a:r>
            <a:r>
              <a:rPr lang="en-US" b="1" dirty="0" smtClean="0">
                <a:solidFill>
                  <a:srgbClr val="0070C0"/>
                </a:solidFill>
              </a:rPr>
              <a:t>)</a:t>
            </a:r>
            <a:r>
              <a:rPr lang="en-US" dirty="0" smtClean="0"/>
              <a:t>: </a:t>
            </a:r>
            <a:r>
              <a:rPr lang="en-US" dirty="0"/>
              <a:t>Reads </a:t>
            </a:r>
            <a:r>
              <a:rPr lang="en-US" dirty="0" smtClean="0"/>
              <a:t>line-by-line </a:t>
            </a:r>
            <a:r>
              <a:rPr lang="en-US" dirty="0"/>
              <a:t>and returns them as Strings</a:t>
            </a:r>
          </a:p>
          <a:p>
            <a:pPr lvl="1"/>
            <a:r>
              <a:rPr lang="en-US" dirty="0"/>
              <a:t>Socket-based</a:t>
            </a:r>
            <a:r>
              <a:rPr lang="en-US" dirty="0" smtClean="0"/>
              <a:t>:</a:t>
            </a:r>
          </a:p>
          <a:p>
            <a:pPr lvl="2"/>
            <a:r>
              <a:rPr lang="en-US" b="1" dirty="0">
                <a:solidFill>
                  <a:srgbClr val="0070C0"/>
                </a:solidFill>
              </a:rPr>
              <a:t>socketTextStream</a:t>
            </a:r>
            <a:r>
              <a:rPr lang="en-US" b="1" dirty="0" smtClean="0">
                <a:solidFill>
                  <a:srgbClr val="0070C0"/>
                </a:solidFill>
              </a:rPr>
              <a:t>()</a:t>
            </a:r>
            <a:r>
              <a:rPr lang="en-US" dirty="0"/>
              <a:t>:</a:t>
            </a:r>
            <a:r>
              <a:rPr lang="en-US" dirty="0" smtClean="0"/>
              <a:t> </a:t>
            </a:r>
            <a:r>
              <a:rPr lang="en-US" dirty="0"/>
              <a:t>Elements can be separated by a </a:t>
            </a:r>
            <a:r>
              <a:rPr lang="en-US" dirty="0" smtClean="0"/>
              <a:t>delimiter</a:t>
            </a:r>
          </a:p>
          <a:p>
            <a:pPr lvl="1"/>
            <a:r>
              <a:rPr lang="en-US" dirty="0" smtClean="0"/>
              <a:t>Collection-based:</a:t>
            </a:r>
          </a:p>
          <a:p>
            <a:pPr lvl="2"/>
            <a:r>
              <a:rPr lang="en-US" b="1" dirty="0" smtClean="0">
                <a:solidFill>
                  <a:srgbClr val="0070C0"/>
                </a:solidFill>
              </a:rPr>
              <a:t>fromCollection(Seq)</a:t>
            </a:r>
            <a:r>
              <a:rPr lang="en-US" dirty="0" smtClean="0"/>
              <a:t>: Creates a data stream from the </a:t>
            </a:r>
            <a:r>
              <a:rPr lang="en-US" i="1" dirty="0" smtClean="0"/>
              <a:t>Java.util.Collection</a:t>
            </a:r>
          </a:p>
          <a:p>
            <a:pPr lvl="1"/>
            <a:r>
              <a:rPr lang="en-US" dirty="0" smtClean="0"/>
              <a:t>Custom</a:t>
            </a:r>
            <a:r>
              <a:rPr lang="en-US" dirty="0"/>
              <a:t>:</a:t>
            </a:r>
          </a:p>
          <a:p>
            <a:pPr lvl="2"/>
            <a:r>
              <a:rPr lang="en-US" b="1" dirty="0" smtClean="0">
                <a:solidFill>
                  <a:srgbClr val="0070C0"/>
                </a:solidFill>
              </a:rPr>
              <a:t>addSource(sourceFunction): </a:t>
            </a:r>
            <a:r>
              <a:rPr lang="en-US" dirty="0" smtClean="0"/>
              <a:t>Custom </a:t>
            </a:r>
            <a:r>
              <a:rPr lang="en-US" dirty="0"/>
              <a:t>sources by implementing the SourceFunction</a:t>
            </a:r>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25</a:t>
            </a:fld>
            <a:endParaRPr lang="en-US" dirty="0"/>
          </a:p>
        </p:txBody>
      </p:sp>
    </p:spTree>
    <p:extLst>
      <p:ext uri="{BB962C8B-B14F-4D97-AF65-F5344CB8AC3E}">
        <p14:creationId xmlns:p14="http://schemas.microsoft.com/office/powerpoint/2010/main" val="33575954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Sinks</a:t>
            </a:r>
            <a:endParaRPr lang="fa-IR" dirty="0"/>
          </a:p>
        </p:txBody>
      </p:sp>
      <p:sp>
        <p:nvSpPr>
          <p:cNvPr id="3" name="Content Placeholder 2"/>
          <p:cNvSpPr>
            <a:spLocks noGrp="1"/>
          </p:cNvSpPr>
          <p:nvPr>
            <p:ph idx="1"/>
          </p:nvPr>
        </p:nvSpPr>
        <p:spPr/>
        <p:txBody>
          <a:bodyPr>
            <a:normAutofit/>
          </a:bodyPr>
          <a:lstStyle/>
          <a:p>
            <a:r>
              <a:rPr lang="en-US" dirty="0" smtClean="0"/>
              <a:t>Consuming DataStreams and</a:t>
            </a:r>
            <a:r>
              <a:rPr lang="en-US" dirty="0"/>
              <a:t> </a:t>
            </a:r>
            <a:r>
              <a:rPr lang="en-US" dirty="0" smtClean="0"/>
              <a:t>flushing them </a:t>
            </a:r>
            <a:r>
              <a:rPr lang="en-US" dirty="0"/>
              <a:t>to the target </a:t>
            </a:r>
            <a:r>
              <a:rPr lang="en-US" dirty="0" smtClean="0"/>
              <a:t>system</a:t>
            </a:r>
          </a:p>
          <a:p>
            <a:pPr lvl="1"/>
            <a:r>
              <a:rPr lang="en-US" dirty="0" smtClean="0"/>
              <a:t>files</a:t>
            </a:r>
            <a:r>
              <a:rPr lang="en-US" dirty="0"/>
              <a:t>, sockets, external systems, or print </a:t>
            </a:r>
            <a:r>
              <a:rPr lang="en-US" dirty="0" smtClean="0"/>
              <a:t>them</a:t>
            </a:r>
          </a:p>
          <a:p>
            <a:r>
              <a:rPr lang="en-US" dirty="0" smtClean="0"/>
              <a:t>Encapsulating output formats on the DataStreams:</a:t>
            </a:r>
          </a:p>
          <a:p>
            <a:pPr lvl="1"/>
            <a:r>
              <a:rPr lang="en-US" sz="2000" b="1" dirty="0">
                <a:solidFill>
                  <a:srgbClr val="0070C0"/>
                </a:solidFill>
                <a:latin typeface="Consolas" panose="020B0609020204030204" pitchFamily="49" charset="0"/>
              </a:rPr>
              <a:t>print</a:t>
            </a:r>
            <a:r>
              <a:rPr lang="en-US" sz="2000" b="1" dirty="0" smtClean="0">
                <a:solidFill>
                  <a:srgbClr val="0070C0"/>
                </a:solidFill>
                <a:latin typeface="Consolas" panose="020B0609020204030204" pitchFamily="49" charset="0"/>
              </a:rPr>
              <a:t>():			</a:t>
            </a:r>
            <a:r>
              <a:rPr lang="en-US" dirty="0" smtClean="0"/>
              <a:t>Printing on </a:t>
            </a:r>
            <a:r>
              <a:rPr lang="en-US" dirty="0"/>
              <a:t>the standard </a:t>
            </a:r>
            <a:r>
              <a:rPr lang="en-US" dirty="0" smtClean="0"/>
              <a:t>out stream</a:t>
            </a:r>
          </a:p>
          <a:p>
            <a:pPr lvl="1"/>
            <a:r>
              <a:rPr lang="en-US" sz="2000" b="1" dirty="0">
                <a:solidFill>
                  <a:srgbClr val="0070C0"/>
                </a:solidFill>
                <a:latin typeface="Consolas" panose="020B0609020204030204" pitchFamily="49" charset="0"/>
              </a:rPr>
              <a:t>addSink</a:t>
            </a:r>
            <a:r>
              <a:rPr lang="en-US" sz="2000" b="1" dirty="0" smtClean="0">
                <a:solidFill>
                  <a:srgbClr val="0070C0"/>
                </a:solidFill>
                <a:latin typeface="Consolas" panose="020B0609020204030204" pitchFamily="49" charset="0"/>
              </a:rPr>
              <a:t>():		</a:t>
            </a:r>
            <a:r>
              <a:rPr lang="en-US" dirty="0" smtClean="0"/>
              <a:t>Invoking </a:t>
            </a:r>
            <a:r>
              <a:rPr lang="en-US" dirty="0"/>
              <a:t>a custom sink function</a:t>
            </a:r>
          </a:p>
          <a:p>
            <a:pPr lvl="1"/>
            <a:r>
              <a:rPr lang="en-US" sz="2000" b="1" dirty="0" smtClean="0">
                <a:solidFill>
                  <a:srgbClr val="0070C0"/>
                </a:solidFill>
                <a:latin typeface="Consolas" panose="020B0609020204030204" pitchFamily="49" charset="0"/>
              </a:rPr>
              <a:t>writeAsText():		</a:t>
            </a:r>
            <a:r>
              <a:rPr lang="en-US" dirty="0" smtClean="0"/>
              <a:t>Writing </a:t>
            </a:r>
            <a:r>
              <a:rPr lang="en-US" dirty="0"/>
              <a:t>elements line-wise as </a:t>
            </a:r>
            <a:r>
              <a:rPr lang="en-US" dirty="0" smtClean="0"/>
              <a:t>Strings</a:t>
            </a:r>
            <a:endParaRPr lang="en-US" dirty="0"/>
          </a:p>
          <a:p>
            <a:pPr lvl="1"/>
            <a:r>
              <a:rPr lang="en-US" sz="2000" b="1" dirty="0">
                <a:solidFill>
                  <a:srgbClr val="0070C0"/>
                </a:solidFill>
                <a:latin typeface="Consolas" panose="020B0609020204030204" pitchFamily="49" charset="0"/>
              </a:rPr>
              <a:t>writeAsCsv</a:t>
            </a:r>
            <a:r>
              <a:rPr lang="en-US" sz="2000" b="1" dirty="0" smtClean="0">
                <a:solidFill>
                  <a:srgbClr val="0070C0"/>
                </a:solidFill>
                <a:latin typeface="Consolas" panose="020B0609020204030204" pitchFamily="49" charset="0"/>
              </a:rPr>
              <a:t>():		</a:t>
            </a:r>
            <a:r>
              <a:rPr lang="en-US" dirty="0" smtClean="0"/>
              <a:t>Writing </a:t>
            </a:r>
            <a:r>
              <a:rPr lang="en-US" dirty="0"/>
              <a:t>tuples as comma-separated value </a:t>
            </a:r>
            <a:r>
              <a:rPr lang="en-US" dirty="0" smtClean="0"/>
              <a:t>files</a:t>
            </a:r>
          </a:p>
          <a:p>
            <a:pPr lvl="1"/>
            <a:r>
              <a:rPr lang="en-US" sz="2000" b="1" dirty="0" smtClean="0">
                <a:solidFill>
                  <a:srgbClr val="0070C0"/>
                </a:solidFill>
                <a:latin typeface="Consolas" panose="020B0609020204030204" pitchFamily="49" charset="0"/>
              </a:rPr>
              <a:t>writeToSocket():	</a:t>
            </a:r>
            <a:r>
              <a:rPr lang="en-US" dirty="0" smtClean="0"/>
              <a:t>Writing to </a:t>
            </a:r>
            <a:r>
              <a:rPr lang="en-US" dirty="0"/>
              <a:t>a socket according to a </a:t>
            </a:r>
            <a:r>
              <a:rPr lang="en-US" i="1" dirty="0" smtClean="0"/>
              <a:t>SerializationSchema</a:t>
            </a:r>
          </a:p>
          <a:p>
            <a:pPr lvl="2"/>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26</a:t>
            </a:fld>
            <a:endParaRPr lang="en-US" dirty="0"/>
          </a:p>
        </p:txBody>
      </p:sp>
    </p:spTree>
    <p:extLst>
      <p:ext uri="{BB962C8B-B14F-4D97-AF65-F5344CB8AC3E}">
        <p14:creationId xmlns:p14="http://schemas.microsoft.com/office/powerpoint/2010/main" val="2281710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Transformations</a:t>
            </a:r>
            <a:endParaRPr lang="fa-IR" dirty="0"/>
          </a:p>
        </p:txBody>
      </p:sp>
      <p:sp>
        <p:nvSpPr>
          <p:cNvPr id="3" name="Content Placeholder 2"/>
          <p:cNvSpPr>
            <a:spLocks noGrp="1"/>
          </p:cNvSpPr>
          <p:nvPr>
            <p:ph idx="1"/>
          </p:nvPr>
        </p:nvSpPr>
        <p:spPr>
          <a:xfrm>
            <a:off x="1072419" y="1325563"/>
            <a:ext cx="10637359" cy="4781656"/>
          </a:xfrm>
        </p:spPr>
        <p:txBody>
          <a:bodyPr>
            <a:normAutofit fontScale="92500" lnSpcReduction="10000"/>
          </a:bodyPr>
          <a:lstStyle/>
          <a:p>
            <a:r>
              <a:rPr lang="en-US" sz="2000" dirty="0">
                <a:latin typeface="Consolas" panose="020B0609020204030204" pitchFamily="49" charset="0"/>
              </a:rPr>
              <a:t>dataStream.</a:t>
            </a:r>
            <a:r>
              <a:rPr lang="en-US" sz="2000" b="1" dirty="0">
                <a:solidFill>
                  <a:srgbClr val="0070C0"/>
                </a:solidFill>
                <a:latin typeface="Consolas" panose="020B0609020204030204" pitchFamily="49" charset="0"/>
              </a:rPr>
              <a:t>map</a:t>
            </a:r>
            <a:r>
              <a:rPr lang="en-US" sz="2000" dirty="0">
                <a:latin typeface="Consolas" panose="020B0609020204030204" pitchFamily="49" charset="0"/>
              </a:rPr>
              <a:t> { x =&gt; x * 2 }</a:t>
            </a:r>
          </a:p>
          <a:p>
            <a:r>
              <a:rPr lang="en-US" sz="2000" dirty="0" smtClean="0">
                <a:latin typeface="Consolas" panose="020B0609020204030204" pitchFamily="49" charset="0"/>
              </a:rPr>
              <a:t>dataStream.</a:t>
            </a:r>
            <a:r>
              <a:rPr lang="en-US" sz="2000" b="1" dirty="0" smtClean="0">
                <a:solidFill>
                  <a:srgbClr val="0070C0"/>
                </a:solidFill>
                <a:latin typeface="Consolas" panose="020B0609020204030204" pitchFamily="49" charset="0"/>
              </a:rPr>
              <a:t>filter</a:t>
            </a:r>
            <a:r>
              <a:rPr lang="en-US" sz="2000" dirty="0" smtClean="0">
                <a:latin typeface="Consolas" panose="020B0609020204030204" pitchFamily="49" charset="0"/>
              </a:rPr>
              <a:t> </a:t>
            </a:r>
            <a:r>
              <a:rPr lang="en-US" sz="2000" dirty="0">
                <a:latin typeface="Consolas" panose="020B0609020204030204" pitchFamily="49" charset="0"/>
              </a:rPr>
              <a:t>{ _ != 0 }</a:t>
            </a:r>
          </a:p>
          <a:p>
            <a:r>
              <a:rPr lang="en-US" sz="2000" dirty="0" smtClean="0">
                <a:latin typeface="Consolas" panose="020B0609020204030204" pitchFamily="49" charset="0"/>
              </a:rPr>
              <a:t>dataStream.</a:t>
            </a:r>
            <a:r>
              <a:rPr lang="en-US" sz="2000" b="1" dirty="0" smtClean="0">
                <a:solidFill>
                  <a:srgbClr val="0070C0"/>
                </a:solidFill>
                <a:latin typeface="Consolas" panose="020B0609020204030204" pitchFamily="49" charset="0"/>
              </a:rPr>
              <a:t>keyBy</a:t>
            </a:r>
            <a:r>
              <a:rPr lang="en-US" sz="2000" dirty="0" smtClean="0">
                <a:latin typeface="Consolas" panose="020B0609020204030204" pitchFamily="49" charset="0"/>
              </a:rPr>
              <a:t>(“key")</a:t>
            </a:r>
            <a:endParaRPr lang="en-US" sz="2000" dirty="0">
              <a:latin typeface="Consolas" panose="020B0609020204030204" pitchFamily="49" charset="0"/>
            </a:endParaRPr>
          </a:p>
          <a:p>
            <a:r>
              <a:rPr lang="en-US" sz="2000" dirty="0">
                <a:latin typeface="Consolas" panose="020B0609020204030204" pitchFamily="49" charset="0"/>
              </a:rPr>
              <a:t>dataStream.keyBy</a:t>
            </a:r>
            <a:r>
              <a:rPr lang="en-US" sz="2000" dirty="0" smtClean="0">
                <a:latin typeface="Consolas" panose="020B0609020204030204" pitchFamily="49" charset="0"/>
              </a:rPr>
              <a:t>(</a:t>
            </a:r>
            <a:r>
              <a:rPr lang="en-US" sz="2000" dirty="0">
                <a:latin typeface="Consolas" panose="020B0609020204030204" pitchFamily="49" charset="0"/>
              </a:rPr>
              <a:t>"key</a:t>
            </a:r>
            <a:r>
              <a:rPr lang="en-US" sz="2000" dirty="0" smtClean="0">
                <a:latin typeface="Consolas" panose="020B0609020204030204" pitchFamily="49" charset="0"/>
              </a:rPr>
              <a:t>").</a:t>
            </a:r>
            <a:r>
              <a:rPr lang="en-US" sz="2000" b="1" dirty="0">
                <a:solidFill>
                  <a:srgbClr val="0070C0"/>
                </a:solidFill>
                <a:latin typeface="Consolas" panose="020B0609020204030204" pitchFamily="49" charset="0"/>
              </a:rPr>
              <a:t>window</a:t>
            </a:r>
            <a:r>
              <a:rPr lang="en-US" sz="2000" dirty="0">
                <a:latin typeface="Consolas" panose="020B0609020204030204" pitchFamily="49" charset="0"/>
              </a:rPr>
              <a:t>(TumblingEventTimeWindows.of(Time.seconds(5</a:t>
            </a:r>
            <a:r>
              <a:rPr lang="en-US" sz="2000" dirty="0" smtClean="0">
                <a:latin typeface="Consolas" panose="020B0609020204030204" pitchFamily="49" charset="0"/>
              </a:rPr>
              <a:t>)))</a:t>
            </a:r>
          </a:p>
          <a:p>
            <a:r>
              <a:rPr lang="en-US" sz="2000" dirty="0" smtClean="0">
                <a:latin typeface="Consolas" panose="020B0609020204030204" pitchFamily="49" charset="0"/>
              </a:rPr>
              <a:t>keyedStream.</a:t>
            </a:r>
            <a:r>
              <a:rPr lang="en-US" sz="2000" b="1" dirty="0" smtClean="0">
                <a:solidFill>
                  <a:srgbClr val="0070C0"/>
                </a:solidFill>
                <a:latin typeface="Consolas" panose="020B0609020204030204" pitchFamily="49" charset="0"/>
              </a:rPr>
              <a:t>reduce</a:t>
            </a:r>
            <a:r>
              <a:rPr lang="en-US" sz="2000" dirty="0" smtClean="0">
                <a:latin typeface="Consolas" panose="020B0609020204030204" pitchFamily="49" charset="0"/>
              </a:rPr>
              <a:t> </a:t>
            </a:r>
            <a:r>
              <a:rPr lang="en-US" sz="2000" dirty="0">
                <a:latin typeface="Consolas" panose="020B0609020204030204" pitchFamily="49" charset="0"/>
              </a:rPr>
              <a:t>{ _ + _ }</a:t>
            </a:r>
          </a:p>
          <a:p>
            <a:r>
              <a:rPr lang="en-US" sz="2000" dirty="0" smtClean="0">
                <a:latin typeface="Consolas" panose="020B0609020204030204" pitchFamily="49" charset="0"/>
              </a:rPr>
              <a:t>keyedStream.</a:t>
            </a:r>
            <a:r>
              <a:rPr lang="en-US" sz="2000" b="1" dirty="0" smtClean="0">
                <a:solidFill>
                  <a:srgbClr val="0070C0"/>
                </a:solidFill>
                <a:latin typeface="Consolas" panose="020B0609020204030204" pitchFamily="49" charset="0"/>
              </a:rPr>
              <a:t>min</a:t>
            </a:r>
            <a:r>
              <a:rPr lang="en-US" sz="2000" dirty="0" smtClean="0">
                <a:latin typeface="Consolas" panose="020B0609020204030204" pitchFamily="49" charset="0"/>
              </a:rPr>
              <a:t>("</a:t>
            </a:r>
            <a:r>
              <a:rPr lang="en-US" sz="2000" dirty="0">
                <a:latin typeface="Consolas" panose="020B0609020204030204" pitchFamily="49" charset="0"/>
              </a:rPr>
              <a:t>key</a:t>
            </a:r>
            <a:r>
              <a:rPr lang="en-US" sz="2000" dirty="0" smtClean="0">
                <a:latin typeface="Consolas" panose="020B0609020204030204" pitchFamily="49" charset="0"/>
              </a:rPr>
              <a:t>")</a:t>
            </a:r>
          </a:p>
          <a:p>
            <a:r>
              <a:rPr lang="en-US" sz="2000" dirty="0">
                <a:latin typeface="Consolas" panose="020B0609020204030204" pitchFamily="49" charset="0"/>
              </a:rPr>
              <a:t>keyedStream.</a:t>
            </a:r>
            <a:r>
              <a:rPr lang="en-US" sz="2000" b="1" dirty="0">
                <a:solidFill>
                  <a:srgbClr val="0070C0"/>
                </a:solidFill>
                <a:latin typeface="Consolas" panose="020B0609020204030204" pitchFamily="49" charset="0"/>
              </a:rPr>
              <a:t>sum</a:t>
            </a:r>
            <a:r>
              <a:rPr lang="en-US" sz="2000" dirty="0">
                <a:latin typeface="Consolas" panose="020B0609020204030204" pitchFamily="49" charset="0"/>
              </a:rPr>
              <a:t>("key</a:t>
            </a:r>
            <a:r>
              <a:rPr lang="en-US" sz="2000" dirty="0" smtClean="0">
                <a:latin typeface="Consolas" panose="020B0609020204030204" pitchFamily="49" charset="0"/>
              </a:rPr>
              <a:t>")</a:t>
            </a:r>
          </a:p>
          <a:p>
            <a:r>
              <a:rPr lang="en-US" sz="2000" dirty="0" smtClean="0">
                <a:latin typeface="Consolas" panose="020B0609020204030204" pitchFamily="49" charset="0"/>
              </a:rPr>
              <a:t>windowedStream.</a:t>
            </a:r>
            <a:r>
              <a:rPr lang="en-US" sz="2000" b="1" dirty="0" smtClean="0">
                <a:solidFill>
                  <a:srgbClr val="0070C0"/>
                </a:solidFill>
                <a:latin typeface="Consolas" panose="020B0609020204030204" pitchFamily="49" charset="0"/>
              </a:rPr>
              <a:t>max</a:t>
            </a:r>
            <a:r>
              <a:rPr lang="en-US" sz="2000" dirty="0" smtClean="0">
                <a:latin typeface="Consolas" panose="020B0609020204030204" pitchFamily="49" charset="0"/>
              </a:rPr>
              <a:t>("</a:t>
            </a:r>
            <a:r>
              <a:rPr lang="en-US" sz="2000" dirty="0">
                <a:latin typeface="Consolas" panose="020B0609020204030204" pitchFamily="49" charset="0"/>
              </a:rPr>
              <a:t>key</a:t>
            </a:r>
            <a:r>
              <a:rPr lang="en-US" sz="2000" dirty="0" smtClean="0">
                <a:latin typeface="Consolas" panose="020B0609020204030204" pitchFamily="49" charset="0"/>
              </a:rPr>
              <a:t>")</a:t>
            </a:r>
          </a:p>
          <a:p>
            <a:r>
              <a:rPr lang="en-US" sz="2000" dirty="0">
                <a:latin typeface="Consolas" panose="020B0609020204030204" pitchFamily="49" charset="0"/>
              </a:rPr>
              <a:t>dataStream.</a:t>
            </a:r>
            <a:r>
              <a:rPr lang="en-US" sz="2000" b="1" dirty="0">
                <a:solidFill>
                  <a:srgbClr val="0070C0"/>
                </a:solidFill>
                <a:latin typeface="Consolas" panose="020B0609020204030204" pitchFamily="49" charset="0"/>
              </a:rPr>
              <a:t>join</a:t>
            </a:r>
            <a:r>
              <a:rPr lang="en-US" sz="2000" dirty="0">
                <a:latin typeface="Consolas" panose="020B0609020204030204" pitchFamily="49" charset="0"/>
              </a:rPr>
              <a:t>(otherStream</a:t>
            </a:r>
            <a:r>
              <a:rPr lang="en-US" sz="2000" dirty="0" smtClean="0">
                <a:latin typeface="Consolas" panose="020B0609020204030204" pitchFamily="49" charset="0"/>
              </a:rPr>
              <a:t>)</a:t>
            </a:r>
          </a:p>
          <a:p>
            <a:r>
              <a:rPr lang="en-US" sz="2000" dirty="0" smtClean="0">
                <a:latin typeface="Consolas" panose="020B0609020204030204" pitchFamily="49" charset="0"/>
              </a:rPr>
              <a:t>dataStream.</a:t>
            </a:r>
            <a:r>
              <a:rPr lang="en-US" sz="2000" b="1" dirty="0" smtClean="0">
                <a:solidFill>
                  <a:srgbClr val="0070C0"/>
                </a:solidFill>
                <a:latin typeface="Consolas" panose="020B0609020204030204" pitchFamily="49" charset="0"/>
              </a:rPr>
              <a:t>union</a:t>
            </a:r>
            <a:r>
              <a:rPr lang="en-US" sz="2000" dirty="0" smtClean="0">
                <a:latin typeface="Consolas" panose="020B0609020204030204" pitchFamily="49" charset="0"/>
              </a:rPr>
              <a:t>(otherStream1, otherStream2, ...)</a:t>
            </a:r>
          </a:p>
          <a:p>
            <a:r>
              <a:rPr lang="en-US" sz="2000" dirty="0" smtClean="0">
                <a:latin typeface="Consolas" panose="020B0609020204030204" pitchFamily="49" charset="0"/>
              </a:rPr>
              <a:t>dataStream.</a:t>
            </a:r>
            <a:r>
              <a:rPr lang="en-US" sz="2000" b="1" dirty="0" smtClean="0">
                <a:solidFill>
                  <a:srgbClr val="0070C0"/>
                </a:solidFill>
                <a:latin typeface="Consolas" panose="020B0609020204030204" pitchFamily="49" charset="0"/>
              </a:rPr>
              <a:t>shuffle</a:t>
            </a:r>
            <a:r>
              <a:rPr lang="en-US" sz="2000" dirty="0" smtClean="0">
                <a:latin typeface="Consolas" panose="020B0609020204030204" pitchFamily="49" charset="0"/>
              </a:rPr>
              <a:t>() </a:t>
            </a:r>
            <a:r>
              <a:rPr lang="en-US" sz="1800" dirty="0" smtClean="0"/>
              <a:t>// Partitions elements randomly according to a uniform distribution</a:t>
            </a:r>
          </a:p>
          <a:p>
            <a:r>
              <a:rPr lang="en-US" sz="2000" dirty="0" smtClean="0">
                <a:latin typeface="Consolas" panose="020B0609020204030204" pitchFamily="49" charset="0"/>
              </a:rPr>
              <a:t>dataStream.</a:t>
            </a:r>
            <a:r>
              <a:rPr lang="en-US" sz="2000" b="1" dirty="0" smtClean="0">
                <a:solidFill>
                  <a:srgbClr val="0070C0"/>
                </a:solidFill>
                <a:latin typeface="Consolas" panose="020B0609020204030204" pitchFamily="49" charset="0"/>
              </a:rPr>
              <a:t>broadcast</a:t>
            </a:r>
            <a:r>
              <a:rPr lang="en-US" sz="2000" dirty="0" smtClean="0">
                <a:latin typeface="Consolas" panose="020B0609020204030204" pitchFamily="49" charset="0"/>
              </a:rPr>
              <a:t>() </a:t>
            </a:r>
            <a:r>
              <a:rPr lang="en-US" sz="1800" dirty="0" smtClean="0"/>
              <a:t>// Broadcasts elements to every partition</a:t>
            </a:r>
          </a:p>
          <a:p>
            <a:r>
              <a:rPr lang="en-US" sz="2000" dirty="0" smtClean="0">
                <a:latin typeface="Consolas" panose="020B0609020204030204" pitchFamily="49" charset="0"/>
              </a:rPr>
              <a:t>dataStream.</a:t>
            </a:r>
            <a:r>
              <a:rPr lang="en-US" sz="2000" b="1" dirty="0" smtClean="0">
                <a:solidFill>
                  <a:srgbClr val="0070C0"/>
                </a:solidFill>
                <a:latin typeface="Consolas" panose="020B0609020204030204" pitchFamily="49" charset="0"/>
              </a:rPr>
              <a:t>assignTimestamps</a:t>
            </a:r>
            <a:r>
              <a:rPr lang="en-US" sz="2000" dirty="0" smtClean="0">
                <a:latin typeface="Consolas" panose="020B0609020204030204" pitchFamily="49" charset="0"/>
              </a:rPr>
              <a:t> { timestampExtractor } </a:t>
            </a:r>
            <a:r>
              <a:rPr lang="en-US" sz="1800" dirty="0" smtClean="0"/>
              <a:t>// Extracts timestamps from records</a:t>
            </a:r>
            <a:endParaRPr lang="en-US" sz="1800"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27</a:t>
            </a:fld>
            <a:endParaRPr lang="en-US" dirty="0"/>
          </a:p>
        </p:txBody>
      </p:sp>
    </p:spTree>
    <p:extLst>
      <p:ext uri="{BB962C8B-B14F-4D97-AF65-F5344CB8AC3E}">
        <p14:creationId xmlns:p14="http://schemas.microsoft.com/office/powerpoint/2010/main" val="2287727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Flink in Practice</a:t>
            </a:r>
            <a:endParaRPr lang="fa-IR" dirty="0"/>
          </a:p>
        </p:txBody>
      </p:sp>
      <p:pic>
        <p:nvPicPr>
          <p:cNvPr id="15" name="Content Placeholder 14"/>
          <p:cNvPicPr>
            <a:picLocks noGrp="1" noChangeAspect="1"/>
          </p:cNvPicPr>
          <p:nvPr>
            <p:ph idx="1"/>
          </p:nvPr>
        </p:nvPicPr>
        <p:blipFill rotWithShape="1">
          <a:blip r:embed="rId3">
            <a:extLst>
              <a:ext uri="{28A0092B-C50C-407E-A947-70E740481C1C}">
                <a14:useLocalDpi xmlns:a14="http://schemas.microsoft.com/office/drawing/2010/main" val="0"/>
              </a:ext>
            </a:extLst>
          </a:blip>
          <a:srcRect t="28018" b="25658"/>
          <a:stretch/>
        </p:blipFill>
        <p:spPr>
          <a:xfrm>
            <a:off x="3922277" y="3891658"/>
            <a:ext cx="3433048" cy="1590318"/>
          </a:xfrm>
        </p:spPr>
      </p:pic>
      <p:sp>
        <p:nvSpPr>
          <p:cNvPr id="4" name="Slide Number Placeholder 3"/>
          <p:cNvSpPr>
            <a:spLocks noGrp="1"/>
          </p:cNvSpPr>
          <p:nvPr>
            <p:ph type="sldNum" sz="quarter" idx="12"/>
          </p:nvPr>
        </p:nvSpPr>
        <p:spPr/>
        <p:txBody>
          <a:bodyPr/>
          <a:lstStyle/>
          <a:p>
            <a:fld id="{5ABD3CAE-61E4-4361-B0A8-29AC36644BDB}" type="slidenum">
              <a:rPr lang="en-US" smtClean="0"/>
              <a:pPr/>
              <a:t>28</a:t>
            </a:fld>
            <a:endParaRPr lang="en-US" dirty="0"/>
          </a:p>
        </p:txBody>
      </p:sp>
      <p:pic>
        <p:nvPicPr>
          <p:cNvPr id="7" name="Picture 4" descr="imgres.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11073" y="1673077"/>
            <a:ext cx="2433940" cy="650547"/>
          </a:xfrm>
          <a:prstGeom prst="rect">
            <a:avLst/>
          </a:prstGeom>
        </p:spPr>
      </p:pic>
      <p:sp>
        <p:nvSpPr>
          <p:cNvPr id="10" name="Rectangle 4"/>
          <p:cNvSpPr/>
          <p:nvPr/>
        </p:nvSpPr>
        <p:spPr>
          <a:xfrm>
            <a:off x="598892" y="2563430"/>
            <a:ext cx="4747335" cy="1200329"/>
          </a:xfrm>
          <a:prstGeom prst="rect">
            <a:avLst/>
          </a:prstGeom>
        </p:spPr>
        <p:txBody>
          <a:bodyPr wrap="square">
            <a:spAutoFit/>
          </a:bodyPr>
          <a:lstStyle/>
          <a:p>
            <a:pPr algn="ctr"/>
            <a:r>
              <a:rPr lang="en-US" sz="2400" dirty="0">
                <a:latin typeface="Segoe UI Light" panose="020B0502040204020203" pitchFamily="34" charset="0"/>
              </a:rPr>
              <a:t>R</a:t>
            </a:r>
            <a:r>
              <a:rPr lang="en-US" sz="2400" dirty="0" smtClean="0">
                <a:latin typeface="Segoe UI Light" panose="020B0502040204020203" pitchFamily="34" charset="0"/>
              </a:rPr>
              <a:t>olling </a:t>
            </a:r>
            <a:r>
              <a:rPr lang="en-US" sz="2400" dirty="0">
                <a:latin typeface="Segoe UI Light" panose="020B0502040204020203" pitchFamily="34" charset="0"/>
              </a:rPr>
              <a:t>back and replaying a video, a critical element in the video streaming </a:t>
            </a:r>
            <a:r>
              <a:rPr lang="en-US" sz="2400" dirty="0" smtClean="0">
                <a:latin typeface="Segoe UI Light" panose="020B0502040204020203" pitchFamily="34" charset="0"/>
              </a:rPr>
              <a:t>model</a:t>
            </a:r>
            <a:endParaRPr lang="en-US" sz="2400" dirty="0">
              <a:latin typeface="Segoe UI Light" panose="020B0502040204020203" pitchFamily="34" charset="0"/>
            </a:endParaRPr>
          </a:p>
        </p:txBody>
      </p:sp>
      <p:sp>
        <p:nvSpPr>
          <p:cNvPr id="12" name="Rectangle 4"/>
          <p:cNvSpPr/>
          <p:nvPr/>
        </p:nvSpPr>
        <p:spPr>
          <a:xfrm>
            <a:off x="6634663" y="2671139"/>
            <a:ext cx="4299857" cy="1200329"/>
          </a:xfrm>
          <a:prstGeom prst="rect">
            <a:avLst/>
          </a:prstGeom>
        </p:spPr>
        <p:txBody>
          <a:bodyPr wrap="square">
            <a:spAutoFit/>
          </a:bodyPr>
          <a:lstStyle/>
          <a:p>
            <a:pPr algn="ctr"/>
            <a:r>
              <a:rPr lang="en-US" sz="2400" dirty="0" smtClean="0">
                <a:latin typeface="Segoe UI Light" panose="020B0502040204020203" pitchFamily="34" charset="0"/>
              </a:rPr>
              <a:t>Using </a:t>
            </a:r>
            <a:r>
              <a:rPr lang="en-US" sz="2400" dirty="0">
                <a:latin typeface="Segoe UI Light" panose="020B0502040204020203" pitchFamily="34" charset="0"/>
              </a:rPr>
              <a:t>Apache Flink in part to power its Java application capability</a:t>
            </a:r>
          </a:p>
        </p:txBody>
      </p:sp>
      <p:sp>
        <p:nvSpPr>
          <p:cNvPr id="14" name="Rectangle 4"/>
          <p:cNvSpPr/>
          <p:nvPr/>
        </p:nvSpPr>
        <p:spPr>
          <a:xfrm>
            <a:off x="1808330" y="5413026"/>
            <a:ext cx="7660941" cy="830997"/>
          </a:xfrm>
          <a:prstGeom prst="rect">
            <a:avLst/>
          </a:prstGeom>
        </p:spPr>
        <p:txBody>
          <a:bodyPr wrap="square">
            <a:spAutoFit/>
          </a:bodyPr>
          <a:lstStyle/>
          <a:p>
            <a:pPr algn="ctr"/>
            <a:r>
              <a:rPr lang="en-US" sz="2400" dirty="0">
                <a:latin typeface="Segoe UI Light" panose="020B0502040204020203" pitchFamily="34" charset="0"/>
              </a:rPr>
              <a:t>Flink’s variation </a:t>
            </a:r>
            <a:r>
              <a:rPr lang="en-US" sz="2400" dirty="0" smtClean="0">
                <a:latin typeface="Segoe UI Light" panose="020B0502040204020203" pitchFamily="34" charset="0"/>
              </a:rPr>
              <a:t>(Blink</a:t>
            </a:r>
            <a:r>
              <a:rPr lang="en-US" sz="2400" dirty="0">
                <a:latin typeface="Segoe UI Light" panose="020B0502040204020203" pitchFamily="34" charset="0"/>
              </a:rPr>
              <a:t>)</a:t>
            </a:r>
          </a:p>
          <a:p>
            <a:pPr algn="ctr"/>
            <a:r>
              <a:rPr lang="en-US" sz="2400" dirty="0">
                <a:latin typeface="Segoe UI Light" panose="020B0502040204020203" pitchFamily="34" charset="0"/>
              </a:rPr>
              <a:t>Machine learning, </a:t>
            </a:r>
            <a:r>
              <a:rPr lang="en-US" sz="2400" dirty="0" smtClean="0">
                <a:latin typeface="Segoe UI Light" panose="020B0502040204020203" pitchFamily="34" charset="0"/>
              </a:rPr>
              <a:t>search</a:t>
            </a:r>
            <a:r>
              <a:rPr lang="en-US" sz="2400" dirty="0">
                <a:latin typeface="Segoe UI Light" panose="020B0502040204020203" pitchFamily="34" charset="0"/>
              </a:rPr>
              <a:t> </a:t>
            </a:r>
            <a:r>
              <a:rPr lang="en-US" sz="2400" dirty="0" smtClean="0">
                <a:latin typeface="Segoe UI Light" panose="020B0502040204020203" pitchFamily="34" charset="0"/>
              </a:rPr>
              <a:t>and online recommendation</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34040" y="959771"/>
            <a:ext cx="2130557" cy="2130557"/>
          </a:xfrm>
          <a:prstGeom prst="rect">
            <a:avLst/>
          </a:prstGeom>
        </p:spPr>
      </p:pic>
    </p:spTree>
    <p:extLst>
      <p:ext uri="{BB962C8B-B14F-4D97-AF65-F5344CB8AC3E}">
        <p14:creationId xmlns:p14="http://schemas.microsoft.com/office/powerpoint/2010/main" val="4245125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Flink</a:t>
            </a:r>
            <a:r>
              <a:rPr lang="en-US" dirty="0" smtClean="0"/>
              <a:t> Introduction</a:t>
            </a:r>
            <a:endParaRPr lang="en-US" dirty="0"/>
          </a:p>
        </p:txBody>
      </p:sp>
      <p:sp>
        <p:nvSpPr>
          <p:cNvPr id="3" name="Content Placeholder 2"/>
          <p:cNvSpPr>
            <a:spLocks noGrp="1"/>
          </p:cNvSpPr>
          <p:nvPr>
            <p:ph idx="1"/>
          </p:nvPr>
        </p:nvSpPr>
        <p:spPr/>
        <p:txBody>
          <a:bodyPr/>
          <a:lstStyle/>
          <a:p>
            <a:r>
              <a:rPr lang="en-US" dirty="0"/>
              <a:t>Apache </a:t>
            </a:r>
            <a:r>
              <a:rPr lang="en-US" dirty="0" err="1" smtClean="0"/>
              <a:t>Flink</a:t>
            </a:r>
            <a:r>
              <a:rPr lang="en-US" dirty="0" smtClean="0"/>
              <a:t>: A </a:t>
            </a:r>
            <a:r>
              <a:rPr lang="en-US" dirty="0"/>
              <a:t>framework and distributed processing </a:t>
            </a:r>
            <a:r>
              <a:rPr lang="en-US" dirty="0" smtClean="0"/>
              <a:t>engine</a:t>
            </a:r>
          </a:p>
          <a:p>
            <a:r>
              <a:rPr lang="en-US" dirty="0"/>
              <a:t>S</a:t>
            </a:r>
            <a:r>
              <a:rPr lang="en-US" dirty="0" smtClean="0"/>
              <a:t>tarted </a:t>
            </a:r>
            <a:r>
              <a:rPr lang="en-US" dirty="0"/>
              <a:t>as a research project named </a:t>
            </a:r>
            <a:r>
              <a:rPr lang="en-US" b="1" dirty="0" smtClean="0"/>
              <a:t>Stratosphere</a:t>
            </a:r>
          </a:p>
          <a:p>
            <a:pPr lvl="1"/>
            <a:r>
              <a:rPr lang="en-US" dirty="0" smtClean="0"/>
              <a:t>A research </a:t>
            </a:r>
            <a:r>
              <a:rPr lang="en-US" dirty="0"/>
              <a:t>project </a:t>
            </a:r>
            <a:r>
              <a:rPr lang="en-US" dirty="0" smtClean="0"/>
              <a:t>to develop </a:t>
            </a:r>
            <a:r>
              <a:rPr lang="en-US" dirty="0"/>
              <a:t>the next generation Big Data a</a:t>
            </a:r>
            <a:r>
              <a:rPr lang="en-US" dirty="0" smtClean="0"/>
              <a:t>nalytics platform</a:t>
            </a:r>
          </a:p>
          <a:p>
            <a:pPr lvl="1"/>
            <a:r>
              <a:rPr lang="en-US" dirty="0" smtClean="0"/>
              <a:t>Performed at some universities </a:t>
            </a:r>
            <a:r>
              <a:rPr lang="en-US" dirty="0"/>
              <a:t>in </a:t>
            </a:r>
            <a:r>
              <a:rPr lang="en-US" dirty="0" smtClean="0"/>
              <a:t>Berlin, Germany</a:t>
            </a:r>
            <a:endParaRPr lang="en-US" dirty="0"/>
          </a:p>
          <a:p>
            <a:r>
              <a:rPr lang="en-US" dirty="0" smtClean="0"/>
              <a:t>Developed as an </a:t>
            </a:r>
            <a:r>
              <a:rPr lang="en-US" dirty="0"/>
              <a:t>Apache project in 2014 under the </a:t>
            </a:r>
            <a:r>
              <a:rPr lang="en-US" dirty="0" smtClean="0"/>
              <a:t>name</a:t>
            </a:r>
            <a:r>
              <a:rPr lang="en-US" dirty="0"/>
              <a:t> </a:t>
            </a:r>
            <a:r>
              <a:rPr lang="en-US" b="1" dirty="0"/>
              <a:t>Apache Flink</a:t>
            </a:r>
          </a:p>
        </p:txBody>
      </p:sp>
      <p:sp>
        <p:nvSpPr>
          <p:cNvPr id="4" name="Slide Number Placeholder 3"/>
          <p:cNvSpPr>
            <a:spLocks noGrp="1"/>
          </p:cNvSpPr>
          <p:nvPr>
            <p:ph type="sldNum" sz="quarter" idx="12"/>
          </p:nvPr>
        </p:nvSpPr>
        <p:spPr/>
        <p:txBody>
          <a:bodyPr/>
          <a:lstStyle/>
          <a:p>
            <a:fld id="{5ABD3CAE-61E4-4361-B0A8-29AC36644BDB}" type="slidenum">
              <a:rPr lang="en-US" smtClean="0"/>
              <a:pPr/>
              <a:t>2</a:t>
            </a:fld>
            <a:endParaRPr lang="en-US" dirty="0"/>
          </a:p>
        </p:txBody>
      </p:sp>
      <p:sp>
        <p:nvSpPr>
          <p:cNvPr id="15" name="TextBox 14"/>
          <p:cNvSpPr txBox="1"/>
          <p:nvPr/>
        </p:nvSpPr>
        <p:spPr>
          <a:xfrm>
            <a:off x="971786" y="5626070"/>
            <a:ext cx="2038012" cy="584775"/>
          </a:xfrm>
          <a:prstGeom prst="rect">
            <a:avLst/>
          </a:prstGeom>
          <a:noFill/>
        </p:spPr>
        <p:txBody>
          <a:bodyPr wrap="square" rtlCol="0">
            <a:spAutoFit/>
          </a:bodyPr>
          <a:lstStyle/>
          <a:p>
            <a:pPr algn="ctr"/>
            <a:r>
              <a:rPr lang="en-US" sz="1600" b="1" dirty="0">
                <a:solidFill>
                  <a:srgbClr val="0070C0"/>
                </a:solidFill>
              </a:rPr>
              <a:t>Paris </a:t>
            </a:r>
            <a:r>
              <a:rPr lang="en-US" sz="1600" b="1" dirty="0" smtClean="0">
                <a:solidFill>
                  <a:srgbClr val="0070C0"/>
                </a:solidFill>
              </a:rPr>
              <a:t>Carbone</a:t>
            </a:r>
            <a:r>
              <a:rPr lang="en-US" sz="1600" dirty="0"/>
              <a:t/>
            </a:r>
            <a:br>
              <a:rPr lang="en-US" sz="1600" dirty="0"/>
            </a:br>
            <a:r>
              <a:rPr lang="en-US" sz="1600" dirty="0" smtClean="0"/>
              <a:t>KTH &amp; SICS Sweden</a:t>
            </a:r>
            <a:endParaRPr lang="en-US" sz="1600" dirty="0"/>
          </a:p>
        </p:txBody>
      </p:sp>
      <p:sp>
        <p:nvSpPr>
          <p:cNvPr id="7" name="TextBox 6"/>
          <p:cNvSpPr txBox="1"/>
          <p:nvPr/>
        </p:nvSpPr>
        <p:spPr>
          <a:xfrm>
            <a:off x="4698834" y="5626070"/>
            <a:ext cx="1488820" cy="584775"/>
          </a:xfrm>
          <a:prstGeom prst="rect">
            <a:avLst/>
          </a:prstGeom>
          <a:noFill/>
        </p:spPr>
        <p:txBody>
          <a:bodyPr wrap="square" rtlCol="1">
            <a:spAutoFit/>
          </a:bodyPr>
          <a:lstStyle/>
          <a:p>
            <a:pPr algn="ctr"/>
            <a:r>
              <a:rPr lang="en-US" sz="1600" b="1" dirty="0">
                <a:solidFill>
                  <a:srgbClr val="0070C0"/>
                </a:solidFill>
              </a:rPr>
              <a:t>Stephan </a:t>
            </a:r>
            <a:r>
              <a:rPr lang="en-US" sz="1600" b="1" dirty="0" smtClean="0">
                <a:solidFill>
                  <a:srgbClr val="0070C0"/>
                </a:solidFill>
              </a:rPr>
              <a:t>Ewen</a:t>
            </a:r>
            <a:r>
              <a:rPr lang="en-US" sz="1600" dirty="0"/>
              <a:t/>
            </a:r>
            <a:br>
              <a:rPr lang="en-US" sz="1600" dirty="0"/>
            </a:br>
            <a:r>
              <a:rPr lang="en-US" sz="1600" dirty="0" smtClean="0"/>
              <a:t>Data Artisans</a:t>
            </a:r>
            <a:endParaRPr lang="fa-IR" sz="1600" dirty="0"/>
          </a:p>
        </p:txBody>
      </p:sp>
      <p:pic>
        <p:nvPicPr>
          <p:cNvPr id="10" name="Picture 9"/>
          <p:cNvPicPr>
            <a:picLocks noChangeAspect="1"/>
          </p:cNvPicPr>
          <p:nvPr/>
        </p:nvPicPr>
        <p:blipFill>
          <a:blip r:embed="rId3"/>
          <a:stretch>
            <a:fillRect/>
          </a:stretch>
        </p:blipFill>
        <p:spPr>
          <a:xfrm>
            <a:off x="4673075" y="3850240"/>
            <a:ext cx="1468020" cy="1775830"/>
          </a:xfrm>
          <a:prstGeom prst="rect">
            <a:avLst/>
          </a:prstGeom>
        </p:spPr>
      </p:pic>
      <p:sp>
        <p:nvSpPr>
          <p:cNvPr id="11" name="TextBox 10"/>
          <p:cNvSpPr txBox="1"/>
          <p:nvPr/>
        </p:nvSpPr>
        <p:spPr>
          <a:xfrm>
            <a:off x="7773658" y="5623215"/>
            <a:ext cx="1904007" cy="584775"/>
          </a:xfrm>
          <a:prstGeom prst="rect">
            <a:avLst/>
          </a:prstGeom>
          <a:noFill/>
        </p:spPr>
        <p:txBody>
          <a:bodyPr wrap="square" rtlCol="1">
            <a:spAutoFit/>
          </a:bodyPr>
          <a:lstStyle/>
          <a:p>
            <a:pPr algn="ctr"/>
            <a:r>
              <a:rPr lang="en-US" sz="1600" b="1" dirty="0">
                <a:solidFill>
                  <a:srgbClr val="0070C0"/>
                </a:solidFill>
              </a:rPr>
              <a:t>Seif Haridiy</a:t>
            </a:r>
            <a:r>
              <a:rPr lang="en-US" sz="1600" dirty="0"/>
              <a:t/>
            </a:r>
            <a:br>
              <a:rPr lang="en-US" sz="1600" dirty="0"/>
            </a:br>
            <a:r>
              <a:rPr lang="en-US" sz="1600" dirty="0"/>
              <a:t>KTH &amp; SICS Sweden </a:t>
            </a:r>
            <a:endParaRPr lang="fa-IR" sz="1600" dirty="0"/>
          </a:p>
        </p:txBody>
      </p:sp>
      <p:pic>
        <p:nvPicPr>
          <p:cNvPr id="14" name="Picture 13"/>
          <p:cNvPicPr>
            <a:picLocks noChangeAspect="1"/>
          </p:cNvPicPr>
          <p:nvPr/>
        </p:nvPicPr>
        <p:blipFill rotWithShape="1">
          <a:blip r:embed="rId4"/>
          <a:srcRect l="7989"/>
          <a:stretch/>
        </p:blipFill>
        <p:spPr>
          <a:xfrm>
            <a:off x="6391348" y="3853917"/>
            <a:ext cx="1275373" cy="1775830"/>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b="21052"/>
          <a:stretch/>
        </p:blipFill>
        <p:spPr>
          <a:xfrm>
            <a:off x="2932300" y="3845181"/>
            <a:ext cx="1509579" cy="1790914"/>
          </a:xfrm>
          <a:prstGeom prst="rect">
            <a:avLst/>
          </a:prstGeom>
        </p:spPr>
      </p:pic>
      <p:sp>
        <p:nvSpPr>
          <p:cNvPr id="19" name="TextBox 18"/>
          <p:cNvSpPr txBox="1"/>
          <p:nvPr/>
        </p:nvSpPr>
        <p:spPr>
          <a:xfrm>
            <a:off x="2676678" y="5623216"/>
            <a:ext cx="2114261" cy="584775"/>
          </a:xfrm>
          <a:prstGeom prst="rect">
            <a:avLst/>
          </a:prstGeom>
          <a:noFill/>
        </p:spPr>
        <p:txBody>
          <a:bodyPr wrap="square" rtlCol="1">
            <a:spAutoFit/>
          </a:bodyPr>
          <a:lstStyle/>
          <a:p>
            <a:pPr algn="ctr"/>
            <a:r>
              <a:rPr lang="en-US" sz="1600" b="1" dirty="0">
                <a:solidFill>
                  <a:srgbClr val="0070C0"/>
                </a:solidFill>
              </a:rPr>
              <a:t>Asterios Katsifodimos </a:t>
            </a:r>
            <a:r>
              <a:rPr lang="en-US" sz="1600" dirty="0"/>
              <a:t/>
            </a:r>
            <a:br>
              <a:rPr lang="en-US" sz="1600" dirty="0"/>
            </a:br>
            <a:r>
              <a:rPr lang="en-US" sz="1600" dirty="0"/>
              <a:t>TU Berlin &amp; DFKI </a:t>
            </a:r>
            <a:endParaRPr lang="fa-IR" sz="1600" dirty="0"/>
          </a:p>
        </p:txBody>
      </p:sp>
      <p:sp>
        <p:nvSpPr>
          <p:cNvPr id="20" name="TextBox 19"/>
          <p:cNvSpPr txBox="1"/>
          <p:nvPr/>
        </p:nvSpPr>
        <p:spPr>
          <a:xfrm>
            <a:off x="6240572" y="5633052"/>
            <a:ext cx="1594243" cy="584775"/>
          </a:xfrm>
          <a:prstGeom prst="rect">
            <a:avLst/>
          </a:prstGeom>
          <a:noFill/>
        </p:spPr>
        <p:txBody>
          <a:bodyPr wrap="square" rtlCol="1">
            <a:spAutoFit/>
          </a:bodyPr>
          <a:lstStyle/>
          <a:p>
            <a:pPr algn="ctr"/>
            <a:r>
              <a:rPr lang="en-US" sz="1600" b="1" dirty="0">
                <a:solidFill>
                  <a:srgbClr val="0070C0"/>
                </a:solidFill>
              </a:rPr>
              <a:t>Volker Markl </a:t>
            </a:r>
            <a:r>
              <a:rPr lang="en-US" sz="1600" dirty="0"/>
              <a:t/>
            </a:r>
            <a:br>
              <a:rPr lang="en-US" sz="1600" dirty="0"/>
            </a:br>
            <a:r>
              <a:rPr lang="en-US" sz="1600" dirty="0"/>
              <a:t>TU Berlin &amp; DFKI </a:t>
            </a:r>
            <a:endParaRPr lang="fa-IR" sz="1600" dirty="0"/>
          </a:p>
        </p:txBody>
      </p:sp>
      <p:sp>
        <p:nvSpPr>
          <p:cNvPr id="21" name="TextBox 20"/>
          <p:cNvSpPr txBox="1"/>
          <p:nvPr/>
        </p:nvSpPr>
        <p:spPr>
          <a:xfrm>
            <a:off x="9774643" y="5623214"/>
            <a:ext cx="1552019" cy="584775"/>
          </a:xfrm>
          <a:prstGeom prst="rect">
            <a:avLst/>
          </a:prstGeom>
          <a:noFill/>
        </p:spPr>
        <p:txBody>
          <a:bodyPr wrap="square" rtlCol="1">
            <a:spAutoFit/>
          </a:bodyPr>
          <a:lstStyle/>
          <a:p>
            <a:pPr algn="ctr"/>
            <a:r>
              <a:rPr lang="en-US" sz="1600" b="1" dirty="0">
                <a:solidFill>
                  <a:srgbClr val="0070C0"/>
                </a:solidFill>
              </a:rPr>
              <a:t>Kostas </a:t>
            </a:r>
            <a:r>
              <a:rPr lang="en-US" sz="1600" b="1" dirty="0" smtClean="0">
                <a:solidFill>
                  <a:srgbClr val="0070C0"/>
                </a:solidFill>
              </a:rPr>
              <a:t>Tzoumas</a:t>
            </a:r>
          </a:p>
          <a:p>
            <a:pPr algn="ctr"/>
            <a:r>
              <a:rPr lang="en-US" sz="1600" dirty="0"/>
              <a:t>D</a:t>
            </a:r>
            <a:r>
              <a:rPr lang="en-US" sz="1600" dirty="0" smtClean="0"/>
              <a:t>ata </a:t>
            </a:r>
            <a:r>
              <a:rPr lang="en-US" sz="1600" dirty="0"/>
              <a:t>Artisans </a:t>
            </a:r>
            <a:endParaRPr lang="fa-IR" sz="1600" dirty="0"/>
          </a:p>
        </p:txBody>
      </p:sp>
      <p:pic>
        <p:nvPicPr>
          <p:cNvPr id="22" name="Picture 21"/>
          <p:cNvPicPr>
            <a:picLocks noChangeAspect="1"/>
          </p:cNvPicPr>
          <p:nvPr/>
        </p:nvPicPr>
        <p:blipFill rotWithShape="1">
          <a:blip r:embed="rId6">
            <a:extLst>
              <a:ext uri="{28A0092B-C50C-407E-A947-70E740481C1C}">
                <a14:useLocalDpi xmlns:a14="http://schemas.microsoft.com/office/drawing/2010/main" val="0"/>
              </a:ext>
            </a:extLst>
          </a:blip>
          <a:srcRect l="17050" t="14494" r="16929" b="8920"/>
          <a:stretch/>
        </p:blipFill>
        <p:spPr>
          <a:xfrm>
            <a:off x="7900471" y="3853917"/>
            <a:ext cx="1530889" cy="1775830"/>
          </a:xfrm>
          <a:prstGeom prst="rect">
            <a:avLst/>
          </a:prstGeom>
        </p:spPr>
      </p:pic>
      <p:pic>
        <p:nvPicPr>
          <p:cNvPr id="23" name="Picture 22"/>
          <p:cNvPicPr>
            <a:picLocks noChangeAspect="1"/>
          </p:cNvPicPr>
          <p:nvPr/>
        </p:nvPicPr>
        <p:blipFill rotWithShape="1">
          <a:blip r:embed="rId7" cstate="print">
            <a:extLst>
              <a:ext uri="{28A0092B-C50C-407E-A947-70E740481C1C}">
                <a14:useLocalDpi xmlns:a14="http://schemas.microsoft.com/office/drawing/2010/main" val="0"/>
              </a:ext>
            </a:extLst>
          </a:blip>
          <a:srcRect l="4202" r="8475"/>
          <a:stretch/>
        </p:blipFill>
        <p:spPr>
          <a:xfrm>
            <a:off x="1197101" y="3850240"/>
            <a:ext cx="1558343" cy="1784566"/>
          </a:xfrm>
          <a:prstGeom prst="rect">
            <a:avLst/>
          </a:prstGeom>
        </p:spPr>
      </p:pic>
      <p:pic>
        <p:nvPicPr>
          <p:cNvPr id="24" name="Picture 23"/>
          <p:cNvPicPr>
            <a:picLocks noChangeAspect="1"/>
          </p:cNvPicPr>
          <p:nvPr/>
        </p:nvPicPr>
        <p:blipFill rotWithShape="1">
          <a:blip r:embed="rId8">
            <a:extLst>
              <a:ext uri="{28A0092B-C50C-407E-A947-70E740481C1C}">
                <a14:useLocalDpi xmlns:a14="http://schemas.microsoft.com/office/drawing/2010/main" val="0"/>
              </a:ext>
            </a:extLst>
          </a:blip>
          <a:srcRect l="9262" t="8271" r="17959" b="9578"/>
          <a:stretch/>
        </p:blipFill>
        <p:spPr>
          <a:xfrm>
            <a:off x="9774644" y="3819423"/>
            <a:ext cx="1591278" cy="1796215"/>
          </a:xfrm>
          <a:prstGeom prst="rect">
            <a:avLst/>
          </a:prstGeom>
        </p:spPr>
      </p:pic>
    </p:spTree>
    <p:extLst>
      <p:ext uri="{BB962C8B-B14F-4D97-AF65-F5344CB8AC3E}">
        <p14:creationId xmlns:p14="http://schemas.microsoft.com/office/powerpoint/2010/main" val="3006789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Flink in </a:t>
            </a:r>
            <a:r>
              <a:rPr lang="en-US" dirty="0" smtClean="0"/>
              <a:t>Practice(Cont.)</a:t>
            </a:r>
            <a:endParaRPr lang="fa-IR" dirty="0"/>
          </a:p>
        </p:txBody>
      </p:sp>
      <p:pic>
        <p:nvPicPr>
          <p:cNvPr id="5" name="Content Placeholder 5"/>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5160" t="29645" r="4624" b="29898"/>
          <a:stretch/>
        </p:blipFill>
        <p:spPr>
          <a:xfrm>
            <a:off x="1011248" y="3441807"/>
            <a:ext cx="1273153" cy="570950"/>
          </a:xfrm>
        </p:spPr>
      </p:pic>
      <p:sp>
        <p:nvSpPr>
          <p:cNvPr id="6" name="Slide Number Placeholder 3"/>
          <p:cNvSpPr txBox="1">
            <a:spLocks/>
          </p:cNvSpPr>
          <p:nvPr/>
        </p:nvSpPr>
        <p:spPr>
          <a:xfrm>
            <a:off x="8602671" y="6344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rgbClr val="00009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BD3CAE-61E4-4361-B0A8-29AC36644BDB}" type="slidenum">
              <a:rPr lang="en-US" smtClean="0"/>
              <a:pPr/>
              <a:t>29</a:t>
            </a:fld>
            <a:endParaRPr lang="en-US"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39486" b="39180"/>
          <a:stretch/>
        </p:blipFill>
        <p:spPr>
          <a:xfrm>
            <a:off x="3795701" y="5215798"/>
            <a:ext cx="1299441" cy="277214"/>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23949" b="23959"/>
          <a:stretch/>
        </p:blipFill>
        <p:spPr>
          <a:xfrm>
            <a:off x="6103236" y="3067832"/>
            <a:ext cx="1086651" cy="566057"/>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5751" t="23824" r="9091" b="25801"/>
          <a:stretch/>
        </p:blipFill>
        <p:spPr>
          <a:xfrm>
            <a:off x="7562320" y="2973482"/>
            <a:ext cx="1130333" cy="668648"/>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t="37793" b="43141"/>
          <a:stretch/>
        </p:blipFill>
        <p:spPr>
          <a:xfrm>
            <a:off x="1965159" y="5994483"/>
            <a:ext cx="2367408" cy="451375"/>
          </a:xfrm>
          <a:prstGeom prst="rect">
            <a:avLst/>
          </a:prstGeom>
        </p:spPr>
      </p:pic>
      <p:pic>
        <p:nvPicPr>
          <p:cNvPr id="11" name="Picture 10"/>
          <p:cNvPicPr>
            <a:picLocks noChangeAspect="1"/>
          </p:cNvPicPr>
          <p:nvPr/>
        </p:nvPicPr>
        <p:blipFill rotWithShape="1">
          <a:blip r:embed="rId8" cstate="print">
            <a:extLst>
              <a:ext uri="{28A0092B-C50C-407E-A947-70E740481C1C}">
                <a14:useLocalDpi xmlns:a14="http://schemas.microsoft.com/office/drawing/2010/main" val="0"/>
              </a:ext>
            </a:extLst>
          </a:blip>
          <a:srcRect t="27743" b="20474"/>
          <a:stretch/>
        </p:blipFill>
        <p:spPr>
          <a:xfrm>
            <a:off x="3148863" y="2908122"/>
            <a:ext cx="1768775" cy="915914"/>
          </a:xfrm>
          <a:prstGeom prst="rect">
            <a:avLst/>
          </a:prstGeom>
        </p:spPr>
      </p:pic>
      <p:pic>
        <p:nvPicPr>
          <p:cNvPr id="13" name="Picture 12"/>
          <p:cNvPicPr>
            <a:picLocks noChangeAspect="1"/>
          </p:cNvPicPr>
          <p:nvPr/>
        </p:nvPicPr>
        <p:blipFill rotWithShape="1">
          <a:blip r:embed="rId9" cstate="print">
            <a:extLst>
              <a:ext uri="{28A0092B-C50C-407E-A947-70E740481C1C}">
                <a14:useLocalDpi xmlns:a14="http://schemas.microsoft.com/office/drawing/2010/main" val="0"/>
              </a:ext>
            </a:extLst>
          </a:blip>
          <a:srcRect t="38730" b="38413"/>
          <a:stretch/>
        </p:blipFill>
        <p:spPr>
          <a:xfrm>
            <a:off x="5379865" y="5873872"/>
            <a:ext cx="2417560" cy="552585"/>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4850" y="5806708"/>
            <a:ext cx="659653" cy="659653"/>
          </a:xfrm>
          <a:prstGeom prst="rect">
            <a:avLst/>
          </a:prstGeom>
        </p:spPr>
      </p:pic>
      <p:pic>
        <p:nvPicPr>
          <p:cNvPr id="15" name="Picture 14"/>
          <p:cNvPicPr>
            <a:picLocks noChangeAspect="1"/>
          </p:cNvPicPr>
          <p:nvPr/>
        </p:nvPicPr>
        <p:blipFill rotWithShape="1">
          <a:blip r:embed="rId11" cstate="print">
            <a:extLst>
              <a:ext uri="{28A0092B-C50C-407E-A947-70E740481C1C}">
                <a14:useLocalDpi xmlns:a14="http://schemas.microsoft.com/office/drawing/2010/main" val="0"/>
              </a:ext>
            </a:extLst>
          </a:blip>
          <a:srcRect l="13332" t="24048" r="12839" b="20714"/>
          <a:stretch/>
        </p:blipFill>
        <p:spPr>
          <a:xfrm>
            <a:off x="7001296" y="4917995"/>
            <a:ext cx="870859" cy="651575"/>
          </a:xfrm>
          <a:prstGeom prst="rect">
            <a:avLst/>
          </a:prstGeom>
        </p:spPr>
      </p:pic>
      <p:pic>
        <p:nvPicPr>
          <p:cNvPr id="16" name="Picture 15"/>
          <p:cNvPicPr>
            <a:picLocks noChangeAspect="1"/>
          </p:cNvPicPr>
          <p:nvPr/>
        </p:nvPicPr>
        <p:blipFill rotWithShape="1">
          <a:blip r:embed="rId12" cstate="print">
            <a:extLst>
              <a:ext uri="{28A0092B-C50C-407E-A947-70E740481C1C}">
                <a14:useLocalDpi xmlns:a14="http://schemas.microsoft.com/office/drawing/2010/main" val="0"/>
              </a:ext>
            </a:extLst>
          </a:blip>
          <a:srcRect t="35614" b="34621"/>
          <a:stretch/>
        </p:blipFill>
        <p:spPr>
          <a:xfrm>
            <a:off x="6338865" y="2436731"/>
            <a:ext cx="1425489" cy="424288"/>
          </a:xfrm>
          <a:prstGeom prst="rect">
            <a:avLst/>
          </a:prstGeom>
        </p:spPr>
      </p:pic>
      <p:pic>
        <p:nvPicPr>
          <p:cNvPr id="17" name="Picture 16"/>
          <p:cNvPicPr>
            <a:picLocks noChangeAspect="1"/>
          </p:cNvPicPr>
          <p:nvPr/>
        </p:nvPicPr>
        <p:blipFill rotWithShape="1">
          <a:blip r:embed="rId13" cstate="print">
            <a:extLst>
              <a:ext uri="{28A0092B-C50C-407E-A947-70E740481C1C}">
                <a14:useLocalDpi xmlns:a14="http://schemas.microsoft.com/office/drawing/2010/main" val="0"/>
              </a:ext>
            </a:extLst>
          </a:blip>
          <a:srcRect l="6573" t="34344" r="6573" b="35943"/>
          <a:stretch/>
        </p:blipFill>
        <p:spPr>
          <a:xfrm>
            <a:off x="10707917" y="3577103"/>
            <a:ext cx="880103" cy="301088"/>
          </a:xfrm>
          <a:prstGeom prst="rect">
            <a:avLst/>
          </a:prstGeom>
        </p:spPr>
      </p:pic>
      <p:pic>
        <p:nvPicPr>
          <p:cNvPr id="18" name="Picture 17"/>
          <p:cNvPicPr>
            <a:picLocks noChangeAspect="1"/>
          </p:cNvPicPr>
          <p:nvPr/>
        </p:nvPicPr>
        <p:blipFill rotWithShape="1">
          <a:blip r:embed="rId14">
            <a:extLst>
              <a:ext uri="{28A0092B-C50C-407E-A947-70E740481C1C}">
                <a14:useLocalDpi xmlns:a14="http://schemas.microsoft.com/office/drawing/2010/main" val="0"/>
              </a:ext>
            </a:extLst>
          </a:blip>
          <a:srcRect t="37615" b="38004"/>
          <a:stretch/>
        </p:blipFill>
        <p:spPr>
          <a:xfrm>
            <a:off x="8491586" y="4828821"/>
            <a:ext cx="1858060" cy="453013"/>
          </a:xfrm>
          <a:prstGeom prst="rect">
            <a:avLst/>
          </a:prstGeom>
        </p:spPr>
      </p:pic>
      <p:pic>
        <p:nvPicPr>
          <p:cNvPr id="19" name="Picture 18"/>
          <p:cNvPicPr>
            <a:picLocks noChangeAspect="1"/>
          </p:cNvPicPr>
          <p:nvPr/>
        </p:nvPicPr>
        <p:blipFill rotWithShape="1">
          <a:blip r:embed="rId15" cstate="print">
            <a:extLst>
              <a:ext uri="{28A0092B-C50C-407E-A947-70E740481C1C}">
                <a14:useLocalDpi xmlns:a14="http://schemas.microsoft.com/office/drawing/2010/main" val="0"/>
              </a:ext>
            </a:extLst>
          </a:blip>
          <a:srcRect l="31334" t="22476" r="33619" b="16572"/>
          <a:stretch/>
        </p:blipFill>
        <p:spPr>
          <a:xfrm>
            <a:off x="5716542" y="4986834"/>
            <a:ext cx="463587" cy="806239"/>
          </a:xfrm>
          <a:prstGeom prst="rect">
            <a:avLst/>
          </a:prstGeom>
        </p:spPr>
      </p:pic>
      <p:pic>
        <p:nvPicPr>
          <p:cNvPr id="20" name="Picture 19"/>
          <p:cNvPicPr>
            <a:picLocks noChangeAspect="1"/>
          </p:cNvPicPr>
          <p:nvPr/>
        </p:nvPicPr>
        <p:blipFill rotWithShape="1">
          <a:blip r:embed="rId16" cstate="print">
            <a:extLst>
              <a:ext uri="{28A0092B-C50C-407E-A947-70E740481C1C}">
                <a14:useLocalDpi xmlns:a14="http://schemas.microsoft.com/office/drawing/2010/main" val="0"/>
              </a:ext>
            </a:extLst>
          </a:blip>
          <a:srcRect l="15713" t="26952" r="14951" b="24285"/>
          <a:stretch/>
        </p:blipFill>
        <p:spPr>
          <a:xfrm>
            <a:off x="7863612" y="5618838"/>
            <a:ext cx="833974" cy="586531"/>
          </a:xfrm>
          <a:prstGeom prst="rect">
            <a:avLst/>
          </a:prstGeom>
        </p:spPr>
      </p:pic>
      <p:pic>
        <p:nvPicPr>
          <p:cNvPr id="21" name="Picture 20"/>
          <p:cNvPicPr>
            <a:picLocks noChangeAspect="1"/>
          </p:cNvPicPr>
          <p:nvPr/>
        </p:nvPicPr>
        <p:blipFill rotWithShape="1">
          <a:blip r:embed="rId17" cstate="print">
            <a:extLst>
              <a:ext uri="{28A0092B-C50C-407E-A947-70E740481C1C}">
                <a14:useLocalDpi xmlns:a14="http://schemas.microsoft.com/office/drawing/2010/main" val="0"/>
              </a:ext>
            </a:extLst>
          </a:blip>
          <a:srcRect l="12183" t="24131" r="12600" b="28495"/>
          <a:stretch/>
        </p:blipFill>
        <p:spPr>
          <a:xfrm>
            <a:off x="8875500" y="5470585"/>
            <a:ext cx="1548461" cy="975273"/>
          </a:xfrm>
          <a:prstGeom prst="rect">
            <a:avLst/>
          </a:prstGeom>
        </p:spPr>
      </p:pic>
      <p:pic>
        <p:nvPicPr>
          <p:cNvPr id="22" name="Picture 21"/>
          <p:cNvPicPr>
            <a:picLocks noChangeAspect="1"/>
          </p:cNvPicPr>
          <p:nvPr/>
        </p:nvPicPr>
        <p:blipFill rotWithShape="1">
          <a:blip r:embed="rId18" cstate="print">
            <a:extLst>
              <a:ext uri="{28A0092B-C50C-407E-A947-70E740481C1C}">
                <a14:useLocalDpi xmlns:a14="http://schemas.microsoft.com/office/drawing/2010/main" val="0"/>
              </a:ext>
            </a:extLst>
          </a:blip>
          <a:srcRect l="-1558" t="37732" r="-644" b="37568"/>
          <a:stretch/>
        </p:blipFill>
        <p:spPr>
          <a:xfrm>
            <a:off x="709280" y="1223385"/>
            <a:ext cx="5509057" cy="1331438"/>
          </a:xfrm>
          <a:prstGeom prst="rect">
            <a:avLst/>
          </a:prstGeom>
        </p:spPr>
      </p:pic>
      <p:pic>
        <p:nvPicPr>
          <p:cNvPr id="23" name="Picture 22"/>
          <p:cNvPicPr>
            <a:picLocks noChangeAspect="1"/>
          </p:cNvPicPr>
          <p:nvPr/>
        </p:nvPicPr>
        <p:blipFill rotWithShape="1">
          <a:blip r:embed="rId19" cstate="print">
            <a:extLst>
              <a:ext uri="{28A0092B-C50C-407E-A947-70E740481C1C}">
                <a14:useLocalDpi xmlns:a14="http://schemas.microsoft.com/office/drawing/2010/main" val="0"/>
              </a:ext>
            </a:extLst>
          </a:blip>
          <a:srcRect l="5505" t="19981" r="4896" b="17847"/>
          <a:stretch/>
        </p:blipFill>
        <p:spPr>
          <a:xfrm>
            <a:off x="6253419" y="5309901"/>
            <a:ext cx="890465" cy="617874"/>
          </a:xfrm>
          <a:prstGeom prst="rect">
            <a:avLst/>
          </a:prstGeom>
        </p:spPr>
      </p:pic>
      <p:pic>
        <p:nvPicPr>
          <p:cNvPr id="24" name="Picture 23"/>
          <p:cNvPicPr>
            <a:picLocks noChangeAspect="1"/>
          </p:cNvPicPr>
          <p:nvPr/>
        </p:nvPicPr>
        <p:blipFill rotWithShape="1">
          <a:blip r:embed="rId20" cstate="print">
            <a:extLst>
              <a:ext uri="{28A0092B-C50C-407E-A947-70E740481C1C}">
                <a14:useLocalDpi xmlns:a14="http://schemas.microsoft.com/office/drawing/2010/main" val="0"/>
              </a:ext>
            </a:extLst>
          </a:blip>
          <a:srcRect t="35344" b="36931"/>
          <a:stretch/>
        </p:blipFill>
        <p:spPr>
          <a:xfrm>
            <a:off x="4200840" y="2588344"/>
            <a:ext cx="1369618" cy="379725"/>
          </a:xfrm>
          <a:prstGeom prst="rect">
            <a:avLst/>
          </a:prstGeom>
        </p:spPr>
      </p:pic>
      <p:pic>
        <p:nvPicPr>
          <p:cNvPr id="25" name="Picture 24"/>
          <p:cNvPicPr>
            <a:picLocks noChangeAspect="1"/>
          </p:cNvPicPr>
          <p:nvPr/>
        </p:nvPicPr>
        <p:blipFill rotWithShape="1">
          <a:blip r:embed="rId21">
            <a:extLst>
              <a:ext uri="{28A0092B-C50C-407E-A947-70E740481C1C}">
                <a14:useLocalDpi xmlns:a14="http://schemas.microsoft.com/office/drawing/2010/main" val="0"/>
              </a:ext>
            </a:extLst>
          </a:blip>
          <a:srcRect t="28571" b="29100"/>
          <a:stretch/>
        </p:blipFill>
        <p:spPr>
          <a:xfrm>
            <a:off x="4671374" y="3380885"/>
            <a:ext cx="3998830" cy="1692627"/>
          </a:xfrm>
          <a:prstGeom prst="rect">
            <a:avLst/>
          </a:prstGeom>
        </p:spPr>
      </p:pic>
      <p:pic>
        <p:nvPicPr>
          <p:cNvPr id="26" name="Picture 25"/>
          <p:cNvPicPr>
            <a:picLocks noChangeAspect="1"/>
          </p:cNvPicPr>
          <p:nvPr/>
        </p:nvPicPr>
        <p:blipFill rotWithShape="1">
          <a:blip r:embed="rId22">
            <a:extLst>
              <a:ext uri="{28A0092B-C50C-407E-A947-70E740481C1C}">
                <a14:useLocalDpi xmlns:a14="http://schemas.microsoft.com/office/drawing/2010/main" val="0"/>
              </a:ext>
            </a:extLst>
          </a:blip>
          <a:srcRect l="9321" t="67433" r="8677" b="11421"/>
          <a:stretch/>
        </p:blipFill>
        <p:spPr>
          <a:xfrm>
            <a:off x="7821296" y="1973473"/>
            <a:ext cx="3784492" cy="975932"/>
          </a:xfrm>
          <a:prstGeom prst="rect">
            <a:avLst/>
          </a:prstGeom>
        </p:spPr>
      </p:pic>
      <p:pic>
        <p:nvPicPr>
          <p:cNvPr id="27" name="Picture 26"/>
          <p:cNvPicPr>
            <a:picLocks noChangeAspect="1"/>
          </p:cNvPicPr>
          <p:nvPr/>
        </p:nvPicPr>
        <p:blipFill rotWithShape="1">
          <a:blip r:embed="rId23" cstate="print">
            <a:extLst>
              <a:ext uri="{28A0092B-C50C-407E-A947-70E740481C1C}">
                <a14:useLocalDpi xmlns:a14="http://schemas.microsoft.com/office/drawing/2010/main" val="0"/>
              </a:ext>
            </a:extLst>
          </a:blip>
          <a:srcRect t="38942" b="38836"/>
          <a:stretch/>
        </p:blipFill>
        <p:spPr>
          <a:xfrm>
            <a:off x="8954766" y="3182094"/>
            <a:ext cx="1805975" cy="401328"/>
          </a:xfrm>
          <a:prstGeom prst="rect">
            <a:avLst/>
          </a:prstGeom>
        </p:spPr>
      </p:pic>
      <p:pic>
        <p:nvPicPr>
          <p:cNvPr id="28" name="Picture 27"/>
          <p:cNvPicPr>
            <a:picLocks noChangeAspect="1"/>
          </p:cNvPicPr>
          <p:nvPr/>
        </p:nvPicPr>
        <p:blipFill rotWithShape="1">
          <a:blip r:embed="rId24" cstate="print">
            <a:extLst>
              <a:ext uri="{28A0092B-C50C-407E-A947-70E740481C1C}">
                <a14:useLocalDpi xmlns:a14="http://schemas.microsoft.com/office/drawing/2010/main" val="0"/>
              </a:ext>
            </a:extLst>
          </a:blip>
          <a:srcRect t="32972" b="42343"/>
          <a:stretch/>
        </p:blipFill>
        <p:spPr>
          <a:xfrm>
            <a:off x="1419939" y="2685997"/>
            <a:ext cx="1728924" cy="426775"/>
          </a:xfrm>
          <a:prstGeom prst="rect">
            <a:avLst/>
          </a:prstGeom>
        </p:spPr>
      </p:pic>
      <p:pic>
        <p:nvPicPr>
          <p:cNvPr id="29" name="Picture 28"/>
          <p:cNvPicPr>
            <a:picLocks noChangeAspect="1"/>
          </p:cNvPicPr>
          <p:nvPr/>
        </p:nvPicPr>
        <p:blipFill rotWithShape="1">
          <a:blip r:embed="rId25">
            <a:extLst>
              <a:ext uri="{28A0092B-C50C-407E-A947-70E740481C1C}">
                <a14:useLocalDpi xmlns:a14="http://schemas.microsoft.com/office/drawing/2010/main" val="0"/>
              </a:ext>
            </a:extLst>
          </a:blip>
          <a:srcRect l="9365" t="8678" r="9576" b="8782"/>
          <a:stretch/>
        </p:blipFill>
        <p:spPr>
          <a:xfrm>
            <a:off x="10495823" y="4578062"/>
            <a:ext cx="1053509" cy="1072764"/>
          </a:xfrm>
          <a:prstGeom prst="rect">
            <a:avLst/>
          </a:prstGeom>
        </p:spPr>
      </p:pic>
      <p:pic>
        <p:nvPicPr>
          <p:cNvPr id="30" name="Picture 29"/>
          <p:cNvPicPr>
            <a:picLocks noChangeAspect="1"/>
          </p:cNvPicPr>
          <p:nvPr/>
        </p:nvPicPr>
        <p:blipFill rotWithShape="1">
          <a:blip r:embed="rId26">
            <a:extLst>
              <a:ext uri="{28A0092B-C50C-407E-A947-70E740481C1C}">
                <a14:useLocalDpi xmlns:a14="http://schemas.microsoft.com/office/drawing/2010/main" val="0"/>
              </a:ext>
            </a:extLst>
          </a:blip>
          <a:srcRect l="5504" t="33391" r="6114" b="33695"/>
          <a:stretch/>
        </p:blipFill>
        <p:spPr>
          <a:xfrm>
            <a:off x="6351740" y="1628077"/>
            <a:ext cx="1489606" cy="554750"/>
          </a:xfrm>
          <a:prstGeom prst="rect">
            <a:avLst/>
          </a:prstGeom>
        </p:spPr>
      </p:pic>
      <p:pic>
        <p:nvPicPr>
          <p:cNvPr id="31" name="Picture 30"/>
          <p:cNvPicPr>
            <a:picLocks noChangeAspect="1"/>
          </p:cNvPicPr>
          <p:nvPr/>
        </p:nvPicPr>
        <p:blipFill rotWithShape="1">
          <a:blip r:embed="rId27" cstate="print">
            <a:extLst>
              <a:ext uri="{28A0092B-C50C-407E-A947-70E740481C1C}">
                <a14:useLocalDpi xmlns:a14="http://schemas.microsoft.com/office/drawing/2010/main" val="0"/>
              </a:ext>
            </a:extLst>
          </a:blip>
          <a:srcRect l="10423" t="32381" r="10423" b="38412"/>
          <a:stretch/>
        </p:blipFill>
        <p:spPr>
          <a:xfrm>
            <a:off x="9689558" y="1367228"/>
            <a:ext cx="1509485" cy="556976"/>
          </a:xfrm>
          <a:prstGeom prst="rect">
            <a:avLst/>
          </a:prstGeom>
        </p:spPr>
      </p:pic>
      <p:pic>
        <p:nvPicPr>
          <p:cNvPr id="32" name="Picture 31"/>
          <p:cNvPicPr>
            <a:picLocks noChangeAspect="1"/>
          </p:cNvPicPr>
          <p:nvPr/>
        </p:nvPicPr>
        <p:blipFill rotWithShape="1">
          <a:blip r:embed="rId28" cstate="print">
            <a:extLst>
              <a:ext uri="{28A0092B-C50C-407E-A947-70E740481C1C}">
                <a14:useLocalDpi xmlns:a14="http://schemas.microsoft.com/office/drawing/2010/main" val="0"/>
              </a:ext>
            </a:extLst>
          </a:blip>
          <a:srcRect t="34723" b="33268"/>
          <a:stretch/>
        </p:blipFill>
        <p:spPr>
          <a:xfrm>
            <a:off x="9253859" y="3876307"/>
            <a:ext cx="1556658" cy="498272"/>
          </a:xfrm>
          <a:prstGeom prst="rect">
            <a:avLst/>
          </a:prstGeom>
        </p:spPr>
      </p:pic>
      <p:pic>
        <p:nvPicPr>
          <p:cNvPr id="33" name="Picture 32"/>
          <p:cNvPicPr>
            <a:picLocks noChangeAspect="1"/>
          </p:cNvPicPr>
          <p:nvPr/>
        </p:nvPicPr>
        <p:blipFill rotWithShape="1">
          <a:blip r:embed="rId29" cstate="print">
            <a:extLst>
              <a:ext uri="{28A0092B-C50C-407E-A947-70E740481C1C}">
                <a14:useLocalDpi xmlns:a14="http://schemas.microsoft.com/office/drawing/2010/main" val="0"/>
              </a:ext>
            </a:extLst>
          </a:blip>
          <a:srcRect l="13722" t="37672" r="13298" b="38201"/>
          <a:stretch/>
        </p:blipFill>
        <p:spPr>
          <a:xfrm>
            <a:off x="8001892" y="1601223"/>
            <a:ext cx="1175658" cy="387356"/>
          </a:xfrm>
          <a:prstGeom prst="rect">
            <a:avLst/>
          </a:prstGeom>
        </p:spPr>
      </p:pic>
      <p:pic>
        <p:nvPicPr>
          <p:cNvPr id="34" name="Picture 33"/>
          <p:cNvPicPr>
            <a:picLocks noChangeAspect="1"/>
          </p:cNvPicPr>
          <p:nvPr/>
        </p:nvPicPr>
        <p:blipFill rotWithShape="1">
          <a:blip r:embed="rId30" cstate="print">
            <a:extLst>
              <a:ext uri="{28A0092B-C50C-407E-A947-70E740481C1C}">
                <a14:useLocalDpi xmlns:a14="http://schemas.microsoft.com/office/drawing/2010/main" val="0"/>
              </a:ext>
            </a:extLst>
          </a:blip>
          <a:srcRect l="17545" t="17430" r="17087" b="16744"/>
          <a:stretch/>
        </p:blipFill>
        <p:spPr>
          <a:xfrm>
            <a:off x="4514342" y="5730754"/>
            <a:ext cx="580458" cy="584517"/>
          </a:xfrm>
          <a:prstGeom prst="rect">
            <a:avLst/>
          </a:prstGeom>
        </p:spPr>
      </p:pic>
      <p:pic>
        <p:nvPicPr>
          <p:cNvPr id="37" name="Picture 36"/>
          <p:cNvPicPr>
            <a:picLocks noChangeAspect="1"/>
          </p:cNvPicPr>
          <p:nvPr/>
        </p:nvPicPr>
        <p:blipFill>
          <a:blip r:embed="rId31"/>
          <a:stretch>
            <a:fillRect/>
          </a:stretch>
        </p:blipFill>
        <p:spPr>
          <a:xfrm>
            <a:off x="1035529" y="4305682"/>
            <a:ext cx="3326130" cy="521232"/>
          </a:xfrm>
          <a:prstGeom prst="rect">
            <a:avLst/>
          </a:prstGeom>
        </p:spPr>
      </p:pic>
      <p:pic>
        <p:nvPicPr>
          <p:cNvPr id="38" name="Picture 3" descr="download.png"/>
          <p:cNvPicPr>
            <a:picLocks noChangeAspect="1"/>
          </p:cNvPicPr>
          <p:nvPr/>
        </p:nvPicPr>
        <p:blipFill rotWithShape="1">
          <a:blip r:embed="rId32">
            <a:extLst>
              <a:ext uri="{28A0092B-C50C-407E-A947-70E740481C1C}">
                <a14:useLocalDpi xmlns:a14="http://schemas.microsoft.com/office/drawing/2010/main"/>
              </a:ext>
            </a:extLst>
          </a:blip>
          <a:srcRect t="21629" b="22001"/>
          <a:stretch/>
        </p:blipFill>
        <p:spPr>
          <a:xfrm>
            <a:off x="560120" y="4968898"/>
            <a:ext cx="3240967" cy="913462"/>
          </a:xfrm>
          <a:prstGeom prst="rect">
            <a:avLst/>
          </a:prstGeom>
        </p:spPr>
      </p:pic>
    </p:spTree>
    <p:extLst>
      <p:ext uri="{BB962C8B-B14F-4D97-AF65-F5344CB8AC3E}">
        <p14:creationId xmlns:p14="http://schemas.microsoft.com/office/powerpoint/2010/main" val="20868832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Compare </a:t>
            </a:r>
            <a:r>
              <a:rPr lang="en-US" b="1" dirty="0" smtClean="0"/>
              <a:t>Frameworks: Throughput</a:t>
            </a:r>
            <a:endParaRPr lang="fa-IR" b="1"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30</a:t>
            </a:fld>
            <a:endParaRPr lang="en-US" dirty="0"/>
          </a:p>
        </p:txBody>
      </p:sp>
      <p:sp>
        <p:nvSpPr>
          <p:cNvPr id="8" name="Content Placeholder 7"/>
          <p:cNvSpPr>
            <a:spLocks noGrp="1"/>
          </p:cNvSpPr>
          <p:nvPr>
            <p:ph idx="1"/>
          </p:nvPr>
        </p:nvSpPr>
        <p:spPr/>
        <p:txBody>
          <a:bodyPr/>
          <a:lstStyle/>
          <a:p>
            <a:r>
              <a:rPr lang="en-US" b="1" dirty="0" smtClean="0"/>
              <a:t>Application</a:t>
            </a:r>
            <a:r>
              <a:rPr lang="en-US" dirty="0" smtClean="0"/>
              <a:t>: Anomaly detection</a:t>
            </a:r>
          </a:p>
          <a:p>
            <a:r>
              <a:rPr lang="en-US" b="1" dirty="0" smtClean="0"/>
              <a:t>Dataset</a:t>
            </a:r>
            <a:r>
              <a:rPr lang="en-US" dirty="0" smtClean="0"/>
              <a:t>: power </a:t>
            </a:r>
            <a:r>
              <a:rPr lang="en-US" dirty="0"/>
              <a:t>consumption </a:t>
            </a:r>
            <a:r>
              <a:rPr lang="en-US" dirty="0" smtClean="0"/>
              <a:t>dataset and weather </a:t>
            </a:r>
            <a:r>
              <a:rPr lang="en-US" dirty="0"/>
              <a:t>dataset </a:t>
            </a:r>
          </a:p>
          <a:p>
            <a:r>
              <a:rPr lang="en-US" b="1" dirty="0" smtClean="0"/>
              <a:t>Cluster</a:t>
            </a:r>
            <a:r>
              <a:rPr lang="en-US" dirty="0" smtClean="0"/>
              <a:t>: 3 servers nodes, 1 master, 2 worker (Kafka on master)</a:t>
            </a:r>
            <a:r>
              <a:rPr lang="en-US" dirty="0"/>
              <a:t/>
            </a:r>
            <a:br>
              <a:rPr lang="en-US" dirty="0"/>
            </a:br>
            <a:r>
              <a:rPr lang="en-US" dirty="0"/>
              <a:t/>
            </a:r>
            <a:br>
              <a:rPr lang="en-US" dirty="0"/>
            </a:br>
            <a:endParaRPr lang="fa-IR" dirty="0"/>
          </a:p>
        </p:txBody>
      </p:sp>
      <p:sp>
        <p:nvSpPr>
          <p:cNvPr id="10" name="TextBox 9"/>
          <p:cNvSpPr txBox="1"/>
          <p:nvPr/>
        </p:nvSpPr>
        <p:spPr>
          <a:xfrm>
            <a:off x="8694537" y="3224964"/>
            <a:ext cx="3320040" cy="2308324"/>
          </a:xfrm>
          <a:prstGeom prst="rect">
            <a:avLst/>
          </a:prstGeom>
          <a:noFill/>
        </p:spPr>
        <p:txBody>
          <a:bodyPr wrap="square" rtlCol="1">
            <a:spAutoFit/>
          </a:bodyPr>
          <a:lstStyle/>
          <a:p>
            <a:r>
              <a:rPr lang="en-US" dirty="0" smtClean="0">
                <a:solidFill>
                  <a:srgbClr val="00009A"/>
                </a:solidFill>
              </a:rPr>
              <a:t>Ref</a:t>
            </a:r>
            <a:r>
              <a:rPr lang="en-US" dirty="0" smtClean="0"/>
              <a:t>: </a:t>
            </a:r>
            <a:r>
              <a:rPr lang="en-US" dirty="0"/>
              <a:t>Lipčák, Peter, Martin Macak, and Bruno Rossi. "</a:t>
            </a:r>
            <a:r>
              <a:rPr lang="en-US" dirty="0">
                <a:solidFill>
                  <a:srgbClr val="B21C4A"/>
                </a:solidFill>
              </a:rPr>
              <a:t>Big Data Platform for Smart Grids Power Consumption Anomaly Detection</a:t>
            </a:r>
            <a:r>
              <a:rPr lang="en-US" dirty="0"/>
              <a:t>." </a:t>
            </a:r>
            <a:r>
              <a:rPr lang="en-US" i="1" dirty="0">
                <a:solidFill>
                  <a:srgbClr val="00B050"/>
                </a:solidFill>
              </a:rPr>
              <a:t>2019 Federated Conference on Computer Science and Information Systems (FedCSIS)</a:t>
            </a:r>
            <a:r>
              <a:rPr lang="en-US" dirty="0">
                <a:solidFill>
                  <a:srgbClr val="00B050"/>
                </a:solidFill>
              </a:rPr>
              <a:t>. </a:t>
            </a:r>
            <a:r>
              <a:rPr lang="en-US" b="1" dirty="0">
                <a:solidFill>
                  <a:srgbClr val="0070C0"/>
                </a:solidFill>
              </a:rPr>
              <a:t>IEEE, 2019.</a:t>
            </a:r>
          </a:p>
        </p:txBody>
      </p:sp>
      <p:graphicFrame>
        <p:nvGraphicFramePr>
          <p:cNvPr id="14" name="Chart 13"/>
          <p:cNvGraphicFramePr/>
          <p:nvPr>
            <p:extLst>
              <p:ext uri="{D42A27DB-BD31-4B8C-83A1-F6EECF244321}">
                <p14:modId xmlns:p14="http://schemas.microsoft.com/office/powerpoint/2010/main" val="4232646743"/>
              </p:ext>
            </p:extLst>
          </p:nvPr>
        </p:nvGraphicFramePr>
        <p:xfrm>
          <a:off x="1628547" y="2750932"/>
          <a:ext cx="5944012" cy="39626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69424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a:t>
            </a:r>
            <a:r>
              <a:rPr lang="en-US" dirty="0"/>
              <a:t>: </a:t>
            </a:r>
            <a:r>
              <a:rPr lang="en-US" dirty="0" smtClean="0"/>
              <a:t>Yahoo</a:t>
            </a:r>
            <a:r>
              <a:rPr lang="en-US" dirty="0"/>
              <a:t>! streaming benchmark</a:t>
            </a:r>
            <a:endParaRPr lang="fa-IR" dirty="0"/>
          </a:p>
        </p:txBody>
      </p:sp>
      <p:sp>
        <p:nvSpPr>
          <p:cNvPr id="3" name="Content Placeholder 2"/>
          <p:cNvSpPr>
            <a:spLocks noGrp="1"/>
          </p:cNvSpPr>
          <p:nvPr>
            <p:ph idx="1"/>
          </p:nvPr>
        </p:nvSpPr>
        <p:spPr/>
        <p:txBody>
          <a:bodyPr>
            <a:normAutofit/>
          </a:bodyPr>
          <a:lstStyle/>
          <a:p>
            <a:r>
              <a:rPr lang="en-US" dirty="0"/>
              <a:t>Count ad </a:t>
            </a:r>
            <a:r>
              <a:rPr lang="en-US" dirty="0" smtClean="0"/>
              <a:t>impressions grouped </a:t>
            </a:r>
            <a:r>
              <a:rPr lang="en-US" dirty="0"/>
              <a:t>by campaign </a:t>
            </a:r>
            <a:endParaRPr lang="en-US" dirty="0" smtClean="0"/>
          </a:p>
          <a:p>
            <a:pPr lvl="1"/>
            <a:r>
              <a:rPr lang="en-US" dirty="0" smtClean="0"/>
              <a:t>Reading various JSON </a:t>
            </a:r>
            <a:r>
              <a:rPr lang="en-US" dirty="0"/>
              <a:t>events from </a:t>
            </a:r>
            <a:r>
              <a:rPr lang="en-US" b="1" dirty="0" smtClean="0"/>
              <a:t>Kafka</a:t>
            </a:r>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31</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420" y="2462235"/>
            <a:ext cx="5657322" cy="3225375"/>
          </a:xfrm>
          <a:prstGeom prst="rect">
            <a:avLst/>
          </a:prstGeom>
        </p:spPr>
      </p:pic>
      <p:sp>
        <p:nvSpPr>
          <p:cNvPr id="6" name="TextBox 5"/>
          <p:cNvSpPr txBox="1"/>
          <p:nvPr/>
        </p:nvSpPr>
        <p:spPr>
          <a:xfrm>
            <a:off x="7151790" y="2817694"/>
            <a:ext cx="4585253" cy="2862322"/>
          </a:xfrm>
          <a:prstGeom prst="rect">
            <a:avLst/>
          </a:prstGeom>
          <a:noFill/>
        </p:spPr>
        <p:txBody>
          <a:bodyPr wrap="square" rtlCol="1">
            <a:spAutoFit/>
          </a:bodyPr>
          <a:lstStyle/>
          <a:p>
            <a:pPr marL="285750" indent="-285750">
              <a:buFont typeface="Arial" panose="020B0604020202020204" pitchFamily="34" charset="0"/>
              <a:buChar char="•"/>
            </a:pPr>
            <a:r>
              <a:rPr lang="en-US" dirty="0">
                <a:solidFill>
                  <a:schemeClr val="accent2">
                    <a:lumMod val="75000"/>
                  </a:schemeClr>
                </a:solidFill>
              </a:rPr>
              <a:t>https://github.com/yahoo/streaming-benchmarks</a:t>
            </a:r>
          </a:p>
          <a:p>
            <a:pPr marL="285750" indent="-285750">
              <a:buFont typeface="Arial" panose="020B0604020202020204" pitchFamily="34" charset="0"/>
              <a:buChar char="•"/>
            </a:pPr>
            <a:r>
              <a:rPr lang="en-US" dirty="0" smtClean="0">
                <a:solidFill>
                  <a:srgbClr val="00009A"/>
                </a:solidFill>
              </a:rPr>
              <a:t>Ref</a:t>
            </a:r>
            <a:r>
              <a:rPr lang="en-US" dirty="0" smtClean="0"/>
              <a:t>: </a:t>
            </a:r>
            <a:r>
              <a:rPr lang="en-US" dirty="0"/>
              <a:t>Chintapalli, Sanket, Derek Dagit, Bobby Evans, Reza Farivar, Thomas Graves, Mark Holderbaugh, Zhuo Liu et al. </a:t>
            </a:r>
            <a:r>
              <a:rPr lang="en-US" dirty="0">
                <a:solidFill>
                  <a:schemeClr val="tx1">
                    <a:lumMod val="95000"/>
                    <a:lumOff val="5000"/>
                  </a:schemeClr>
                </a:solidFill>
              </a:rPr>
              <a:t>"</a:t>
            </a:r>
            <a:r>
              <a:rPr lang="en-US" dirty="0">
                <a:solidFill>
                  <a:srgbClr val="B21C4A"/>
                </a:solidFill>
              </a:rPr>
              <a:t>Benchmarking streaming computation engines: Storm, flink and spark streaming</a:t>
            </a:r>
            <a:r>
              <a:rPr lang="en-US" dirty="0">
                <a:solidFill>
                  <a:schemeClr val="tx1">
                    <a:lumMod val="95000"/>
                    <a:lumOff val="5000"/>
                  </a:schemeClr>
                </a:solidFill>
              </a:rPr>
              <a:t>." </a:t>
            </a:r>
            <a:r>
              <a:rPr lang="en-US" dirty="0"/>
              <a:t>In </a:t>
            </a:r>
            <a:r>
              <a:rPr lang="en-US" i="1" dirty="0">
                <a:solidFill>
                  <a:srgbClr val="00B050"/>
                </a:solidFill>
              </a:rPr>
              <a:t>2016 IEEE international parallel and distributed processing symposium workshops (IPDPSW)</a:t>
            </a:r>
            <a:r>
              <a:rPr lang="en-US" dirty="0">
                <a:solidFill>
                  <a:srgbClr val="00B050"/>
                </a:solidFill>
              </a:rPr>
              <a:t>, pp. 1789-1792.</a:t>
            </a:r>
            <a:r>
              <a:rPr lang="en-US" dirty="0"/>
              <a:t> </a:t>
            </a:r>
            <a:r>
              <a:rPr lang="en-US" b="1" dirty="0">
                <a:solidFill>
                  <a:srgbClr val="0070C0"/>
                </a:solidFill>
              </a:rPr>
              <a:t>IEEE, </a:t>
            </a:r>
            <a:r>
              <a:rPr lang="en-US" b="1" dirty="0" smtClean="0">
                <a:solidFill>
                  <a:srgbClr val="0070C0"/>
                </a:solidFill>
              </a:rPr>
              <a:t>2016</a:t>
            </a:r>
            <a:endParaRPr lang="en-US" b="1" dirty="0">
              <a:solidFill>
                <a:srgbClr val="0070C0"/>
              </a:solidFill>
            </a:endParaRPr>
          </a:p>
        </p:txBody>
      </p:sp>
    </p:spTree>
    <p:extLst>
      <p:ext uri="{BB962C8B-B14F-4D97-AF65-F5344CB8AC3E}">
        <p14:creationId xmlns:p14="http://schemas.microsoft.com/office/powerpoint/2010/main" val="2011517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Yahoo! Benchmark by Data Artisans</a:t>
            </a:r>
            <a:endParaRPr lang="fa-IR" dirty="0"/>
          </a:p>
        </p:txBody>
      </p:sp>
      <p:sp>
        <p:nvSpPr>
          <p:cNvPr id="3" name="Content Placeholder 2"/>
          <p:cNvSpPr>
            <a:spLocks noGrp="1"/>
          </p:cNvSpPr>
          <p:nvPr>
            <p:ph idx="1"/>
          </p:nvPr>
        </p:nvSpPr>
        <p:spPr/>
        <p:txBody>
          <a:bodyPr/>
          <a:lstStyle/>
          <a:p>
            <a:r>
              <a:rPr lang="en-US" dirty="0" smtClean="0"/>
              <a:t>Yahoo</a:t>
            </a:r>
            <a:r>
              <a:rPr lang="en-US" dirty="0"/>
              <a:t>!</a:t>
            </a:r>
            <a:r>
              <a:rPr lang="en-US" dirty="0" smtClean="0"/>
              <a:t> benchmark </a:t>
            </a:r>
            <a:r>
              <a:rPr lang="en-US" b="1" dirty="0" smtClean="0">
                <a:solidFill>
                  <a:srgbClr val="0070C0"/>
                </a:solidFill>
              </a:rPr>
              <a:t>limitations</a:t>
            </a:r>
            <a:r>
              <a:rPr lang="en-US" dirty="0" smtClean="0"/>
              <a:t>:</a:t>
            </a:r>
            <a:endParaRPr lang="en-US" dirty="0"/>
          </a:p>
          <a:p>
            <a:pPr lvl="1"/>
            <a:r>
              <a:rPr lang="en-US" dirty="0"/>
              <a:t>S</a:t>
            </a:r>
            <a:r>
              <a:rPr lang="en-US" dirty="0" smtClean="0"/>
              <a:t>toping the </a:t>
            </a:r>
            <a:r>
              <a:rPr lang="en-US" dirty="0"/>
              <a:t>benchmark </a:t>
            </a:r>
            <a:r>
              <a:rPr lang="en-US" dirty="0" smtClean="0"/>
              <a:t>at </a:t>
            </a:r>
            <a:r>
              <a:rPr lang="en-US" dirty="0"/>
              <a:t>very low </a:t>
            </a:r>
            <a:r>
              <a:rPr lang="en-US" dirty="0" smtClean="0"/>
              <a:t>throughputs</a:t>
            </a:r>
          </a:p>
          <a:p>
            <a:pPr lvl="2"/>
            <a:r>
              <a:rPr lang="en-US" dirty="0" smtClean="0">
                <a:solidFill>
                  <a:srgbClr val="0070C0"/>
                </a:solidFill>
              </a:rPr>
              <a:t>170,000</a:t>
            </a:r>
            <a:r>
              <a:rPr lang="en-US" dirty="0" smtClean="0"/>
              <a:t> </a:t>
            </a:r>
            <a:r>
              <a:rPr lang="en-US" dirty="0"/>
              <a:t>events per </a:t>
            </a:r>
            <a:r>
              <a:rPr lang="en-US" dirty="0" smtClean="0"/>
              <a:t>second</a:t>
            </a:r>
          </a:p>
          <a:p>
            <a:pPr marL="0" indent="0">
              <a:buNone/>
            </a:pPr>
            <a:endParaRPr lang="en-US" dirty="0"/>
          </a:p>
          <a:p>
            <a:endParaRPr lang="fa-IR"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998259"/>
            <a:ext cx="9102805" cy="3108960"/>
          </a:xfrm>
          <a:prstGeom prst="rect">
            <a:avLst/>
          </a:prstGeom>
        </p:spPr>
      </p:pic>
    </p:spTree>
    <p:extLst>
      <p:ext uri="{BB962C8B-B14F-4D97-AF65-F5344CB8AC3E}">
        <p14:creationId xmlns:p14="http://schemas.microsoft.com/office/powerpoint/2010/main" val="25607071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87648" cy="6858000"/>
          </a:xfrm>
          <a:prstGeom prst="rect">
            <a:avLst/>
          </a:prstGeom>
          <a:noFill/>
          <a:ln>
            <a:noFill/>
          </a:ln>
        </p:spPr>
      </p:pic>
      <p:sp>
        <p:nvSpPr>
          <p:cNvPr id="10" name="Content Placeholder 2"/>
          <p:cNvSpPr txBox="1">
            <a:spLocks/>
          </p:cNvSpPr>
          <p:nvPr/>
        </p:nvSpPr>
        <p:spPr>
          <a:xfrm>
            <a:off x="4392786" y="2668666"/>
            <a:ext cx="3812147" cy="1520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8800" dirty="0" smtClean="0">
                <a:solidFill>
                  <a:srgbClr val="00009A"/>
                </a:solidFill>
                <a:ea typeface="+mj-ea"/>
                <a:cs typeface="+mj-cs"/>
              </a:rPr>
              <a:t>Thanks!</a:t>
            </a:r>
          </a:p>
          <a:p>
            <a:endParaRPr lang="en-US" dirty="0" smtClean="0"/>
          </a:p>
          <a:p>
            <a:endParaRPr lang="fa-IR" dirty="0"/>
          </a:p>
        </p:txBody>
      </p:sp>
    </p:spTree>
    <p:extLst>
      <p:ext uri="{BB962C8B-B14F-4D97-AF65-F5344CB8AC3E}">
        <p14:creationId xmlns:p14="http://schemas.microsoft.com/office/powerpoint/2010/main" val="1682013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Flink’s</a:t>
            </a:r>
            <a:r>
              <a:rPr lang="en-US" dirty="0" smtClean="0"/>
              <a:t> Extensive Features </a:t>
            </a:r>
            <a:r>
              <a:rPr lang="en-US" dirty="0"/>
              <a:t>S</a:t>
            </a:r>
            <a:r>
              <a:rPr lang="en-US" dirty="0" smtClean="0"/>
              <a:t>et</a:t>
            </a:r>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3</a:t>
            </a:fld>
            <a:endParaRPr lang="en-US" dirty="0"/>
          </a:p>
        </p:txBody>
      </p:sp>
      <p:sp>
        <p:nvSpPr>
          <p:cNvPr id="13" name="Content Placeholder 2"/>
          <p:cNvSpPr>
            <a:spLocks noGrp="1"/>
          </p:cNvSpPr>
          <p:nvPr>
            <p:ph idx="1"/>
          </p:nvPr>
        </p:nvSpPr>
        <p:spPr>
          <a:xfrm>
            <a:off x="1072420" y="1325563"/>
            <a:ext cx="10515600" cy="4781656"/>
          </a:xfrm>
        </p:spPr>
        <p:txBody>
          <a:bodyPr>
            <a:normAutofit/>
          </a:bodyPr>
          <a:lstStyle/>
          <a:p>
            <a:r>
              <a:rPr lang="en-US" dirty="0" smtClean="0">
                <a:solidFill>
                  <a:srgbClr val="0070C0"/>
                </a:solidFill>
              </a:rPr>
              <a:t>Stateful </a:t>
            </a:r>
            <a:r>
              <a:rPr lang="en-US" dirty="0" smtClean="0"/>
              <a:t>computation </a:t>
            </a:r>
            <a:r>
              <a:rPr lang="en-US" dirty="0"/>
              <a:t>over data streams</a:t>
            </a:r>
          </a:p>
          <a:p>
            <a:r>
              <a:rPr lang="en-US" dirty="0"/>
              <a:t>Running in all common cluster </a:t>
            </a:r>
            <a:r>
              <a:rPr lang="en-US" dirty="0" smtClean="0"/>
              <a:t>environments: </a:t>
            </a:r>
            <a:r>
              <a:rPr lang="en-US" dirty="0" smtClean="0">
                <a:solidFill>
                  <a:srgbClr val="0070C0"/>
                </a:solidFill>
              </a:rPr>
              <a:t>Yarn</a:t>
            </a:r>
            <a:r>
              <a:rPr lang="en-US" dirty="0" smtClean="0"/>
              <a:t>, </a:t>
            </a:r>
            <a:r>
              <a:rPr lang="en-US" dirty="0" err="1" smtClean="0">
                <a:solidFill>
                  <a:srgbClr val="0070C0"/>
                </a:solidFill>
              </a:rPr>
              <a:t>Mesos</a:t>
            </a:r>
            <a:r>
              <a:rPr lang="en-US" dirty="0" smtClean="0"/>
              <a:t>, …</a:t>
            </a:r>
            <a:endParaRPr lang="en-US" dirty="0"/>
          </a:p>
          <a:p>
            <a:r>
              <a:rPr lang="en-US" dirty="0" smtClean="0"/>
              <a:t>Supporting </a:t>
            </a:r>
            <a:r>
              <a:rPr lang="en-US" dirty="0"/>
              <a:t>both </a:t>
            </a:r>
            <a:r>
              <a:rPr lang="en-US" dirty="0">
                <a:solidFill>
                  <a:srgbClr val="0070C0"/>
                </a:solidFill>
              </a:rPr>
              <a:t>stream</a:t>
            </a:r>
            <a:r>
              <a:rPr lang="en-US" dirty="0"/>
              <a:t> and </a:t>
            </a:r>
            <a:r>
              <a:rPr lang="en-US" dirty="0">
                <a:solidFill>
                  <a:srgbClr val="0070C0"/>
                </a:solidFill>
              </a:rPr>
              <a:t>batch</a:t>
            </a:r>
            <a:r>
              <a:rPr lang="en-US" dirty="0"/>
              <a:t> processing</a:t>
            </a:r>
          </a:p>
          <a:p>
            <a:r>
              <a:rPr lang="en-US" dirty="0"/>
              <a:t>Supporting </a:t>
            </a:r>
            <a:r>
              <a:rPr lang="en-US" dirty="0">
                <a:solidFill>
                  <a:srgbClr val="0070C0"/>
                </a:solidFill>
              </a:rPr>
              <a:t>event-time</a:t>
            </a:r>
            <a:r>
              <a:rPr lang="en-US" dirty="0"/>
              <a:t> processing </a:t>
            </a:r>
            <a:r>
              <a:rPr lang="en-US" dirty="0" smtClean="0"/>
              <a:t>semantic</a:t>
            </a:r>
          </a:p>
          <a:p>
            <a:r>
              <a:rPr lang="en-US" dirty="0" smtClean="0">
                <a:solidFill>
                  <a:srgbClr val="0070C0"/>
                </a:solidFill>
              </a:rPr>
              <a:t>FlinkML</a:t>
            </a:r>
            <a:r>
              <a:rPr lang="en-US" dirty="0" smtClean="0"/>
              <a:t> </a:t>
            </a:r>
            <a:r>
              <a:rPr lang="en-US" dirty="0"/>
              <a:t>library for machine learning, and </a:t>
            </a:r>
            <a:r>
              <a:rPr lang="en-US" dirty="0">
                <a:solidFill>
                  <a:srgbClr val="0070C0"/>
                </a:solidFill>
              </a:rPr>
              <a:t>Gelly</a:t>
            </a:r>
            <a:r>
              <a:rPr lang="en-US" dirty="0"/>
              <a:t> </a:t>
            </a:r>
            <a:r>
              <a:rPr lang="en-US" dirty="0" smtClean="0"/>
              <a:t>for graph-processing</a:t>
            </a:r>
          </a:p>
          <a:p>
            <a:r>
              <a:rPr lang="en-US" dirty="0" smtClean="0">
                <a:solidFill>
                  <a:srgbClr val="0070C0"/>
                </a:solidFill>
              </a:rPr>
              <a:t>Java</a:t>
            </a:r>
            <a:r>
              <a:rPr lang="en-US" dirty="0" smtClean="0"/>
              <a:t>, </a:t>
            </a:r>
            <a:r>
              <a:rPr lang="en-US" dirty="0" smtClean="0">
                <a:solidFill>
                  <a:srgbClr val="0070C0"/>
                </a:solidFill>
              </a:rPr>
              <a:t>Scala</a:t>
            </a:r>
            <a:r>
              <a:rPr lang="en-US" dirty="0" smtClean="0"/>
              <a:t> and </a:t>
            </a:r>
            <a:r>
              <a:rPr lang="en-US" dirty="0" smtClean="0">
                <a:solidFill>
                  <a:srgbClr val="0070C0"/>
                </a:solidFill>
              </a:rPr>
              <a:t>Python</a:t>
            </a:r>
            <a:r>
              <a:rPr lang="en-US" dirty="0" smtClean="0"/>
              <a:t> API </a:t>
            </a:r>
            <a:r>
              <a:rPr lang="en-US" sz="2000" dirty="0"/>
              <a:t/>
            </a:r>
            <a:br>
              <a:rPr lang="en-US" sz="2000" dirty="0"/>
            </a:br>
            <a:endParaRPr lang="en-US" sz="2000" dirty="0"/>
          </a:p>
        </p:txBody>
      </p:sp>
      <p:grpSp>
        <p:nvGrpSpPr>
          <p:cNvPr id="14" name="Group 13"/>
          <p:cNvGrpSpPr/>
          <p:nvPr/>
        </p:nvGrpSpPr>
        <p:grpSpPr>
          <a:xfrm>
            <a:off x="3929509" y="4146411"/>
            <a:ext cx="7268103" cy="2567196"/>
            <a:chOff x="2687245" y="2331870"/>
            <a:chExt cx="7268103" cy="2567196"/>
          </a:xfrm>
        </p:grpSpPr>
        <p:sp>
          <p:nvSpPr>
            <p:cNvPr id="15" name="Rectangle 2"/>
            <p:cNvSpPr/>
            <p:nvPr/>
          </p:nvSpPr>
          <p:spPr>
            <a:xfrm>
              <a:off x="2687245" y="2716471"/>
              <a:ext cx="1981445" cy="1156267"/>
            </a:xfrm>
            <a:prstGeom prst="rect">
              <a:avLst/>
            </a:prstGeom>
            <a:solidFill>
              <a:srgbClr val="B21C4A"/>
            </a:solidFill>
            <a:ln>
              <a:solidFill>
                <a:srgbClr val="2DA0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UI Light" panose="020B0502040204020203" pitchFamily="34" charset="0"/>
                  <a:cs typeface="Avenir Next Regular"/>
                </a:rPr>
                <a:t>Batch Processing</a:t>
              </a:r>
            </a:p>
            <a:p>
              <a:pPr algn="ctr"/>
              <a:endParaRPr lang="en-US" sz="1200" dirty="0">
                <a:latin typeface="Segoe UI Light" panose="020B0502040204020203" pitchFamily="34" charset="0"/>
                <a:cs typeface="Avenir Next Regular"/>
              </a:endParaRPr>
            </a:p>
            <a:p>
              <a:pPr algn="ctr"/>
              <a:r>
                <a:rPr lang="en-US" sz="1200" dirty="0">
                  <a:latin typeface="Segoe UI Light" panose="020B0502040204020203" pitchFamily="34" charset="0"/>
                  <a:cs typeface="Avenir Next Regular"/>
                </a:rPr>
                <a:t>process static and</a:t>
              </a:r>
              <a:br>
                <a:rPr lang="en-US" sz="1200" dirty="0">
                  <a:latin typeface="Segoe UI Light" panose="020B0502040204020203" pitchFamily="34" charset="0"/>
                  <a:cs typeface="Avenir Next Regular"/>
                </a:rPr>
              </a:br>
              <a:r>
                <a:rPr lang="en-US" sz="1200" dirty="0">
                  <a:latin typeface="Segoe UI Light" panose="020B0502040204020203" pitchFamily="34" charset="0"/>
                  <a:cs typeface="Avenir Next Regular"/>
                </a:rPr>
                <a:t>historic data</a:t>
              </a:r>
            </a:p>
          </p:txBody>
        </p:sp>
        <p:sp>
          <p:nvSpPr>
            <p:cNvPr id="16" name="Rectangle 3"/>
            <p:cNvSpPr/>
            <p:nvPr/>
          </p:nvSpPr>
          <p:spPr>
            <a:xfrm>
              <a:off x="5279059" y="2331870"/>
              <a:ext cx="1981445" cy="1156267"/>
            </a:xfrm>
            <a:prstGeom prst="rect">
              <a:avLst/>
            </a:prstGeom>
            <a:solidFill>
              <a:srgbClr val="B21C4A"/>
            </a:solidFill>
            <a:ln>
              <a:solidFill>
                <a:srgbClr val="2DA0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UI Light" panose="020B0502040204020203" pitchFamily="34" charset="0"/>
                  <a:cs typeface="Avenir Next Regular"/>
                </a:rPr>
                <a:t>Data Stream Processing</a:t>
              </a:r>
            </a:p>
            <a:p>
              <a:pPr algn="ctr"/>
              <a:endParaRPr lang="en-US" sz="800" dirty="0">
                <a:latin typeface="Segoe UI Light" panose="020B0502040204020203" pitchFamily="34" charset="0"/>
                <a:cs typeface="Avenir Next Regular"/>
              </a:endParaRPr>
            </a:p>
            <a:p>
              <a:pPr algn="ctr"/>
              <a:r>
                <a:rPr lang="en-US" sz="1200" dirty="0" err="1">
                  <a:latin typeface="Segoe UI Light" panose="020B0502040204020203" pitchFamily="34" charset="0"/>
                  <a:cs typeface="Avenir Next Regular"/>
                </a:rPr>
                <a:t>realtime</a:t>
              </a:r>
              <a:r>
                <a:rPr lang="en-US" sz="1200" dirty="0">
                  <a:latin typeface="Segoe UI Light" panose="020B0502040204020203" pitchFamily="34" charset="0"/>
                  <a:cs typeface="Avenir Next Regular"/>
                </a:rPr>
                <a:t> results</a:t>
              </a:r>
              <a:br>
                <a:rPr lang="en-US" sz="1200" dirty="0">
                  <a:latin typeface="Segoe UI Light" panose="020B0502040204020203" pitchFamily="34" charset="0"/>
                  <a:cs typeface="Avenir Next Regular"/>
                </a:rPr>
              </a:br>
              <a:r>
                <a:rPr lang="en-US" sz="1200" dirty="0">
                  <a:latin typeface="Segoe UI Light" panose="020B0502040204020203" pitchFamily="34" charset="0"/>
                  <a:cs typeface="Avenir Next Regular"/>
                </a:rPr>
                <a:t>from data streams</a:t>
              </a:r>
            </a:p>
          </p:txBody>
        </p:sp>
        <p:sp>
          <p:nvSpPr>
            <p:cNvPr id="17" name="Rectangle 4"/>
            <p:cNvSpPr/>
            <p:nvPr/>
          </p:nvSpPr>
          <p:spPr>
            <a:xfrm>
              <a:off x="7973903" y="2626318"/>
              <a:ext cx="1981445" cy="1156267"/>
            </a:xfrm>
            <a:prstGeom prst="rect">
              <a:avLst/>
            </a:prstGeom>
            <a:solidFill>
              <a:srgbClr val="B21C4A"/>
            </a:solidFill>
            <a:ln>
              <a:solidFill>
                <a:srgbClr val="2DA0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UI Light" panose="020B0502040204020203" pitchFamily="34" charset="0"/>
                  <a:cs typeface="Avenir Next Regular"/>
                </a:rPr>
                <a:t>Event-driven</a:t>
              </a:r>
            </a:p>
            <a:p>
              <a:pPr algn="ctr"/>
              <a:r>
                <a:rPr lang="en-US" dirty="0">
                  <a:latin typeface="Segoe UI Light" panose="020B0502040204020203" pitchFamily="34" charset="0"/>
                  <a:cs typeface="Avenir Next Regular"/>
                </a:rPr>
                <a:t>Applications</a:t>
              </a:r>
            </a:p>
            <a:p>
              <a:pPr algn="ctr"/>
              <a:endParaRPr lang="en-US" sz="800" dirty="0">
                <a:latin typeface="Segoe UI Light" panose="020B0502040204020203" pitchFamily="34" charset="0"/>
                <a:cs typeface="Avenir Next Regular"/>
              </a:endParaRPr>
            </a:p>
            <a:p>
              <a:pPr algn="ctr"/>
              <a:r>
                <a:rPr lang="en-US" sz="1200" dirty="0">
                  <a:latin typeface="Segoe UI Light" panose="020B0502040204020203" pitchFamily="34" charset="0"/>
                  <a:cs typeface="Avenir Next Regular"/>
                </a:rPr>
                <a:t>data-driven actions</a:t>
              </a:r>
              <a:br>
                <a:rPr lang="en-US" sz="1200" dirty="0">
                  <a:latin typeface="Segoe UI Light" panose="020B0502040204020203" pitchFamily="34" charset="0"/>
                  <a:cs typeface="Avenir Next Regular"/>
                </a:rPr>
              </a:br>
              <a:r>
                <a:rPr lang="en-US" sz="1200" dirty="0">
                  <a:latin typeface="Segoe UI Light" panose="020B0502040204020203" pitchFamily="34" charset="0"/>
                  <a:cs typeface="Avenir Next Regular"/>
                </a:rPr>
                <a:t>and services</a:t>
              </a:r>
            </a:p>
          </p:txBody>
        </p:sp>
        <p:sp>
          <p:nvSpPr>
            <p:cNvPr id="18" name="Right Arrow 40"/>
            <p:cNvSpPr/>
            <p:nvPr/>
          </p:nvSpPr>
          <p:spPr>
            <a:xfrm rot="16200000">
              <a:off x="6196463" y="3511521"/>
              <a:ext cx="231674" cy="365637"/>
            </a:xfrm>
            <a:prstGeom prst="rightArrow">
              <a:avLst/>
            </a:prstGeom>
            <a:solidFill>
              <a:srgbClr val="B21C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latin typeface="Segoe UI Light" panose="020B0502040204020203" pitchFamily="34" charset="0"/>
              </a:endParaRPr>
            </a:p>
          </p:txBody>
        </p:sp>
        <p:sp>
          <p:nvSpPr>
            <p:cNvPr id="19" name="Right Arrow 40"/>
            <p:cNvSpPr/>
            <p:nvPr/>
          </p:nvSpPr>
          <p:spPr>
            <a:xfrm rot="19400804">
              <a:off x="7198572" y="3937713"/>
              <a:ext cx="282747" cy="365637"/>
            </a:xfrm>
            <a:prstGeom prst="rightArrow">
              <a:avLst/>
            </a:prstGeom>
            <a:solidFill>
              <a:srgbClr val="B21C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latin typeface="Segoe UI Light" panose="020B0502040204020203" pitchFamily="34" charset="0"/>
              </a:endParaRPr>
            </a:p>
          </p:txBody>
        </p:sp>
        <p:pic>
          <p:nvPicPr>
            <p:cNvPr id="20" name="Picture 15" descr="flink_squirrel_1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1535" y="3920839"/>
              <a:ext cx="978227" cy="978227"/>
            </a:xfrm>
            <a:prstGeom prst="rect">
              <a:avLst/>
            </a:prstGeom>
          </p:spPr>
        </p:pic>
        <p:sp>
          <p:nvSpPr>
            <p:cNvPr id="21" name="Right Arrow 40"/>
            <p:cNvSpPr/>
            <p:nvPr/>
          </p:nvSpPr>
          <p:spPr>
            <a:xfrm rot="2199196" flipH="1">
              <a:off x="5096874" y="3937713"/>
              <a:ext cx="282747" cy="365637"/>
            </a:xfrm>
            <a:prstGeom prst="rightArrow">
              <a:avLst/>
            </a:prstGeom>
            <a:solidFill>
              <a:srgbClr val="B21C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latin typeface="Segoe UI Light" panose="020B0502040204020203" pitchFamily="34" charset="0"/>
              </a:endParaRPr>
            </a:p>
          </p:txBody>
        </p:sp>
      </p:grpSp>
    </p:spTree>
    <p:extLst>
      <p:ext uri="{BB962C8B-B14F-4D97-AF65-F5344CB8AC3E}">
        <p14:creationId xmlns:p14="http://schemas.microsoft.com/office/powerpoint/2010/main" val="3096885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a:t>
            </a:r>
            <a:r>
              <a:rPr lang="en-US" dirty="0" err="1"/>
              <a:t>Flink</a:t>
            </a:r>
            <a:r>
              <a:rPr lang="en-US" dirty="0"/>
              <a:t> </a:t>
            </a:r>
            <a:r>
              <a:rPr lang="en-US" dirty="0" smtClean="0"/>
              <a:t>Overview</a:t>
            </a:r>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4</a:t>
            </a:fld>
            <a:endParaRPr lang="en-US" dirty="0"/>
          </a:p>
        </p:txBody>
      </p:sp>
      <p:grpSp>
        <p:nvGrpSpPr>
          <p:cNvPr id="73" name="Group 72"/>
          <p:cNvGrpSpPr/>
          <p:nvPr/>
        </p:nvGrpSpPr>
        <p:grpSpPr>
          <a:xfrm>
            <a:off x="681357" y="2125014"/>
            <a:ext cx="10928993" cy="2949218"/>
            <a:chOff x="2314690" y="2824472"/>
            <a:chExt cx="8002914" cy="2159607"/>
          </a:xfrm>
        </p:grpSpPr>
        <p:cxnSp>
          <p:nvCxnSpPr>
            <p:cNvPr id="5" name="Gerade Verbindung mit Pfeil 56"/>
            <p:cNvCxnSpPr/>
            <p:nvPr/>
          </p:nvCxnSpPr>
          <p:spPr>
            <a:xfrm>
              <a:off x="7474930" y="3916892"/>
              <a:ext cx="755789" cy="112189"/>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 name="Gerade Verbindung mit Pfeil 57"/>
            <p:cNvCxnSpPr/>
            <p:nvPr/>
          </p:nvCxnSpPr>
          <p:spPr>
            <a:xfrm flipV="1">
              <a:off x="7498340" y="3614932"/>
              <a:ext cx="508906" cy="171899"/>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 name="Gerade Verbindung mit Pfeil 58"/>
            <p:cNvCxnSpPr/>
            <p:nvPr/>
          </p:nvCxnSpPr>
          <p:spPr>
            <a:xfrm>
              <a:off x="7511663" y="4062380"/>
              <a:ext cx="586393" cy="262139"/>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Abgerundetes Rechteck 65"/>
            <p:cNvSpPr/>
            <p:nvPr/>
          </p:nvSpPr>
          <p:spPr>
            <a:xfrm>
              <a:off x="6140406" y="3597836"/>
              <a:ext cx="1209112" cy="807480"/>
            </a:xfrm>
            <a:prstGeom prst="roundRect">
              <a:avLst/>
            </a:prstGeom>
            <a:solidFill>
              <a:schemeClr val="bg1">
                <a:lumMod val="95000"/>
              </a:schemeClr>
            </a:solidFill>
            <a:ln w="12700">
              <a:solidFill>
                <a:srgbClr val="72459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a:solidFill>
                  <a:schemeClr val="tx1"/>
                </a:solidFill>
                <a:latin typeface="Segoe UI Light" panose="020B0502040204020203" pitchFamily="34" charset="0"/>
              </a:endParaRPr>
            </a:p>
          </p:txBody>
        </p:sp>
        <p:sp>
          <p:nvSpPr>
            <p:cNvPr id="14" name="Zylinder 73"/>
            <p:cNvSpPr/>
            <p:nvPr/>
          </p:nvSpPr>
          <p:spPr>
            <a:xfrm>
              <a:off x="7071002" y="4206246"/>
              <a:ext cx="447157" cy="373543"/>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hteck 74"/>
            <p:cNvSpPr/>
            <p:nvPr/>
          </p:nvSpPr>
          <p:spPr>
            <a:xfrm>
              <a:off x="8342121" y="3922770"/>
              <a:ext cx="908093" cy="351234"/>
            </a:xfrm>
            <a:prstGeom prst="rect">
              <a:avLst/>
            </a:prstGeom>
            <a:solidFill>
              <a:srgbClr val="F5A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hteck 75"/>
            <p:cNvSpPr/>
            <p:nvPr/>
          </p:nvSpPr>
          <p:spPr>
            <a:xfrm>
              <a:off x="9121096"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hteck 76"/>
            <p:cNvSpPr/>
            <p:nvPr/>
          </p:nvSpPr>
          <p:spPr>
            <a:xfrm>
              <a:off x="8992018"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hteck 77"/>
            <p:cNvSpPr/>
            <p:nvPr/>
          </p:nvSpPr>
          <p:spPr>
            <a:xfrm>
              <a:off x="8862939"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hteck 78"/>
            <p:cNvSpPr/>
            <p:nvPr/>
          </p:nvSpPr>
          <p:spPr>
            <a:xfrm>
              <a:off x="8733861"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hteck 79"/>
            <p:cNvSpPr/>
            <p:nvPr/>
          </p:nvSpPr>
          <p:spPr>
            <a:xfrm>
              <a:off x="8604782"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hteck 80"/>
            <p:cNvSpPr/>
            <p:nvPr/>
          </p:nvSpPr>
          <p:spPr>
            <a:xfrm>
              <a:off x="8475704" y="3975455"/>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Zylinder 82"/>
            <p:cNvSpPr/>
            <p:nvPr/>
          </p:nvSpPr>
          <p:spPr>
            <a:xfrm>
              <a:off x="8131560" y="3330800"/>
              <a:ext cx="447157" cy="373543"/>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23" name="Gruppieren 83"/>
            <p:cNvGrpSpPr/>
            <p:nvPr/>
          </p:nvGrpSpPr>
          <p:grpSpPr>
            <a:xfrm>
              <a:off x="8230719" y="4510216"/>
              <a:ext cx="1203073" cy="473863"/>
              <a:chOff x="697846" y="3697437"/>
              <a:chExt cx="2337684" cy="920760"/>
            </a:xfrm>
          </p:grpSpPr>
          <p:pic>
            <p:nvPicPr>
              <p:cNvPr id="24" name="Grafik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125" y="3791916"/>
                <a:ext cx="562890" cy="562890"/>
              </a:xfrm>
              <a:prstGeom prst="rect">
                <a:avLst/>
              </a:prstGeom>
            </p:spPr>
          </p:pic>
          <p:sp>
            <p:nvSpPr>
              <p:cNvPr id="25" name="Zylinder 85"/>
              <p:cNvSpPr/>
              <p:nvPr/>
            </p:nvSpPr>
            <p:spPr>
              <a:xfrm>
                <a:off x="1132435"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26" name="Grafik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257" y="3791916"/>
                <a:ext cx="562890" cy="562890"/>
              </a:xfrm>
              <a:prstGeom prst="rect">
                <a:avLst/>
              </a:prstGeom>
            </p:spPr>
          </p:pic>
          <p:sp>
            <p:nvSpPr>
              <p:cNvPr id="27" name="Zylinder 87"/>
              <p:cNvSpPr/>
              <p:nvPr/>
            </p:nvSpPr>
            <p:spPr>
              <a:xfrm>
                <a:off x="1796567"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28" name="Grafik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8389" y="3791916"/>
                <a:ext cx="562890" cy="562890"/>
              </a:xfrm>
              <a:prstGeom prst="rect">
                <a:avLst/>
              </a:prstGeom>
            </p:spPr>
          </p:pic>
          <p:sp>
            <p:nvSpPr>
              <p:cNvPr id="29" name="Zylinder 89"/>
              <p:cNvSpPr/>
              <p:nvPr/>
            </p:nvSpPr>
            <p:spPr>
              <a:xfrm>
                <a:off x="2460699"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Abgerundetes Rechteck 90"/>
              <p:cNvSpPr/>
              <p:nvPr/>
            </p:nvSpPr>
            <p:spPr>
              <a:xfrm>
                <a:off x="697846" y="3697437"/>
                <a:ext cx="2337684" cy="920760"/>
              </a:xfrm>
              <a:prstGeom prst="roundRect">
                <a:avLst/>
              </a:prstGeom>
              <a:no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31" name="Zylinder 91"/>
            <p:cNvSpPr/>
            <p:nvPr/>
          </p:nvSpPr>
          <p:spPr>
            <a:xfrm>
              <a:off x="8285708" y="3462242"/>
              <a:ext cx="447157" cy="373543"/>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Abgerundetes Rechteck 93"/>
            <p:cNvSpPr/>
            <p:nvPr/>
          </p:nvSpPr>
          <p:spPr>
            <a:xfrm>
              <a:off x="2314690" y="3220470"/>
              <a:ext cx="1148077" cy="38193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rPr>
                <a:t>Applications</a:t>
              </a:r>
            </a:p>
          </p:txBody>
        </p:sp>
        <p:sp>
          <p:nvSpPr>
            <p:cNvPr id="33" name="Abgerundetes Rechteck 94"/>
            <p:cNvSpPr/>
            <p:nvPr/>
          </p:nvSpPr>
          <p:spPr>
            <a:xfrm>
              <a:off x="2314690" y="3678141"/>
              <a:ext cx="1148077" cy="38193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Segoe UI Light" panose="020B0502040204020203" pitchFamily="34" charset="0"/>
                </a:rPr>
                <a:t>Devices</a:t>
              </a:r>
            </a:p>
          </p:txBody>
        </p:sp>
        <p:sp>
          <p:nvSpPr>
            <p:cNvPr id="34" name="Abgerundetes Rechteck 95"/>
            <p:cNvSpPr/>
            <p:nvPr/>
          </p:nvSpPr>
          <p:spPr>
            <a:xfrm>
              <a:off x="2314690" y="4135812"/>
              <a:ext cx="1148077" cy="38193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Segoe UI Light" panose="020B0502040204020203" pitchFamily="34" charset="0"/>
                </a:rPr>
                <a:t>etc.</a:t>
              </a:r>
            </a:p>
          </p:txBody>
        </p:sp>
        <p:sp>
          <p:nvSpPr>
            <p:cNvPr id="35" name="Textfeld 102"/>
            <p:cNvSpPr txBox="1"/>
            <p:nvPr/>
          </p:nvSpPr>
          <p:spPr>
            <a:xfrm>
              <a:off x="8742188" y="3473052"/>
              <a:ext cx="722136" cy="247911"/>
            </a:xfrm>
            <a:prstGeom prst="rect">
              <a:avLst/>
            </a:prstGeom>
            <a:noFill/>
          </p:spPr>
          <p:txBody>
            <a:bodyPr wrap="none" rtlCol="0">
              <a:spAutoFit/>
            </a:bodyPr>
            <a:lstStyle/>
            <a:p>
              <a:pPr algn="ctr"/>
              <a:r>
                <a:rPr lang="en-US" sz="1600" dirty="0">
                  <a:latin typeface="Segoe UI Light" panose="020B0502040204020203" pitchFamily="34" charset="0"/>
                </a:rPr>
                <a:t>Database</a:t>
              </a:r>
            </a:p>
          </p:txBody>
        </p:sp>
        <p:sp>
          <p:nvSpPr>
            <p:cNvPr id="36" name="Textfeld 103"/>
            <p:cNvSpPr txBox="1"/>
            <p:nvPr/>
          </p:nvSpPr>
          <p:spPr>
            <a:xfrm>
              <a:off x="9307275" y="3979760"/>
              <a:ext cx="582211" cy="253916"/>
            </a:xfrm>
            <a:prstGeom prst="rect">
              <a:avLst/>
            </a:prstGeom>
            <a:noFill/>
          </p:spPr>
          <p:txBody>
            <a:bodyPr wrap="none" rtlCol="0">
              <a:spAutoFit/>
            </a:bodyPr>
            <a:lstStyle/>
            <a:p>
              <a:pPr algn="ctr"/>
              <a:r>
                <a:rPr lang="en-US" sz="1600" dirty="0">
                  <a:latin typeface="Segoe UI Light" panose="020B0502040204020203" pitchFamily="34" charset="0"/>
                </a:rPr>
                <a:t>Stream</a:t>
              </a:r>
            </a:p>
          </p:txBody>
        </p:sp>
        <p:sp>
          <p:nvSpPr>
            <p:cNvPr id="37" name="Textfeld 104"/>
            <p:cNvSpPr txBox="1"/>
            <p:nvPr/>
          </p:nvSpPr>
          <p:spPr>
            <a:xfrm>
              <a:off x="9420569" y="4542483"/>
              <a:ext cx="897035" cy="428210"/>
            </a:xfrm>
            <a:prstGeom prst="rect">
              <a:avLst/>
            </a:prstGeom>
            <a:noFill/>
          </p:spPr>
          <p:txBody>
            <a:bodyPr wrap="none" rtlCol="0">
              <a:spAutoFit/>
            </a:bodyPr>
            <a:lstStyle/>
            <a:p>
              <a:pPr algn="ctr"/>
              <a:r>
                <a:rPr lang="en-US" sz="1600" dirty="0">
                  <a:latin typeface="Segoe UI Light" panose="020B0502040204020203" pitchFamily="34" charset="0"/>
                </a:rPr>
                <a:t>File / Object</a:t>
              </a:r>
              <a:br>
                <a:rPr lang="en-US" sz="1600" dirty="0">
                  <a:latin typeface="Segoe UI Light" panose="020B0502040204020203" pitchFamily="34" charset="0"/>
                </a:rPr>
              </a:br>
              <a:r>
                <a:rPr lang="en-US" sz="1600" dirty="0">
                  <a:latin typeface="Segoe UI Light" panose="020B0502040204020203" pitchFamily="34" charset="0"/>
                </a:rPr>
                <a:t>Storage</a:t>
              </a:r>
            </a:p>
          </p:txBody>
        </p:sp>
        <p:pic>
          <p:nvPicPr>
            <p:cNvPr id="38" name="Picture 76" descr="flink2_200_color_black.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86036" y="3670705"/>
              <a:ext cx="916320" cy="471904"/>
            </a:xfrm>
            <a:prstGeom prst="rect">
              <a:avLst/>
            </a:prstGeom>
          </p:spPr>
        </p:pic>
        <p:sp>
          <p:nvSpPr>
            <p:cNvPr id="39" name="Rechteck 109"/>
            <p:cNvSpPr/>
            <p:nvPr/>
          </p:nvSpPr>
          <p:spPr>
            <a:xfrm>
              <a:off x="4437227" y="3139086"/>
              <a:ext cx="908093" cy="351234"/>
            </a:xfrm>
            <a:prstGeom prst="rect">
              <a:avLst/>
            </a:prstGeom>
            <a:solidFill>
              <a:srgbClr val="F5A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hteck 110"/>
            <p:cNvSpPr/>
            <p:nvPr/>
          </p:nvSpPr>
          <p:spPr>
            <a:xfrm>
              <a:off x="5216202"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hteck 111"/>
            <p:cNvSpPr/>
            <p:nvPr/>
          </p:nvSpPr>
          <p:spPr>
            <a:xfrm>
              <a:off x="5087124"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Rechteck 112"/>
            <p:cNvSpPr/>
            <p:nvPr/>
          </p:nvSpPr>
          <p:spPr>
            <a:xfrm>
              <a:off x="4958045"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Rechteck 113"/>
            <p:cNvSpPr/>
            <p:nvPr/>
          </p:nvSpPr>
          <p:spPr>
            <a:xfrm>
              <a:off x="4828967"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Rechteck 114"/>
            <p:cNvSpPr/>
            <p:nvPr/>
          </p:nvSpPr>
          <p:spPr>
            <a:xfrm>
              <a:off x="4699888"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Rechteck 115"/>
            <p:cNvSpPr/>
            <p:nvPr/>
          </p:nvSpPr>
          <p:spPr>
            <a:xfrm>
              <a:off x="4570810" y="3191771"/>
              <a:ext cx="70247" cy="2458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6" name="Zylinder 116"/>
            <p:cNvSpPr/>
            <p:nvPr/>
          </p:nvSpPr>
          <p:spPr>
            <a:xfrm>
              <a:off x="4621115" y="3655538"/>
              <a:ext cx="447157" cy="373543"/>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7" name="Gruppieren 117"/>
            <p:cNvGrpSpPr/>
            <p:nvPr/>
          </p:nvGrpSpPr>
          <p:grpSpPr>
            <a:xfrm>
              <a:off x="4325825" y="4326780"/>
              <a:ext cx="1203073" cy="473863"/>
              <a:chOff x="697846" y="3697437"/>
              <a:chExt cx="2337684" cy="920760"/>
            </a:xfrm>
          </p:grpSpPr>
          <p:pic>
            <p:nvPicPr>
              <p:cNvPr id="48" name="Grafik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125" y="3791916"/>
                <a:ext cx="562890" cy="562890"/>
              </a:xfrm>
              <a:prstGeom prst="rect">
                <a:avLst/>
              </a:prstGeom>
            </p:spPr>
          </p:pic>
          <p:sp>
            <p:nvSpPr>
              <p:cNvPr id="49" name="Zylinder 119"/>
              <p:cNvSpPr/>
              <p:nvPr/>
            </p:nvSpPr>
            <p:spPr>
              <a:xfrm>
                <a:off x="1132435"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0" name="Grafik 1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257" y="3791916"/>
                <a:ext cx="562890" cy="562890"/>
              </a:xfrm>
              <a:prstGeom prst="rect">
                <a:avLst/>
              </a:prstGeom>
            </p:spPr>
          </p:pic>
          <p:sp>
            <p:nvSpPr>
              <p:cNvPr id="51" name="Zylinder 121"/>
              <p:cNvSpPr/>
              <p:nvPr/>
            </p:nvSpPr>
            <p:spPr>
              <a:xfrm>
                <a:off x="1796567"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2" name="Grafik 1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8389" y="3791916"/>
                <a:ext cx="562890" cy="562890"/>
              </a:xfrm>
              <a:prstGeom prst="rect">
                <a:avLst/>
              </a:prstGeom>
            </p:spPr>
          </p:pic>
          <p:sp>
            <p:nvSpPr>
              <p:cNvPr id="53" name="Zylinder 123"/>
              <p:cNvSpPr/>
              <p:nvPr/>
            </p:nvSpPr>
            <p:spPr>
              <a:xfrm>
                <a:off x="2460699" y="4155780"/>
                <a:ext cx="353006" cy="312018"/>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Abgerundetes Rechteck 124"/>
              <p:cNvSpPr/>
              <p:nvPr/>
            </p:nvSpPr>
            <p:spPr>
              <a:xfrm>
                <a:off x="697846" y="3697437"/>
                <a:ext cx="2337684" cy="920760"/>
              </a:xfrm>
              <a:prstGeom prst="roundRect">
                <a:avLst/>
              </a:prstGeom>
              <a:no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55" name="Zylinder 125"/>
            <p:cNvSpPr/>
            <p:nvPr/>
          </p:nvSpPr>
          <p:spPr>
            <a:xfrm>
              <a:off x="4775263" y="3786980"/>
              <a:ext cx="447157" cy="373543"/>
            </a:xfrm>
            <a:prstGeom prst="can">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Textfeld 128"/>
            <p:cNvSpPr txBox="1"/>
            <p:nvPr/>
          </p:nvSpPr>
          <p:spPr>
            <a:xfrm>
              <a:off x="3460904" y="4189995"/>
              <a:ext cx="602406" cy="428210"/>
            </a:xfrm>
            <a:prstGeom prst="rect">
              <a:avLst/>
            </a:prstGeom>
            <a:noFill/>
          </p:spPr>
          <p:txBody>
            <a:bodyPr wrap="none" rtlCol="0">
              <a:spAutoFit/>
            </a:bodyPr>
            <a:lstStyle/>
            <a:p>
              <a:pPr algn="ctr"/>
              <a:r>
                <a:rPr lang="en-US" sz="1600" dirty="0">
                  <a:latin typeface="Segoe UI Light" panose="020B0502040204020203" pitchFamily="34" charset="0"/>
                </a:rPr>
                <a:t>Historic</a:t>
              </a:r>
              <a:br>
                <a:rPr lang="en-US" sz="1600" dirty="0">
                  <a:latin typeface="Segoe UI Light" panose="020B0502040204020203" pitchFamily="34" charset="0"/>
                </a:rPr>
              </a:br>
              <a:r>
                <a:rPr lang="en-US" sz="1600" dirty="0">
                  <a:latin typeface="Segoe UI Light" panose="020B0502040204020203" pitchFamily="34" charset="0"/>
                </a:rPr>
                <a:t>Data</a:t>
              </a:r>
            </a:p>
          </p:txBody>
        </p:sp>
        <p:sp>
          <p:nvSpPr>
            <p:cNvPr id="57" name="Geschweifte Klammer rechts 130"/>
            <p:cNvSpPr/>
            <p:nvPr/>
          </p:nvSpPr>
          <p:spPr>
            <a:xfrm rot="10800000">
              <a:off x="4101623" y="3130804"/>
              <a:ext cx="136127" cy="467033"/>
            </a:xfrm>
            <a:prstGeom prst="rightBrac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58" name="Geschweifte Klammer rechts 131"/>
            <p:cNvSpPr/>
            <p:nvPr/>
          </p:nvSpPr>
          <p:spPr>
            <a:xfrm rot="10800000">
              <a:off x="4105775" y="3661936"/>
              <a:ext cx="136127" cy="1280652"/>
            </a:xfrm>
            <a:prstGeom prst="rightBrac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59" name="Textfeld 132"/>
            <p:cNvSpPr txBox="1"/>
            <p:nvPr/>
          </p:nvSpPr>
          <p:spPr>
            <a:xfrm>
              <a:off x="3450256" y="3227841"/>
              <a:ext cx="633442" cy="247911"/>
            </a:xfrm>
            <a:prstGeom prst="rect">
              <a:avLst/>
            </a:prstGeom>
            <a:noFill/>
          </p:spPr>
          <p:txBody>
            <a:bodyPr wrap="none" rtlCol="0">
              <a:spAutoFit/>
            </a:bodyPr>
            <a:lstStyle/>
            <a:p>
              <a:pPr algn="ctr"/>
              <a:r>
                <a:rPr lang="en-US" sz="1600" dirty="0">
                  <a:latin typeface="Segoe UI Light" panose="020B0502040204020203" pitchFamily="34" charset="0"/>
                </a:rPr>
                <a:t>Streams</a:t>
              </a:r>
              <a:endParaRPr lang="en-US" sz="1050" dirty="0">
                <a:latin typeface="Segoe UI Light" panose="020B0502040204020203" pitchFamily="34" charset="0"/>
              </a:endParaRPr>
            </a:p>
          </p:txBody>
        </p:sp>
        <p:cxnSp>
          <p:nvCxnSpPr>
            <p:cNvPr id="60" name="Gerade Verbindung mit Pfeil 133"/>
            <p:cNvCxnSpPr/>
            <p:nvPr/>
          </p:nvCxnSpPr>
          <p:spPr>
            <a:xfrm>
              <a:off x="5384068" y="3916891"/>
              <a:ext cx="692556" cy="0"/>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1" name="Gerade Verbindung mit Pfeil 134"/>
            <p:cNvCxnSpPr/>
            <p:nvPr/>
          </p:nvCxnSpPr>
          <p:spPr>
            <a:xfrm>
              <a:off x="5510073" y="3530267"/>
              <a:ext cx="553744" cy="252899"/>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2" name="Gerade Verbindung mit Pfeil 135"/>
            <p:cNvCxnSpPr/>
            <p:nvPr/>
          </p:nvCxnSpPr>
          <p:spPr>
            <a:xfrm flipV="1">
              <a:off x="5541456" y="4062379"/>
              <a:ext cx="526136" cy="264400"/>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3" name="Pfeil nach rechts 138"/>
            <p:cNvSpPr/>
            <p:nvPr/>
          </p:nvSpPr>
          <p:spPr>
            <a:xfrm>
              <a:off x="3313261" y="3666748"/>
              <a:ext cx="430178" cy="42933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bgerundetes Rechteck 139"/>
            <p:cNvSpPr/>
            <p:nvPr/>
          </p:nvSpPr>
          <p:spPr>
            <a:xfrm>
              <a:off x="7927913" y="2824472"/>
              <a:ext cx="725853" cy="421149"/>
            </a:xfrm>
            <a:prstGeom prst="roundRect">
              <a:avLst/>
            </a:prstGeom>
            <a:solidFill>
              <a:srgbClr val="F5A030"/>
            </a:solidFill>
            <a:ln w="12700">
              <a:solidFill>
                <a:srgbClr val="935F1C"/>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dirty="0">
                  <a:solidFill>
                    <a:schemeClr val="tx1"/>
                  </a:solidFill>
                  <a:latin typeface="Segoe UI Light" panose="020B0502040204020203" pitchFamily="34" charset="0"/>
                </a:rPr>
                <a:t>Application</a:t>
              </a:r>
            </a:p>
          </p:txBody>
        </p:sp>
        <p:cxnSp>
          <p:nvCxnSpPr>
            <p:cNvPr id="65" name="Gerade Verbindung mit Pfeil 140"/>
            <p:cNvCxnSpPr/>
            <p:nvPr/>
          </p:nvCxnSpPr>
          <p:spPr>
            <a:xfrm flipV="1">
              <a:off x="7444493" y="3319306"/>
              <a:ext cx="442743" cy="295628"/>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25908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Assuming Everything as </a:t>
            </a:r>
            <a:r>
              <a:rPr lang="en-US" dirty="0"/>
              <a:t>Streams</a:t>
            </a:r>
          </a:p>
        </p:txBody>
      </p:sp>
      <p:sp>
        <p:nvSpPr>
          <p:cNvPr id="3" name="Content Placeholder 2"/>
          <p:cNvSpPr>
            <a:spLocks noGrp="1"/>
          </p:cNvSpPr>
          <p:nvPr>
            <p:ph idx="1"/>
          </p:nvPr>
        </p:nvSpPr>
        <p:spPr/>
        <p:txBody>
          <a:bodyPr/>
          <a:lstStyle/>
          <a:p>
            <a:r>
              <a:rPr lang="en-US" dirty="0"/>
              <a:t>Considering any kind of data as a stream of events</a:t>
            </a:r>
          </a:p>
          <a:p>
            <a:pPr lvl="1"/>
            <a:r>
              <a:rPr lang="en-US" dirty="0"/>
              <a:t>Machine logs</a:t>
            </a:r>
          </a:p>
          <a:p>
            <a:pPr lvl="1"/>
            <a:r>
              <a:rPr lang="en-US" dirty="0"/>
              <a:t>Credit card transactions</a:t>
            </a:r>
          </a:p>
          <a:p>
            <a:pPr lvl="1"/>
            <a:r>
              <a:rPr lang="en-US" dirty="0"/>
              <a:t>Sensor measurements</a:t>
            </a:r>
          </a:p>
          <a:p>
            <a:pPr lvl="1"/>
            <a:r>
              <a:rPr lang="en-US" dirty="0"/>
              <a:t>User interactions on a website or mobile application</a:t>
            </a:r>
          </a:p>
          <a:p>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5</a:t>
            </a:fld>
            <a:endParaRPr lang="en-US" dirty="0"/>
          </a:p>
        </p:txBody>
      </p:sp>
    </p:spTree>
    <p:extLst>
      <p:ext uri="{BB962C8B-B14F-4D97-AF65-F5344CB8AC3E}">
        <p14:creationId xmlns:p14="http://schemas.microsoft.com/office/powerpoint/2010/main" val="4081117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Stream Types</a:t>
            </a:r>
          </a:p>
        </p:txBody>
      </p:sp>
      <p:sp>
        <p:nvSpPr>
          <p:cNvPr id="3" name="Content Placeholder 2"/>
          <p:cNvSpPr>
            <a:spLocks noGrp="1"/>
          </p:cNvSpPr>
          <p:nvPr>
            <p:ph idx="1"/>
          </p:nvPr>
        </p:nvSpPr>
        <p:spPr/>
        <p:txBody>
          <a:bodyPr>
            <a:normAutofit/>
          </a:bodyPr>
          <a:lstStyle/>
          <a:p>
            <a:r>
              <a:rPr lang="en-US" dirty="0"/>
              <a:t>Unbounded stream</a:t>
            </a:r>
          </a:p>
          <a:p>
            <a:pPr lvl="1"/>
            <a:r>
              <a:rPr lang="en-US" dirty="0"/>
              <a:t>Promptly handling events after being ingested</a:t>
            </a:r>
          </a:p>
          <a:p>
            <a:pPr lvl="1"/>
            <a:r>
              <a:rPr lang="en-US" dirty="0"/>
              <a:t>Need to have a specific order in ingested events</a:t>
            </a:r>
          </a:p>
          <a:p>
            <a:pPr lvl="1"/>
            <a:r>
              <a:rPr lang="en-US" dirty="0"/>
              <a:t>Impossible to wait for the arrival of all input data: A start but no defined end</a:t>
            </a:r>
          </a:p>
          <a:p>
            <a:r>
              <a:rPr lang="en-US" dirty="0"/>
              <a:t>Bounded stream (batch processing)</a:t>
            </a:r>
          </a:p>
          <a:p>
            <a:pPr lvl="1"/>
            <a:r>
              <a:rPr lang="en-US" dirty="0"/>
              <a:t>A defined start and end</a:t>
            </a:r>
          </a:p>
          <a:p>
            <a:pPr lvl="1"/>
            <a:r>
              <a:rPr lang="en-US" dirty="0"/>
              <a:t>Ingesting all data, then performing computations</a:t>
            </a:r>
          </a:p>
          <a:p>
            <a:pPr lvl="1"/>
            <a:r>
              <a:rPr lang="en-US" dirty="0"/>
              <a:t>No need to have ordered ingestion: Feasibility of having sorted data</a:t>
            </a:r>
          </a:p>
          <a:p>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6</a:t>
            </a:fld>
            <a:endParaRPr lang="en-US" dirty="0"/>
          </a:p>
        </p:txBody>
      </p:sp>
      <p:pic>
        <p:nvPicPr>
          <p:cNvPr id="5"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9344" y="4798990"/>
            <a:ext cx="7061752" cy="1739922"/>
          </a:xfrm>
          <a:prstGeom prst="rect">
            <a:avLst/>
          </a:prstGeom>
        </p:spPr>
      </p:pic>
    </p:spTree>
    <p:extLst>
      <p:ext uri="{BB962C8B-B14F-4D97-AF65-F5344CB8AC3E}">
        <p14:creationId xmlns:p14="http://schemas.microsoft.com/office/powerpoint/2010/main" val="1145072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Stream Processing Semantics</a:t>
            </a:r>
            <a:endParaRPr lang="en-US" dirty="0"/>
          </a:p>
        </p:txBody>
      </p:sp>
      <p:sp>
        <p:nvSpPr>
          <p:cNvPr id="3" name="Content Placeholder 2"/>
          <p:cNvSpPr>
            <a:spLocks noGrp="1"/>
          </p:cNvSpPr>
          <p:nvPr>
            <p:ph idx="1"/>
          </p:nvPr>
        </p:nvSpPr>
        <p:spPr/>
        <p:txBody>
          <a:bodyPr/>
          <a:lstStyle/>
          <a:p>
            <a:r>
              <a:rPr lang="en-US" dirty="0"/>
              <a:t>At-most-once: No guarantee</a:t>
            </a:r>
          </a:p>
          <a:p>
            <a:pPr lvl="1"/>
            <a:r>
              <a:rPr lang="en-US" dirty="0"/>
              <a:t>Zero or one effect of each incoming event in the final results </a:t>
            </a:r>
          </a:p>
          <a:p>
            <a:pPr lvl="1"/>
            <a:r>
              <a:rPr lang="en-US" dirty="0"/>
              <a:t>Possibility of event loss</a:t>
            </a:r>
          </a:p>
          <a:p>
            <a:r>
              <a:rPr lang="en-US" dirty="0" smtClean="0"/>
              <a:t>At-least-once: Medium guarantee</a:t>
            </a:r>
          </a:p>
          <a:p>
            <a:pPr lvl="1"/>
            <a:r>
              <a:rPr lang="en-US" dirty="0" smtClean="0"/>
              <a:t>One </a:t>
            </a:r>
            <a:r>
              <a:rPr lang="en-US" dirty="0"/>
              <a:t>or more effect of each incoming event in the final results </a:t>
            </a:r>
          </a:p>
          <a:p>
            <a:pPr lvl="1"/>
            <a:r>
              <a:rPr lang="en-US" dirty="0"/>
              <a:t>No event loss</a:t>
            </a:r>
          </a:p>
          <a:p>
            <a:r>
              <a:rPr lang="en-US" dirty="0" smtClean="0"/>
              <a:t>Exactly-once: Highest guarantee</a:t>
            </a:r>
          </a:p>
          <a:p>
            <a:pPr lvl="1"/>
            <a:r>
              <a:rPr lang="en-US" dirty="0" smtClean="0"/>
              <a:t>Exactly </a:t>
            </a:r>
            <a:r>
              <a:rPr lang="en-US" dirty="0"/>
              <a:t>once e</a:t>
            </a:r>
            <a:r>
              <a:rPr lang="en-US" dirty="0" smtClean="0"/>
              <a:t>ffect of each event in </a:t>
            </a:r>
            <a:r>
              <a:rPr lang="en-US" dirty="0"/>
              <a:t>the final results, Even in case of failures</a:t>
            </a:r>
          </a:p>
          <a:p>
            <a:pPr lvl="1"/>
            <a:r>
              <a:rPr lang="en-US" dirty="0"/>
              <a:t>No duplicate </a:t>
            </a:r>
            <a:r>
              <a:rPr lang="en-US" dirty="0" smtClean="0"/>
              <a:t>data</a:t>
            </a:r>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7</a:t>
            </a:fld>
            <a:endParaRPr lang="en-US" dirty="0"/>
          </a:p>
        </p:txBody>
      </p:sp>
      <p:sp>
        <p:nvSpPr>
          <p:cNvPr id="13" name="TextBox 12"/>
          <p:cNvSpPr txBox="1"/>
          <p:nvPr/>
        </p:nvSpPr>
        <p:spPr>
          <a:xfrm>
            <a:off x="4544704" y="6356350"/>
            <a:ext cx="1785515" cy="369332"/>
          </a:xfrm>
          <a:prstGeom prst="rect">
            <a:avLst/>
          </a:prstGeom>
          <a:noFill/>
        </p:spPr>
        <p:txBody>
          <a:bodyPr wrap="square" rtlCol="1">
            <a:spAutoFit/>
          </a:bodyPr>
          <a:lstStyle/>
          <a:p>
            <a:endParaRPr lang="fa-IR" dirty="0"/>
          </a:p>
        </p:txBody>
      </p:sp>
    </p:spTree>
    <p:extLst>
      <p:ext uri="{BB962C8B-B14F-4D97-AF65-F5344CB8AC3E}">
        <p14:creationId xmlns:p14="http://schemas.microsoft.com/office/powerpoint/2010/main" val="1037766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Stream Processing Semantics</a:t>
            </a:r>
            <a:endParaRPr lang="en-US" dirty="0"/>
          </a:p>
        </p:txBody>
      </p:sp>
      <p:sp>
        <p:nvSpPr>
          <p:cNvPr id="4" name="Slide Number Placeholder 3"/>
          <p:cNvSpPr>
            <a:spLocks noGrp="1"/>
          </p:cNvSpPr>
          <p:nvPr>
            <p:ph type="sldNum" sz="quarter" idx="12"/>
          </p:nvPr>
        </p:nvSpPr>
        <p:spPr/>
        <p:txBody>
          <a:bodyPr/>
          <a:lstStyle/>
          <a:p>
            <a:fld id="{5ABD3CAE-61E4-4361-B0A8-29AC36644BDB}" type="slidenum">
              <a:rPr lang="en-US" smtClean="0"/>
              <a:pPr/>
              <a:t>8</a:t>
            </a:fld>
            <a:endParaRPr lang="en-US" dirty="0"/>
          </a:p>
        </p:txBody>
      </p:sp>
      <p:sp>
        <p:nvSpPr>
          <p:cNvPr id="13" name="TextBox 12"/>
          <p:cNvSpPr txBox="1"/>
          <p:nvPr/>
        </p:nvSpPr>
        <p:spPr>
          <a:xfrm>
            <a:off x="4544704" y="6356350"/>
            <a:ext cx="1785515" cy="369332"/>
          </a:xfrm>
          <a:prstGeom prst="rect">
            <a:avLst/>
          </a:prstGeom>
          <a:noFill/>
        </p:spPr>
        <p:txBody>
          <a:bodyPr wrap="square" rtlCol="1">
            <a:spAutoFit/>
          </a:bodyPr>
          <a:lstStyle/>
          <a:p>
            <a:endParaRPr lang="fa-IR" dirty="0"/>
          </a:p>
        </p:txBody>
      </p:sp>
      <p:grpSp>
        <p:nvGrpSpPr>
          <p:cNvPr id="16" name="Group 15"/>
          <p:cNvGrpSpPr/>
          <p:nvPr/>
        </p:nvGrpSpPr>
        <p:grpSpPr>
          <a:xfrm>
            <a:off x="1304951" y="2329505"/>
            <a:ext cx="7131472" cy="2132506"/>
            <a:chOff x="1304951" y="2329505"/>
            <a:chExt cx="7131472" cy="2132506"/>
          </a:xfrm>
        </p:grpSpPr>
        <p:grpSp>
          <p:nvGrpSpPr>
            <p:cNvPr id="6" name="Group 5"/>
            <p:cNvGrpSpPr/>
            <p:nvPr/>
          </p:nvGrpSpPr>
          <p:grpSpPr>
            <a:xfrm>
              <a:off x="6330219" y="2329505"/>
              <a:ext cx="2106204" cy="2132506"/>
              <a:chOff x="6330219" y="2329505"/>
              <a:chExt cx="2106204" cy="2132506"/>
            </a:xfrm>
          </p:grpSpPr>
          <p:grpSp>
            <p:nvGrpSpPr>
              <p:cNvPr id="7" name="Group 6"/>
              <p:cNvGrpSpPr/>
              <p:nvPr/>
            </p:nvGrpSpPr>
            <p:grpSpPr>
              <a:xfrm>
                <a:off x="6330219" y="3655068"/>
                <a:ext cx="2106203" cy="806943"/>
                <a:chOff x="5332288" y="1895089"/>
                <a:chExt cx="2106203" cy="806943"/>
              </a:xfrm>
            </p:grpSpPr>
            <p:sp>
              <p:nvSpPr>
                <p:cNvPr id="11" name="Cloud 10"/>
                <p:cNvSpPr/>
                <p:nvPr/>
              </p:nvSpPr>
              <p:spPr>
                <a:xfrm>
                  <a:off x="5332288" y="1895089"/>
                  <a:ext cx="2106203" cy="806943"/>
                </a:xfrm>
                <a:prstGeom prst="cloud">
                  <a:avLst/>
                </a:prstGeom>
                <a:solidFill>
                  <a:schemeClr val="bg1"/>
                </a:solid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445305" y="2067728"/>
                  <a:ext cx="1993186" cy="461665"/>
                </a:xfrm>
                <a:prstGeom prst="rect">
                  <a:avLst/>
                </a:prstGeom>
                <a:noFill/>
              </p:spPr>
              <p:txBody>
                <a:bodyPr wrap="square" rtlCol="0">
                  <a:spAutoFit/>
                </a:bodyPr>
                <a:lstStyle/>
                <a:p>
                  <a:r>
                    <a:rPr lang="en-US" sz="2400" b="1" dirty="0" smtClean="0">
                      <a:solidFill>
                        <a:srgbClr val="FF0066"/>
                      </a:solidFill>
                    </a:rPr>
                    <a:t>Apache </a:t>
                  </a:r>
                  <a:r>
                    <a:rPr lang="en-US" sz="2400" b="1" dirty="0" err="1" smtClean="0">
                      <a:solidFill>
                        <a:srgbClr val="FF0066"/>
                      </a:solidFill>
                    </a:rPr>
                    <a:t>Flink</a:t>
                  </a:r>
                  <a:endParaRPr lang="en-US" sz="2400" b="1" dirty="0">
                    <a:solidFill>
                      <a:srgbClr val="FF0066"/>
                    </a:solidFill>
                  </a:endParaRPr>
                </a:p>
              </p:txBody>
            </p:sp>
          </p:grpSp>
          <p:grpSp>
            <p:nvGrpSpPr>
              <p:cNvPr id="8" name="Group 7"/>
              <p:cNvGrpSpPr/>
              <p:nvPr/>
            </p:nvGrpSpPr>
            <p:grpSpPr>
              <a:xfrm>
                <a:off x="6330220" y="2329505"/>
                <a:ext cx="2106203" cy="806943"/>
                <a:chOff x="5332288" y="1895089"/>
                <a:chExt cx="2106203" cy="806943"/>
              </a:xfrm>
            </p:grpSpPr>
            <p:sp>
              <p:nvSpPr>
                <p:cNvPr id="9" name="Cloud 8"/>
                <p:cNvSpPr/>
                <p:nvPr/>
              </p:nvSpPr>
              <p:spPr>
                <a:xfrm>
                  <a:off x="5332288" y="1895089"/>
                  <a:ext cx="2106203" cy="806943"/>
                </a:xfrm>
                <a:prstGeom prst="cloud">
                  <a:avLst/>
                </a:prstGeom>
                <a:solidFill>
                  <a:schemeClr val="bg1"/>
                </a:solidFill>
                <a:ln>
                  <a:solidFill>
                    <a:srgbClr val="00009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A"/>
                    </a:solidFill>
                  </a:endParaRPr>
                </a:p>
              </p:txBody>
            </p:sp>
            <p:sp>
              <p:nvSpPr>
                <p:cNvPr id="10" name="TextBox 9"/>
                <p:cNvSpPr txBox="1"/>
                <p:nvPr/>
              </p:nvSpPr>
              <p:spPr>
                <a:xfrm>
                  <a:off x="5445305" y="2067728"/>
                  <a:ext cx="1993186" cy="461665"/>
                </a:xfrm>
                <a:prstGeom prst="rect">
                  <a:avLst/>
                </a:prstGeom>
                <a:noFill/>
              </p:spPr>
              <p:txBody>
                <a:bodyPr wrap="square" rtlCol="0">
                  <a:spAutoFit/>
                </a:bodyPr>
                <a:lstStyle/>
                <a:p>
                  <a:r>
                    <a:rPr lang="en-US" sz="2400" dirty="0" smtClean="0">
                      <a:solidFill>
                        <a:srgbClr val="00009A"/>
                      </a:solidFill>
                    </a:rPr>
                    <a:t>Apache Storm</a:t>
                  </a:r>
                  <a:endParaRPr lang="en-US" sz="2400" dirty="0">
                    <a:solidFill>
                      <a:srgbClr val="00009A"/>
                    </a:solidFill>
                  </a:endParaRPr>
                </a:p>
              </p:txBody>
            </p:sp>
          </p:grpSp>
        </p:grpSp>
        <p:sp>
          <p:nvSpPr>
            <p:cNvPr id="14" name="TextBox 13"/>
            <p:cNvSpPr txBox="1"/>
            <p:nvPr/>
          </p:nvSpPr>
          <p:spPr>
            <a:xfrm>
              <a:off x="1304952" y="2574418"/>
              <a:ext cx="5786649" cy="523220"/>
            </a:xfrm>
            <a:prstGeom prst="rect">
              <a:avLst/>
            </a:prstGeom>
            <a:noFill/>
          </p:spPr>
          <p:txBody>
            <a:bodyPr wrap="square" rtlCol="1">
              <a:spAutoFit/>
            </a:bodyPr>
            <a:lstStyle/>
            <a:p>
              <a:r>
                <a:rPr lang="en-US" sz="2800" dirty="0">
                  <a:solidFill>
                    <a:srgbClr val="00009A"/>
                  </a:solidFill>
                  <a:latin typeface="+mj-lt"/>
                </a:rPr>
                <a:t>At-least-once: </a:t>
              </a:r>
              <a:r>
                <a:rPr lang="en-US" sz="2800" dirty="0" smtClean="0">
                  <a:solidFill>
                    <a:srgbClr val="00009A"/>
                  </a:solidFill>
                  <a:latin typeface="+mj-lt"/>
                </a:rPr>
                <a:t>Medium guarantee</a:t>
              </a:r>
              <a:endParaRPr lang="en-US" sz="2800" dirty="0">
                <a:solidFill>
                  <a:srgbClr val="00009A"/>
                </a:solidFill>
                <a:latin typeface="+mj-lt"/>
              </a:endParaRPr>
            </a:p>
          </p:txBody>
        </p:sp>
        <p:sp>
          <p:nvSpPr>
            <p:cNvPr id="15" name="TextBox 14"/>
            <p:cNvSpPr txBox="1"/>
            <p:nvPr/>
          </p:nvSpPr>
          <p:spPr>
            <a:xfrm>
              <a:off x="1304951" y="3877139"/>
              <a:ext cx="5813946" cy="523220"/>
            </a:xfrm>
            <a:prstGeom prst="rect">
              <a:avLst/>
            </a:prstGeom>
            <a:noFill/>
          </p:spPr>
          <p:txBody>
            <a:bodyPr wrap="square" rtlCol="1">
              <a:spAutoFit/>
            </a:bodyPr>
            <a:lstStyle/>
            <a:p>
              <a:r>
                <a:rPr lang="en-US" sz="2800" dirty="0">
                  <a:solidFill>
                    <a:srgbClr val="FF0066"/>
                  </a:solidFill>
                  <a:latin typeface="+mj-lt"/>
                </a:rPr>
                <a:t>Exactly-once: Highest guarantee</a:t>
              </a:r>
            </a:p>
          </p:txBody>
        </p:sp>
      </p:grpSp>
    </p:spTree>
    <p:extLst>
      <p:ext uri="{BB962C8B-B14F-4D97-AF65-F5344CB8AC3E}">
        <p14:creationId xmlns:p14="http://schemas.microsoft.com/office/powerpoint/2010/main" val="2682509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11292</TotalTime>
  <Words>1506</Words>
  <Application>Microsoft Office PowerPoint</Application>
  <PresentationFormat>Widescreen</PresentationFormat>
  <Paragraphs>312</Paragraphs>
  <Slides>34</Slides>
  <Notes>34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Avenir Next Regular</vt:lpstr>
      <vt:lpstr>Calibri</vt:lpstr>
      <vt:lpstr>Calibri Light</vt:lpstr>
      <vt:lpstr>Consolas</vt:lpstr>
      <vt:lpstr>Courier New</vt:lpstr>
      <vt:lpstr>Segoe UI</vt:lpstr>
      <vt:lpstr>Segoe UI Light</vt:lpstr>
      <vt:lpstr>Segoe UI Semilight</vt:lpstr>
      <vt:lpstr>Times New Roman</vt:lpstr>
      <vt:lpstr>Verdana</vt:lpstr>
      <vt:lpstr>Office Theme</vt:lpstr>
      <vt:lpstr>Apache Flink</vt:lpstr>
      <vt:lpstr>Outline</vt:lpstr>
      <vt:lpstr>Flink Introduction</vt:lpstr>
      <vt:lpstr>Flink’s Extensive Features Set</vt:lpstr>
      <vt:lpstr>Apache Flink Overview</vt:lpstr>
      <vt:lpstr>Assuming Everything as Streams</vt:lpstr>
      <vt:lpstr>Different Stream Types</vt:lpstr>
      <vt:lpstr>Three Stream Processing Semantics</vt:lpstr>
      <vt:lpstr>Three Stream Processing Semantics</vt:lpstr>
      <vt:lpstr>Components, APIs, and libraries</vt:lpstr>
      <vt:lpstr>Flink Architecture</vt:lpstr>
      <vt:lpstr>Deep Looking at the TaskManager</vt:lpstr>
      <vt:lpstr>Operator Chaining</vt:lpstr>
      <vt:lpstr>Parallel Stateful Streaming Execution</vt:lpstr>
      <vt:lpstr>Fault Tolerance: Checkpointing</vt:lpstr>
      <vt:lpstr>Fault Tolerance: Checkpointing (Cont.)</vt:lpstr>
      <vt:lpstr>Fault Tolerance: Barriers</vt:lpstr>
      <vt:lpstr>Fault Tolerance: Aligning on Barriers</vt:lpstr>
      <vt:lpstr>Fault Tolerance: Recovery</vt:lpstr>
      <vt:lpstr>End-to-End Exactly-Once</vt:lpstr>
      <vt:lpstr>Different Times in Stream Processing</vt:lpstr>
      <vt:lpstr>Event Time Processing</vt:lpstr>
      <vt:lpstr>Anatomy of a Flink Program</vt:lpstr>
      <vt:lpstr>DataStream API</vt:lpstr>
      <vt:lpstr>WordCount Example</vt:lpstr>
      <vt:lpstr>Data Sources</vt:lpstr>
      <vt:lpstr>Data Sinks</vt:lpstr>
      <vt:lpstr>Important Transformations</vt:lpstr>
      <vt:lpstr>Flink in Practice</vt:lpstr>
      <vt:lpstr>Flink in Practice(Cont.)</vt:lpstr>
      <vt:lpstr>Compare Frameworks: Throughput</vt:lpstr>
      <vt:lpstr>Latency: Yahoo! streaming benchmark</vt:lpstr>
      <vt:lpstr>Extended Yahoo! Benchmark by Data Artisans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Signature Placemant for Processor-Error Detection Using Signature Monitoring</dc:title>
  <dc:creator>Mohammad Najafimehr</dc:creator>
  <cp:lastModifiedBy>POORIA</cp:lastModifiedBy>
  <cp:revision>410</cp:revision>
  <dcterms:created xsi:type="dcterms:W3CDTF">2015-11-17T09:26:55Z</dcterms:created>
  <dcterms:modified xsi:type="dcterms:W3CDTF">2020-01-17T13:07:16Z</dcterms:modified>
</cp:coreProperties>
</file>