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Nunito-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Nunito-italic.fntdata"/><Relationship Id="rId12" Type="http://schemas.openxmlformats.org/officeDocument/2006/relationships/slide" Target="slides/slide8.xml"/><Relationship Id="rId34" Type="http://schemas.openxmlformats.org/officeDocument/2006/relationships/font" Target="fonts/Nuni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Nuni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http://myfox8.com/2017/08/31/some-rescue-organizations-frustrated-with-guilford-county-animal-shelter-operation/</a:t>
            </a:r>
            <a:endParaRPr/>
          </a:p>
          <a:p>
            <a:pPr indent="0" lvl="0" marL="0" rtl="0">
              <a:spcBef>
                <a:spcPts val="0"/>
              </a:spcBef>
              <a:spcAft>
                <a:spcPts val="0"/>
              </a:spcAft>
              <a:buNone/>
            </a:pPr>
            <a:r>
              <a:rPr lang="en"/>
              <a:t>Succor - </a:t>
            </a:r>
            <a:r>
              <a:rPr lang="en">
                <a:solidFill>
                  <a:srgbClr val="222222"/>
                </a:solidFill>
                <a:highlight>
                  <a:srgbClr val="FFFFFF"/>
                </a:highlight>
                <a:latin typeface="Roboto"/>
                <a:ea typeface="Roboto"/>
                <a:cs typeface="Roboto"/>
                <a:sym typeface="Roboto"/>
              </a:rPr>
              <a:t>assistance and support in times of hardship and distress.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Cleveland 5500-6900 dogs were  euthanized http://www.timesfreepress.com/news/georgia/story/2010/feb/01/animal-shelters-face-tough-problems/3893/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http://fox2now.com/2013/04/25/fox-files-area-animal-shelter-euthanasia-rates/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311708" y="900425"/>
            <a:ext cx="8520600" cy="2052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ShelterHelp</a:t>
            </a:r>
            <a:endParaRPr/>
          </a:p>
          <a:p>
            <a:pPr indent="0" lvl="0" marL="0">
              <a:spcBef>
                <a:spcPts val="0"/>
              </a:spcBef>
              <a:spcAft>
                <a:spcPts val="0"/>
              </a:spcAft>
              <a:buNone/>
            </a:pPr>
            <a:r>
              <a:rPr lang="en" sz="2600"/>
              <a:t>Team B10</a:t>
            </a:r>
            <a:endParaRPr sz="2600"/>
          </a:p>
          <a:p>
            <a:pPr indent="0" lvl="0" marL="0" rtl="0">
              <a:spcBef>
                <a:spcPts val="0"/>
              </a:spcBef>
              <a:spcAft>
                <a:spcPts val="0"/>
              </a:spcAft>
              <a:buNone/>
            </a:pPr>
            <a:r>
              <a:t/>
            </a:r>
            <a:endParaRPr sz="2600"/>
          </a:p>
        </p:txBody>
      </p:sp>
      <p:sp>
        <p:nvSpPr>
          <p:cNvPr id="129" name="Shape 129"/>
          <p:cNvSpPr txBox="1"/>
          <p:nvPr/>
        </p:nvSpPr>
        <p:spPr>
          <a:xfrm>
            <a:off x="3072000" y="1549800"/>
            <a:ext cx="3000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alibri"/>
                <a:ea typeface="Calibri"/>
                <a:cs typeface="Calibri"/>
                <a:sym typeface="Calibri"/>
              </a:rPr>
              <a:t>Zulkifl Arefin</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Nabil Ahmed</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Jeton Koka</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Raj Ramrup</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Mohammed Mahmud</a:t>
            </a:r>
            <a:endParaRPr/>
          </a:p>
        </p:txBody>
      </p:sp>
      <p:pic>
        <p:nvPicPr>
          <p:cNvPr id="130" name="Shape 130"/>
          <p:cNvPicPr preferRelativeResize="0"/>
          <p:nvPr/>
        </p:nvPicPr>
        <p:blipFill>
          <a:blip r:embed="rId3">
            <a:alphaModFix/>
          </a:blip>
          <a:stretch>
            <a:fillRect/>
          </a:stretch>
        </p:blipFill>
        <p:spPr>
          <a:xfrm>
            <a:off x="805825" y="2106950"/>
            <a:ext cx="1883834" cy="1885676"/>
          </a:xfrm>
          <a:prstGeom prst="rect">
            <a:avLst/>
          </a:prstGeom>
          <a:noFill/>
          <a:ln>
            <a:noFill/>
          </a:ln>
        </p:spPr>
      </p:pic>
      <p:pic>
        <p:nvPicPr>
          <p:cNvPr id="131" name="Shape 131"/>
          <p:cNvPicPr preferRelativeResize="0"/>
          <p:nvPr/>
        </p:nvPicPr>
        <p:blipFill>
          <a:blip r:embed="rId4">
            <a:alphaModFix/>
          </a:blip>
          <a:stretch>
            <a:fillRect/>
          </a:stretch>
        </p:blipFill>
        <p:spPr>
          <a:xfrm>
            <a:off x="6454350" y="1022275"/>
            <a:ext cx="2033625" cy="2380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19150" y="3177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Overcrowded Hospitals</a:t>
            </a:r>
            <a:endParaRPr/>
          </a:p>
        </p:txBody>
      </p:sp>
      <p:sp>
        <p:nvSpPr>
          <p:cNvPr id="189" name="Shape 189"/>
          <p:cNvSpPr txBox="1"/>
          <p:nvPr>
            <p:ph idx="1" type="body"/>
          </p:nvPr>
        </p:nvSpPr>
        <p:spPr>
          <a:xfrm>
            <a:off x="819150" y="1272375"/>
            <a:ext cx="7505700" cy="2448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When a human hospital gets overcrowded, people are transferred to a less crowded one</a:t>
            </a:r>
            <a:endParaRPr sz="2200"/>
          </a:p>
          <a:p>
            <a:pPr indent="-368300" lvl="0" marL="457200" rtl="0">
              <a:spcBef>
                <a:spcPts val="0"/>
              </a:spcBef>
              <a:spcAft>
                <a:spcPts val="0"/>
              </a:spcAft>
              <a:buSzPts val="2200"/>
              <a:buChar char="●"/>
            </a:pPr>
            <a:r>
              <a:rPr lang="en" sz="2200"/>
              <a:t>Overcrowded human hospitals require transfers to balance patient loads</a:t>
            </a:r>
            <a:endParaRPr sz="2200"/>
          </a:p>
          <a:p>
            <a:pPr indent="-368300" lvl="0" marL="457200" rtl="0">
              <a:spcBef>
                <a:spcPts val="0"/>
              </a:spcBef>
              <a:spcAft>
                <a:spcPts val="0"/>
              </a:spcAft>
              <a:buSzPts val="2200"/>
              <a:buChar char="●"/>
            </a:pPr>
            <a:r>
              <a:rPr lang="en" sz="2200"/>
              <a:t>Certain hospitals provide exclusive accommodations that are inaccessible elsewhere in the area.</a:t>
            </a:r>
            <a:endParaRPr sz="2200"/>
          </a:p>
          <a:p>
            <a:pPr indent="0" lvl="0" marL="0" rtl="0">
              <a:spcBef>
                <a:spcPts val="1600"/>
              </a:spcBef>
              <a:spcAft>
                <a:spcPts val="160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19150" y="284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Introducing ShelterHelp!</a:t>
            </a:r>
            <a:endParaRPr/>
          </a:p>
        </p:txBody>
      </p:sp>
      <p:sp>
        <p:nvSpPr>
          <p:cNvPr id="195" name="Shape 195"/>
          <p:cNvSpPr txBox="1"/>
          <p:nvPr>
            <p:ph idx="4294967295" type="body"/>
          </p:nvPr>
        </p:nvSpPr>
        <p:spPr>
          <a:xfrm>
            <a:off x="819150" y="953250"/>
            <a:ext cx="7505700" cy="2448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A web application that can:</a:t>
            </a:r>
            <a:endParaRPr sz="2200"/>
          </a:p>
          <a:p>
            <a:pPr indent="-368300" lvl="1" marL="914400" rtl="0">
              <a:spcBef>
                <a:spcPts val="0"/>
              </a:spcBef>
              <a:spcAft>
                <a:spcPts val="0"/>
              </a:spcAft>
              <a:buSzPts val="2200"/>
              <a:buChar char="○"/>
            </a:pPr>
            <a:r>
              <a:rPr lang="en" sz="2200"/>
              <a:t>Create an interface for animal shelters to communicate</a:t>
            </a:r>
            <a:endParaRPr sz="2200"/>
          </a:p>
          <a:p>
            <a:pPr indent="-368300" lvl="2" marL="1371600" rtl="0">
              <a:spcBef>
                <a:spcPts val="0"/>
              </a:spcBef>
              <a:spcAft>
                <a:spcPts val="0"/>
              </a:spcAft>
              <a:buSzPts val="2200"/>
              <a:buChar char="■"/>
            </a:pPr>
            <a:r>
              <a:rPr lang="en" sz="2200"/>
              <a:t>Can show inventory information, medical policies, and other information to each other</a:t>
            </a:r>
            <a:endParaRPr sz="2200"/>
          </a:p>
          <a:p>
            <a:pPr indent="-368300" lvl="2" marL="1371600" rtl="0">
              <a:spcBef>
                <a:spcPts val="0"/>
              </a:spcBef>
              <a:spcAft>
                <a:spcPts val="0"/>
              </a:spcAft>
              <a:buSzPts val="2200"/>
              <a:buChar char="■"/>
            </a:pPr>
            <a:r>
              <a:rPr lang="en" sz="2200"/>
              <a:t>Can request animal transfers from specific shelters</a:t>
            </a:r>
            <a:endParaRPr sz="2200"/>
          </a:p>
          <a:p>
            <a:pPr indent="-368300" lvl="1" marL="914400" rtl="0">
              <a:spcBef>
                <a:spcPts val="0"/>
              </a:spcBef>
              <a:spcAft>
                <a:spcPts val="0"/>
              </a:spcAft>
              <a:buSzPts val="2200"/>
              <a:buChar char="○"/>
            </a:pPr>
            <a:r>
              <a:rPr lang="en" sz="2200"/>
              <a:t>Save animal lives!</a:t>
            </a:r>
            <a:endParaRPr sz="2200"/>
          </a:p>
          <a:p>
            <a:pPr indent="0" lvl="0" marL="0" rtl="0">
              <a:spcBef>
                <a:spcPts val="1600"/>
              </a:spcBef>
              <a:spcAft>
                <a:spcPts val="1600"/>
              </a:spcAft>
              <a:buNone/>
            </a:pPr>
            <a:r>
              <a:t/>
            </a:r>
            <a:endParaRPr sz="2200"/>
          </a:p>
        </p:txBody>
      </p:sp>
      <p:pic>
        <p:nvPicPr>
          <p:cNvPr id="196" name="Shape 196"/>
          <p:cNvPicPr preferRelativeResize="0"/>
          <p:nvPr/>
        </p:nvPicPr>
        <p:blipFill>
          <a:blip r:embed="rId3">
            <a:alphaModFix/>
          </a:blip>
          <a:stretch>
            <a:fillRect/>
          </a:stretch>
        </p:blipFill>
        <p:spPr>
          <a:xfrm>
            <a:off x="7007776" y="2928875"/>
            <a:ext cx="1568576" cy="1967549"/>
          </a:xfrm>
          <a:prstGeom prst="rect">
            <a:avLst/>
          </a:prstGeom>
          <a:noFill/>
          <a:ln>
            <a:noFill/>
          </a:ln>
        </p:spPr>
      </p:pic>
      <p:pic>
        <p:nvPicPr>
          <p:cNvPr id="197" name="Shape 197"/>
          <p:cNvPicPr preferRelativeResize="0"/>
          <p:nvPr/>
        </p:nvPicPr>
        <p:blipFill rotWithShape="1">
          <a:blip r:embed="rId4">
            <a:alphaModFix/>
          </a:blip>
          <a:srcRect b="26204" l="0" r="0" t="0"/>
          <a:stretch/>
        </p:blipFill>
        <p:spPr>
          <a:xfrm>
            <a:off x="262725" y="3302049"/>
            <a:ext cx="2586725" cy="164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819150" y="6322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Animal Shelters Molded</a:t>
            </a:r>
            <a:endParaRPr/>
          </a:p>
        </p:txBody>
      </p:sp>
      <p:sp>
        <p:nvSpPr>
          <p:cNvPr id="203" name="Shape 203"/>
          <p:cNvSpPr txBox="1"/>
          <p:nvPr>
            <p:ph idx="1" type="body"/>
          </p:nvPr>
        </p:nvSpPr>
        <p:spPr>
          <a:xfrm>
            <a:off x="819150" y="1642600"/>
            <a:ext cx="7505700" cy="32406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Take all animal shelter information, convert it to the same format and store it in our database</a:t>
            </a:r>
            <a:endParaRPr sz="2200"/>
          </a:p>
          <a:p>
            <a:pPr indent="-368300" lvl="0" marL="457200" rtl="0">
              <a:spcBef>
                <a:spcPts val="0"/>
              </a:spcBef>
              <a:spcAft>
                <a:spcPts val="0"/>
              </a:spcAft>
              <a:buSzPts val="2200"/>
              <a:buChar char="●"/>
            </a:pPr>
            <a:r>
              <a:rPr lang="en" sz="2200"/>
              <a:t>Have an interface for shelters to view other shelters</a:t>
            </a:r>
            <a:endParaRPr sz="2200"/>
          </a:p>
          <a:p>
            <a:pPr indent="-368300" lvl="1" marL="914400" rtl="0">
              <a:spcBef>
                <a:spcPts val="0"/>
              </a:spcBef>
              <a:spcAft>
                <a:spcPts val="0"/>
              </a:spcAft>
              <a:buSzPts val="2200"/>
              <a:buChar char="○"/>
            </a:pPr>
            <a:r>
              <a:rPr lang="en" sz="2200"/>
              <a:t>View other shelter’s animal capacity</a:t>
            </a:r>
            <a:endParaRPr sz="2200"/>
          </a:p>
          <a:p>
            <a:pPr indent="-368300" lvl="0" marL="457200" rtl="0">
              <a:spcBef>
                <a:spcPts val="0"/>
              </a:spcBef>
              <a:spcAft>
                <a:spcPts val="0"/>
              </a:spcAft>
              <a:buSzPts val="2200"/>
              <a:buChar char="●"/>
            </a:pPr>
            <a:r>
              <a:rPr lang="en" sz="2200"/>
              <a:t>Organize transfer of resources and animals</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819150" y="474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Component Architecture</a:t>
            </a:r>
            <a:endParaRPr/>
          </a:p>
        </p:txBody>
      </p:sp>
      <p:pic>
        <p:nvPicPr>
          <p:cNvPr id="209" name="Shape 209"/>
          <p:cNvPicPr preferRelativeResize="0"/>
          <p:nvPr/>
        </p:nvPicPr>
        <p:blipFill>
          <a:blip r:embed="rId3">
            <a:alphaModFix/>
          </a:blip>
          <a:stretch>
            <a:fillRect/>
          </a:stretch>
        </p:blipFill>
        <p:spPr>
          <a:xfrm>
            <a:off x="2289500" y="1150025"/>
            <a:ext cx="4565000" cy="339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819150" y="587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Animals Saved, Humans Happy!</a:t>
            </a:r>
            <a:endParaRPr/>
          </a:p>
        </p:txBody>
      </p:sp>
      <p:sp>
        <p:nvSpPr>
          <p:cNvPr id="215" name="Shape 215"/>
          <p:cNvSpPr txBox="1"/>
          <p:nvPr>
            <p:ph idx="1" type="body"/>
          </p:nvPr>
        </p:nvSpPr>
        <p:spPr>
          <a:xfrm>
            <a:off x="819150" y="1496600"/>
            <a:ext cx="7505700" cy="24480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2"/>
              </a:buClr>
              <a:buSzPts val="2200"/>
              <a:buFont typeface="Arial"/>
              <a:buChar char="●"/>
            </a:pPr>
            <a:r>
              <a:rPr lang="en" sz="2200"/>
              <a:t>With proper communication and consistent storage of information:</a:t>
            </a:r>
            <a:endParaRPr sz="2200"/>
          </a:p>
          <a:p>
            <a:pPr indent="-368300" lvl="1" marL="914400" marR="0" rtl="0" algn="l">
              <a:lnSpc>
                <a:spcPct val="115000"/>
              </a:lnSpc>
              <a:spcBef>
                <a:spcPts val="0"/>
              </a:spcBef>
              <a:spcAft>
                <a:spcPts val="0"/>
              </a:spcAft>
              <a:buSzPts val="2200"/>
              <a:buChar char="○"/>
            </a:pPr>
            <a:r>
              <a:rPr lang="en" sz="2200"/>
              <a:t>Animals will not need to be killed as often</a:t>
            </a:r>
            <a:endParaRPr sz="2200"/>
          </a:p>
          <a:p>
            <a:pPr indent="-368300" lvl="2" marL="1371600" marR="0" rtl="0" algn="l">
              <a:lnSpc>
                <a:spcPct val="115000"/>
              </a:lnSpc>
              <a:spcBef>
                <a:spcPts val="0"/>
              </a:spcBef>
              <a:spcAft>
                <a:spcPts val="0"/>
              </a:spcAft>
              <a:buSzPts val="2200"/>
              <a:buChar char="■"/>
            </a:pPr>
            <a:r>
              <a:rPr lang="en" sz="2200"/>
              <a:t>Shelter workers are less stressed</a:t>
            </a:r>
            <a:endParaRPr sz="2200"/>
          </a:p>
          <a:p>
            <a:pPr indent="-368300" lvl="1" marL="914400" marR="0" rtl="0" algn="l">
              <a:lnSpc>
                <a:spcPct val="115000"/>
              </a:lnSpc>
              <a:spcBef>
                <a:spcPts val="0"/>
              </a:spcBef>
              <a:spcAft>
                <a:spcPts val="0"/>
              </a:spcAft>
              <a:buSzPts val="2200"/>
              <a:buChar char="○"/>
            </a:pPr>
            <a:r>
              <a:rPr lang="en" sz="2200"/>
              <a:t>Animals can get the proper care when sick</a:t>
            </a:r>
            <a:endParaRPr sz="2200"/>
          </a:p>
          <a:p>
            <a:pPr indent="0" lvl="0" marL="457200" rt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1" type="body"/>
          </p:nvPr>
        </p:nvSpPr>
        <p:spPr>
          <a:xfrm>
            <a:off x="235500" y="1486500"/>
            <a:ext cx="8597400" cy="30324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b="1" lang="en" sz="1100">
                <a:solidFill>
                  <a:srgbClr val="000000"/>
                </a:solidFill>
                <a:latin typeface="Arial"/>
                <a:ea typeface="Arial"/>
                <a:cs typeface="Arial"/>
                <a:sym typeface="Arial"/>
              </a:rPr>
              <a:t>Feature</a:t>
            </a:r>
            <a:r>
              <a:rPr lang="en" sz="1100">
                <a:solidFill>
                  <a:srgbClr val="000000"/>
                </a:solidFill>
                <a:latin typeface="Arial"/>
                <a:ea typeface="Arial"/>
                <a:cs typeface="Arial"/>
                <a:sym typeface="Arial"/>
              </a:rPr>
              <a:t>: Transfer </a:t>
            </a:r>
            <a:endParaRPr sz="1100">
              <a:solidFill>
                <a:srgbClr val="000000"/>
              </a:solidFill>
              <a:latin typeface="Arial"/>
              <a:ea typeface="Arial"/>
              <a:cs typeface="Arial"/>
              <a:sym typeface="Arial"/>
            </a:endParaRPr>
          </a:p>
          <a:p>
            <a:pPr indent="457200" lvl="0" marL="457200" rtl="0">
              <a:spcBef>
                <a:spcPts val="0"/>
              </a:spcBef>
              <a:spcAft>
                <a:spcPts val="0"/>
              </a:spcAft>
              <a:buNone/>
            </a:pPr>
            <a:r>
              <a:rPr b="1" lang="en" sz="1100">
                <a:solidFill>
                  <a:srgbClr val="000000"/>
                </a:solidFill>
                <a:latin typeface="Arial"/>
                <a:ea typeface="Arial"/>
                <a:cs typeface="Arial"/>
                <a:sym typeface="Arial"/>
              </a:rPr>
              <a:t>Short Description</a:t>
            </a:r>
            <a:r>
              <a:rPr lang="en" sz="1100">
                <a:solidFill>
                  <a:srgbClr val="000000"/>
                </a:solidFill>
                <a:latin typeface="Arial"/>
                <a:ea typeface="Arial"/>
                <a:cs typeface="Arial"/>
                <a:sym typeface="Arial"/>
              </a:rPr>
              <a:t>: Allow shelters to transfer an animal to another shelter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Requirements</a:t>
            </a:r>
            <a:r>
              <a:rPr lang="en" sz="1100">
                <a:solidFill>
                  <a:srgbClr val="000000"/>
                </a:solidFill>
                <a:latin typeface="Arial"/>
                <a:ea typeface="Arial"/>
                <a:cs typeface="Arial"/>
                <a:sym typeface="Arial"/>
              </a:rPr>
              <a:t>: Shelters must be allowed to submit a transfer request to any other shelter. Shelters must be allowed to deny or approve any incoming transfer request. One a transfer is complete the animal must be moved from the source shelter to the destination shelters inventory. </a:t>
            </a:r>
            <a:endParaRPr sz="1100">
              <a:solidFill>
                <a:srgbClr val="000000"/>
              </a:solidFill>
              <a:latin typeface="Arial"/>
              <a:ea typeface="Arial"/>
              <a:cs typeface="Arial"/>
              <a:sym typeface="Arial"/>
            </a:endParaRPr>
          </a:p>
          <a:p>
            <a:pPr indent="0" lvl="0" marL="91440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0" rtl="0">
              <a:spcBef>
                <a:spcPts val="0"/>
              </a:spcBef>
              <a:spcAft>
                <a:spcPts val="0"/>
              </a:spcAft>
              <a:buNone/>
            </a:pPr>
            <a:r>
              <a:rPr b="1" lang="en" sz="1100">
                <a:solidFill>
                  <a:srgbClr val="000000"/>
                </a:solidFill>
                <a:latin typeface="Arial"/>
                <a:ea typeface="Arial"/>
                <a:cs typeface="Arial"/>
                <a:sym typeface="Arial"/>
              </a:rPr>
              <a:t>Feature</a:t>
            </a:r>
            <a:r>
              <a:rPr lang="en" sz="1100">
                <a:solidFill>
                  <a:srgbClr val="000000"/>
                </a:solidFill>
                <a:latin typeface="Arial"/>
                <a:ea typeface="Arial"/>
                <a:cs typeface="Arial"/>
                <a:sym typeface="Arial"/>
              </a:rPr>
              <a:t>: Favorite </a:t>
            </a:r>
            <a:endParaRPr sz="1100">
              <a:solidFill>
                <a:srgbClr val="000000"/>
              </a:solidFill>
              <a:latin typeface="Arial"/>
              <a:ea typeface="Arial"/>
              <a:cs typeface="Arial"/>
              <a:sym typeface="Arial"/>
            </a:endParaRPr>
          </a:p>
          <a:p>
            <a:pPr indent="457200" lvl="0" marL="457200" rtl="0">
              <a:spcBef>
                <a:spcPts val="0"/>
              </a:spcBef>
              <a:spcAft>
                <a:spcPts val="0"/>
              </a:spcAft>
              <a:buNone/>
            </a:pPr>
            <a:r>
              <a:rPr b="1" lang="en" sz="1100">
                <a:solidFill>
                  <a:srgbClr val="000000"/>
                </a:solidFill>
                <a:latin typeface="Arial"/>
                <a:ea typeface="Arial"/>
                <a:cs typeface="Arial"/>
                <a:sym typeface="Arial"/>
              </a:rPr>
              <a:t>Short Description</a:t>
            </a:r>
            <a:r>
              <a:rPr lang="en" sz="1100">
                <a:solidFill>
                  <a:srgbClr val="000000"/>
                </a:solidFill>
                <a:latin typeface="Arial"/>
                <a:ea typeface="Arial"/>
                <a:cs typeface="Arial"/>
                <a:sym typeface="Arial"/>
              </a:rPr>
              <a:t>: Allow adopters to favorite an animal so that may revisit </a:t>
            </a:r>
            <a:endParaRPr sz="1100">
              <a:solidFill>
                <a:srgbClr val="000000"/>
              </a:solidFill>
              <a:latin typeface="Arial"/>
              <a:ea typeface="Arial"/>
              <a:cs typeface="Arial"/>
              <a:sym typeface="Arial"/>
            </a:endParaRPr>
          </a:p>
          <a:p>
            <a:pPr indent="457200" lvl="0" marL="914400" rtl="0">
              <a:spcBef>
                <a:spcPts val="0"/>
              </a:spcBef>
              <a:spcAft>
                <a:spcPts val="0"/>
              </a:spcAft>
              <a:buNone/>
            </a:pPr>
            <a:r>
              <a:rPr lang="en" sz="1100">
                <a:solidFill>
                  <a:srgbClr val="000000"/>
                </a:solidFill>
                <a:latin typeface="Arial"/>
                <a:ea typeface="Arial"/>
                <a:cs typeface="Arial"/>
                <a:sym typeface="Arial"/>
              </a:rPr>
              <a:t>them quickly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Requirements</a:t>
            </a:r>
            <a:r>
              <a:rPr lang="en" sz="1100">
                <a:solidFill>
                  <a:srgbClr val="000000"/>
                </a:solidFill>
                <a:latin typeface="Arial"/>
                <a:ea typeface="Arial"/>
                <a:cs typeface="Arial"/>
                <a:sym typeface="Arial"/>
              </a:rPr>
              <a:t>: Adopters must be able to favorite any animal they desire. Adopters must be able to view their </a:t>
            </a:r>
            <a:r>
              <a:rPr lang="en" sz="1100">
                <a:solidFill>
                  <a:srgbClr val="000000"/>
                </a:solidFill>
                <a:latin typeface="Arial"/>
                <a:ea typeface="Arial"/>
                <a:cs typeface="Arial"/>
                <a:sym typeface="Arial"/>
              </a:rPr>
              <a:t>favorite</a:t>
            </a:r>
            <a:r>
              <a:rPr lang="en" sz="1100">
                <a:solidFill>
                  <a:srgbClr val="000000"/>
                </a:solidFill>
                <a:latin typeface="Arial"/>
                <a:ea typeface="Arial"/>
                <a:cs typeface="Arial"/>
                <a:sym typeface="Arial"/>
              </a:rPr>
              <a:t> animals in a convenient manner, faster way than can reach all other animals. Adopters must be able to request an adoption for any animal they favorite. </a:t>
            </a:r>
            <a:endParaRPr sz="1100">
              <a:solidFill>
                <a:srgbClr val="000000"/>
              </a:solidFill>
              <a:latin typeface="Arial"/>
              <a:ea typeface="Arial"/>
              <a:cs typeface="Arial"/>
              <a:sym typeface="Arial"/>
            </a:endParaRPr>
          </a:p>
          <a:p>
            <a:pPr indent="457200" lvl="0" marL="457200" rtl="0">
              <a:spcBef>
                <a:spcPts val="0"/>
              </a:spcBef>
              <a:spcAft>
                <a:spcPts val="0"/>
              </a:spcAft>
              <a:buNone/>
            </a:pPr>
            <a:r>
              <a:rPr lang="en" sz="1100">
                <a:solidFill>
                  <a:srgbClr val="000000"/>
                </a:solidFill>
                <a:latin typeface="Arial"/>
                <a:ea typeface="Arial"/>
                <a:cs typeface="Arial"/>
                <a:sym typeface="Arial"/>
              </a:rPr>
              <a:t> </a:t>
            </a:r>
            <a:endParaRPr/>
          </a:p>
        </p:txBody>
      </p:sp>
      <p:sp>
        <p:nvSpPr>
          <p:cNvPr id="221" name="Shape 221"/>
          <p:cNvSpPr txBox="1"/>
          <p:nvPr/>
        </p:nvSpPr>
        <p:spPr>
          <a:xfrm>
            <a:off x="3432000" y="538025"/>
            <a:ext cx="2280000" cy="6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t>5 Major Functions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idx="1" type="body"/>
          </p:nvPr>
        </p:nvSpPr>
        <p:spPr>
          <a:xfrm>
            <a:off x="819150" y="1139950"/>
            <a:ext cx="7505700" cy="26559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b="1" lang="en" sz="1100">
                <a:solidFill>
                  <a:srgbClr val="000000"/>
                </a:solidFill>
                <a:latin typeface="Arial"/>
                <a:ea typeface="Arial"/>
                <a:cs typeface="Arial"/>
                <a:sym typeface="Arial"/>
              </a:rPr>
              <a:t>Feature</a:t>
            </a:r>
            <a:r>
              <a:rPr lang="en" sz="1100">
                <a:solidFill>
                  <a:srgbClr val="000000"/>
                </a:solidFill>
                <a:latin typeface="Arial"/>
                <a:ea typeface="Arial"/>
                <a:cs typeface="Arial"/>
                <a:sym typeface="Arial"/>
              </a:rPr>
              <a:t>: Filter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Short Description</a:t>
            </a:r>
            <a:r>
              <a:rPr lang="en" sz="1100">
                <a:solidFill>
                  <a:srgbClr val="000000"/>
                </a:solidFill>
                <a:latin typeface="Arial"/>
                <a:ea typeface="Arial"/>
                <a:cs typeface="Arial"/>
                <a:sym typeface="Arial"/>
              </a:rPr>
              <a:t>: Animals should be recommended to adopters based on information about the adopter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Requirements</a:t>
            </a:r>
            <a:r>
              <a:rPr lang="en" sz="1100">
                <a:solidFill>
                  <a:srgbClr val="000000"/>
                </a:solidFill>
                <a:latin typeface="Arial"/>
                <a:ea typeface="Arial"/>
                <a:cs typeface="Arial"/>
                <a:sym typeface="Arial"/>
              </a:rPr>
              <a:t>: Adopters must be given a set of animals that are predicted to compatible with them. Adopters must be able to favorite or request an adopt any of these animals. </a:t>
            </a:r>
            <a:endParaRPr b="1" sz="1100">
              <a:solidFill>
                <a:srgbClr val="000000"/>
              </a:solidFill>
              <a:latin typeface="Arial"/>
              <a:ea typeface="Arial"/>
              <a:cs typeface="Arial"/>
              <a:sym typeface="Arial"/>
            </a:endParaRPr>
          </a:p>
          <a:p>
            <a:pPr indent="457200" lvl="0" marL="0" rtl="0">
              <a:spcBef>
                <a:spcPts val="0"/>
              </a:spcBef>
              <a:spcAft>
                <a:spcPts val="0"/>
              </a:spcAft>
              <a:buNone/>
            </a:pPr>
            <a:r>
              <a:t/>
            </a:r>
            <a:endParaRPr b="1" sz="1100">
              <a:solidFill>
                <a:srgbClr val="000000"/>
              </a:solidFill>
              <a:latin typeface="Arial"/>
              <a:ea typeface="Arial"/>
              <a:cs typeface="Arial"/>
              <a:sym typeface="Arial"/>
            </a:endParaRPr>
          </a:p>
          <a:p>
            <a:pPr indent="457200" lvl="0" marL="0" rtl="0">
              <a:spcBef>
                <a:spcPts val="0"/>
              </a:spcBef>
              <a:spcAft>
                <a:spcPts val="0"/>
              </a:spcAft>
              <a:buNone/>
            </a:pPr>
            <a:r>
              <a:rPr b="1" lang="en" sz="1100">
                <a:solidFill>
                  <a:srgbClr val="000000"/>
                </a:solidFill>
                <a:latin typeface="Arial"/>
                <a:ea typeface="Arial"/>
                <a:cs typeface="Arial"/>
                <a:sym typeface="Arial"/>
              </a:rPr>
              <a:t>Feature</a:t>
            </a:r>
            <a:r>
              <a:rPr lang="en" sz="1100">
                <a:solidFill>
                  <a:srgbClr val="000000"/>
                </a:solidFill>
                <a:latin typeface="Arial"/>
                <a:ea typeface="Arial"/>
                <a:cs typeface="Arial"/>
                <a:sym typeface="Arial"/>
              </a:rPr>
              <a:t>: Stats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Short Description</a:t>
            </a:r>
            <a:r>
              <a:rPr lang="en" sz="1100">
                <a:solidFill>
                  <a:srgbClr val="000000"/>
                </a:solidFill>
                <a:latin typeface="Arial"/>
                <a:ea typeface="Arial"/>
                <a:cs typeface="Arial"/>
                <a:sym typeface="Arial"/>
              </a:rPr>
              <a:t>: Shelters should be able to quickly visualize the current and max capacities of other shelters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Requirements</a:t>
            </a:r>
            <a:r>
              <a:rPr lang="en" sz="1100">
                <a:solidFill>
                  <a:srgbClr val="000000"/>
                </a:solidFill>
                <a:latin typeface="Arial"/>
                <a:ea typeface="Arial"/>
                <a:cs typeface="Arial"/>
                <a:sym typeface="Arial"/>
              </a:rPr>
              <a:t>: Shelters must be able to view how full other capacities are in an easy to understand and visual manner </a:t>
            </a:r>
            <a:endParaRPr sz="1100">
              <a:solidFill>
                <a:srgbClr val="000000"/>
              </a:solidFill>
              <a:latin typeface="Arial"/>
              <a:ea typeface="Arial"/>
              <a:cs typeface="Arial"/>
              <a:sym typeface="Arial"/>
            </a:endParaRPr>
          </a:p>
          <a:p>
            <a:pPr indent="457200" lvl="0" marL="45720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0" rtl="0">
              <a:spcBef>
                <a:spcPts val="0"/>
              </a:spcBef>
              <a:spcAft>
                <a:spcPts val="0"/>
              </a:spcAft>
              <a:buNone/>
            </a:pPr>
            <a:r>
              <a:rPr b="1" lang="en" sz="1100">
                <a:solidFill>
                  <a:srgbClr val="000000"/>
                </a:solidFill>
                <a:latin typeface="Arial"/>
                <a:ea typeface="Arial"/>
                <a:cs typeface="Arial"/>
                <a:sym typeface="Arial"/>
              </a:rPr>
              <a:t>Feature</a:t>
            </a:r>
            <a:r>
              <a:rPr lang="en" sz="1100">
                <a:solidFill>
                  <a:srgbClr val="000000"/>
                </a:solidFill>
                <a:latin typeface="Arial"/>
                <a:ea typeface="Arial"/>
                <a:cs typeface="Arial"/>
                <a:sym typeface="Arial"/>
              </a:rPr>
              <a:t>: Adopt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Short Description</a:t>
            </a:r>
            <a:r>
              <a:rPr lang="en" sz="1100">
                <a:solidFill>
                  <a:srgbClr val="000000"/>
                </a:solidFill>
                <a:latin typeface="Arial"/>
                <a:ea typeface="Arial"/>
                <a:cs typeface="Arial"/>
                <a:sym typeface="Arial"/>
              </a:rPr>
              <a:t>: Adopters should be able to adopt animals from shelters </a:t>
            </a:r>
            <a:endParaRPr sz="1100">
              <a:solidFill>
                <a:srgbClr val="000000"/>
              </a:solidFill>
              <a:latin typeface="Arial"/>
              <a:ea typeface="Arial"/>
              <a:cs typeface="Arial"/>
              <a:sym typeface="Arial"/>
            </a:endParaRPr>
          </a:p>
          <a:p>
            <a:pPr indent="0" lvl="0" marL="914400" rtl="0">
              <a:spcBef>
                <a:spcPts val="0"/>
              </a:spcBef>
              <a:spcAft>
                <a:spcPts val="0"/>
              </a:spcAft>
              <a:buNone/>
            </a:pPr>
            <a:r>
              <a:rPr b="1" lang="en" sz="1100">
                <a:solidFill>
                  <a:srgbClr val="000000"/>
                </a:solidFill>
                <a:latin typeface="Arial"/>
                <a:ea typeface="Arial"/>
                <a:cs typeface="Arial"/>
                <a:sym typeface="Arial"/>
              </a:rPr>
              <a:t>Requirements</a:t>
            </a:r>
            <a:r>
              <a:rPr lang="en" sz="1100">
                <a:solidFill>
                  <a:srgbClr val="000000"/>
                </a:solidFill>
                <a:latin typeface="Arial"/>
                <a:ea typeface="Arial"/>
                <a:cs typeface="Arial"/>
                <a:sym typeface="Arial"/>
              </a:rPr>
              <a:t>: Adopters must be able to request an adoption with a shelter. Adopters must be able to view the status of their pending adoption request.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4222088" y="285750"/>
            <a:ext cx="3800518" cy="4572000"/>
          </a:xfrm>
          <a:prstGeom prst="rect">
            <a:avLst/>
          </a:prstGeom>
          <a:noFill/>
          <a:ln>
            <a:noFill/>
          </a:ln>
        </p:spPr>
      </p:pic>
      <p:sp>
        <p:nvSpPr>
          <p:cNvPr id="232" name="Shape 232"/>
          <p:cNvSpPr txBox="1"/>
          <p:nvPr/>
        </p:nvSpPr>
        <p:spPr>
          <a:xfrm>
            <a:off x="734625" y="2225175"/>
            <a:ext cx="5253000" cy="61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t>Activity Diagram</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Shape 237"/>
          <p:cNvPicPr preferRelativeResize="0"/>
          <p:nvPr/>
        </p:nvPicPr>
        <p:blipFill>
          <a:blip r:embed="rId3">
            <a:alphaModFix/>
          </a:blip>
          <a:stretch>
            <a:fillRect/>
          </a:stretch>
        </p:blipFill>
        <p:spPr>
          <a:xfrm>
            <a:off x="188875" y="1243013"/>
            <a:ext cx="4572458" cy="2657475"/>
          </a:xfrm>
          <a:prstGeom prst="rect">
            <a:avLst/>
          </a:prstGeom>
          <a:noFill/>
          <a:ln>
            <a:noFill/>
          </a:ln>
        </p:spPr>
      </p:pic>
      <p:sp>
        <p:nvSpPr>
          <p:cNvPr id="238" name="Shape 238"/>
          <p:cNvSpPr txBox="1"/>
          <p:nvPr/>
        </p:nvSpPr>
        <p:spPr>
          <a:xfrm>
            <a:off x="415450" y="446825"/>
            <a:ext cx="4031100" cy="6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t>Sequence Diagram for Adoption</a:t>
            </a:r>
            <a:endParaRPr sz="2000"/>
          </a:p>
        </p:txBody>
      </p:sp>
      <p:sp>
        <p:nvSpPr>
          <p:cNvPr id="239" name="Shape 239"/>
          <p:cNvSpPr txBox="1"/>
          <p:nvPr/>
        </p:nvSpPr>
        <p:spPr>
          <a:xfrm>
            <a:off x="4761325" y="446825"/>
            <a:ext cx="4031100" cy="6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t>Sequence Diagram for Favorites</a:t>
            </a:r>
            <a:endParaRPr sz="2000"/>
          </a:p>
        </p:txBody>
      </p:sp>
      <p:pic>
        <p:nvPicPr>
          <p:cNvPr id="240" name="Shape 240"/>
          <p:cNvPicPr preferRelativeResize="0"/>
          <p:nvPr/>
        </p:nvPicPr>
        <p:blipFill>
          <a:blip r:embed="rId4">
            <a:alphaModFix/>
          </a:blip>
          <a:stretch>
            <a:fillRect/>
          </a:stretch>
        </p:blipFill>
        <p:spPr>
          <a:xfrm>
            <a:off x="4840783" y="1148963"/>
            <a:ext cx="4077867" cy="2845595"/>
          </a:xfrm>
          <a:prstGeom prst="rect">
            <a:avLst/>
          </a:prstGeom>
          <a:noFill/>
          <a:ln>
            <a:noFill/>
          </a:ln>
        </p:spPr>
      </p:pic>
      <p:cxnSp>
        <p:nvCxnSpPr>
          <p:cNvPr id="241" name="Shape 241"/>
          <p:cNvCxnSpPr/>
          <p:nvPr/>
        </p:nvCxnSpPr>
        <p:spPr>
          <a:xfrm>
            <a:off x="4772025" y="291825"/>
            <a:ext cx="11700" cy="456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nvSpPr>
        <p:spPr>
          <a:xfrm>
            <a:off x="415450" y="446825"/>
            <a:ext cx="4031100" cy="6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t>Sequence Diagram for Matching</a:t>
            </a:r>
            <a:endParaRPr sz="2000"/>
          </a:p>
        </p:txBody>
      </p:sp>
      <p:sp>
        <p:nvSpPr>
          <p:cNvPr id="247" name="Shape 247"/>
          <p:cNvSpPr txBox="1"/>
          <p:nvPr/>
        </p:nvSpPr>
        <p:spPr>
          <a:xfrm>
            <a:off x="4761325" y="446825"/>
            <a:ext cx="4031100" cy="6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t>Sequence Diagram for Stats</a:t>
            </a:r>
            <a:endParaRPr sz="2000"/>
          </a:p>
        </p:txBody>
      </p:sp>
      <p:cxnSp>
        <p:nvCxnSpPr>
          <p:cNvPr id="248" name="Shape 248"/>
          <p:cNvCxnSpPr/>
          <p:nvPr/>
        </p:nvCxnSpPr>
        <p:spPr>
          <a:xfrm>
            <a:off x="4772025" y="291825"/>
            <a:ext cx="11700" cy="4560000"/>
          </a:xfrm>
          <a:prstGeom prst="straightConnector1">
            <a:avLst/>
          </a:prstGeom>
          <a:noFill/>
          <a:ln cap="flat" cmpd="sng" w="9525">
            <a:solidFill>
              <a:schemeClr val="dk2"/>
            </a:solidFill>
            <a:prstDash val="solid"/>
            <a:round/>
            <a:headEnd len="med" w="med" type="none"/>
            <a:tailEnd len="med" w="med" type="none"/>
          </a:ln>
        </p:spPr>
      </p:cxnSp>
      <p:pic>
        <p:nvPicPr>
          <p:cNvPr id="249" name="Shape 249"/>
          <p:cNvPicPr preferRelativeResize="0"/>
          <p:nvPr/>
        </p:nvPicPr>
        <p:blipFill>
          <a:blip r:embed="rId3">
            <a:alphaModFix/>
          </a:blip>
          <a:stretch>
            <a:fillRect/>
          </a:stretch>
        </p:blipFill>
        <p:spPr>
          <a:xfrm>
            <a:off x="247750" y="1148975"/>
            <a:ext cx="4467224" cy="3127476"/>
          </a:xfrm>
          <a:prstGeom prst="rect">
            <a:avLst/>
          </a:prstGeom>
          <a:noFill/>
          <a:ln>
            <a:noFill/>
          </a:ln>
        </p:spPr>
      </p:pic>
      <p:pic>
        <p:nvPicPr>
          <p:cNvPr id="250" name="Shape 250"/>
          <p:cNvPicPr preferRelativeResize="0"/>
          <p:nvPr/>
        </p:nvPicPr>
        <p:blipFill>
          <a:blip r:embed="rId4">
            <a:alphaModFix/>
          </a:blip>
          <a:stretch>
            <a:fillRect/>
          </a:stretch>
        </p:blipFill>
        <p:spPr>
          <a:xfrm>
            <a:off x="4840775" y="1582513"/>
            <a:ext cx="4055474" cy="19786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1858703" y="2714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Team B10</a:t>
            </a:r>
            <a:endParaRPr/>
          </a:p>
        </p:txBody>
      </p:sp>
      <p:sp>
        <p:nvSpPr>
          <p:cNvPr id="137" name="Shape 137"/>
          <p:cNvSpPr txBox="1"/>
          <p:nvPr>
            <p:ph idx="1" type="subTitle"/>
          </p:nvPr>
        </p:nvSpPr>
        <p:spPr>
          <a:xfrm>
            <a:off x="868200" y="1362001"/>
            <a:ext cx="6936600" cy="28155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3000">
                <a:solidFill>
                  <a:srgbClr val="000000"/>
                </a:solidFill>
              </a:rPr>
              <a:t>Project Manager: Mohammed Mahmud</a:t>
            </a:r>
            <a:endParaRPr sz="3000">
              <a:solidFill>
                <a:srgbClr val="000000"/>
              </a:solidFill>
            </a:endParaRPr>
          </a:p>
          <a:p>
            <a:pPr indent="0" lvl="0" marL="0" algn="l">
              <a:spcBef>
                <a:spcPts val="0"/>
              </a:spcBef>
              <a:spcAft>
                <a:spcPts val="0"/>
              </a:spcAft>
              <a:buNone/>
            </a:pPr>
            <a:r>
              <a:rPr lang="en" sz="3000">
                <a:solidFill>
                  <a:srgbClr val="000000"/>
                </a:solidFill>
              </a:rPr>
              <a:t>Agile Coach: Nabil Ahmed</a:t>
            </a:r>
            <a:endParaRPr sz="3000">
              <a:solidFill>
                <a:srgbClr val="000000"/>
              </a:solidFill>
            </a:endParaRPr>
          </a:p>
          <a:p>
            <a:pPr indent="0" lvl="0" marL="0" algn="l">
              <a:spcBef>
                <a:spcPts val="0"/>
              </a:spcBef>
              <a:spcAft>
                <a:spcPts val="0"/>
              </a:spcAft>
              <a:buNone/>
            </a:pPr>
            <a:r>
              <a:rPr lang="en" sz="3000">
                <a:solidFill>
                  <a:srgbClr val="000000"/>
                </a:solidFill>
              </a:rPr>
              <a:t>Scrum Master: Zulkifl Arefin</a:t>
            </a:r>
            <a:endParaRPr sz="3000">
              <a:solidFill>
                <a:srgbClr val="000000"/>
              </a:solidFill>
            </a:endParaRPr>
          </a:p>
          <a:p>
            <a:pPr indent="0" lvl="0" marL="0" algn="l">
              <a:spcBef>
                <a:spcPts val="0"/>
              </a:spcBef>
              <a:spcAft>
                <a:spcPts val="0"/>
              </a:spcAft>
              <a:buNone/>
            </a:pPr>
            <a:r>
              <a:rPr lang="en" sz="3000">
                <a:solidFill>
                  <a:srgbClr val="000000"/>
                </a:solidFill>
              </a:rPr>
              <a:t>Lead Developer: Jeton Koka</a:t>
            </a:r>
            <a:endParaRPr sz="3000">
              <a:solidFill>
                <a:srgbClr val="000000"/>
              </a:solidFill>
            </a:endParaRPr>
          </a:p>
          <a:p>
            <a:pPr indent="0" lvl="0" marL="0" algn="l">
              <a:spcBef>
                <a:spcPts val="0"/>
              </a:spcBef>
              <a:spcAft>
                <a:spcPts val="0"/>
              </a:spcAft>
              <a:buNone/>
            </a:pPr>
            <a:r>
              <a:rPr lang="en" sz="3000">
                <a:solidFill>
                  <a:srgbClr val="000000"/>
                </a:solidFill>
              </a:rPr>
              <a:t>Quality Assurance: Raj Ramrup</a:t>
            </a:r>
            <a:endParaRPr sz="3000">
              <a:solidFill>
                <a:srgbClr val="000000"/>
              </a:solidFill>
            </a:endParaRPr>
          </a:p>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nvSpPr>
        <p:spPr>
          <a:xfrm>
            <a:off x="2556450" y="446825"/>
            <a:ext cx="4031100" cy="6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t>Sequence Diagram for Transfer</a:t>
            </a:r>
            <a:endParaRPr sz="2000"/>
          </a:p>
        </p:txBody>
      </p:sp>
      <p:pic>
        <p:nvPicPr>
          <p:cNvPr id="256" name="Shape 256"/>
          <p:cNvPicPr preferRelativeResize="0"/>
          <p:nvPr/>
        </p:nvPicPr>
        <p:blipFill>
          <a:blip r:embed="rId3">
            <a:alphaModFix/>
          </a:blip>
          <a:stretch>
            <a:fillRect/>
          </a:stretch>
        </p:blipFill>
        <p:spPr>
          <a:xfrm>
            <a:off x="1581463" y="1059725"/>
            <a:ext cx="5981076" cy="3277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954725" y="1301150"/>
            <a:ext cx="7351200" cy="2539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4800"/>
              <a:t>And now for the demo!!!!</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819150" y="2054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267" name="Shape 267"/>
          <p:cNvSpPr txBox="1"/>
          <p:nvPr>
            <p:ph idx="1" type="body"/>
          </p:nvPr>
        </p:nvSpPr>
        <p:spPr>
          <a:xfrm>
            <a:off x="819150" y="810900"/>
            <a:ext cx="7505700" cy="2448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Use machine learning to build a smarter recommendation system for animal matching.</a:t>
            </a:r>
            <a:endParaRPr sz="2200"/>
          </a:p>
          <a:p>
            <a:pPr indent="-368300" lvl="1" marL="914400" rtl="0">
              <a:spcBef>
                <a:spcPts val="0"/>
              </a:spcBef>
              <a:spcAft>
                <a:spcPts val="0"/>
              </a:spcAft>
              <a:buSzPts val="2200"/>
              <a:buChar char="○"/>
            </a:pPr>
            <a:r>
              <a:rPr lang="en" sz="2200"/>
              <a:t>Take into account Health accommodations necessary </a:t>
            </a:r>
            <a:endParaRPr sz="2200"/>
          </a:p>
          <a:p>
            <a:pPr indent="0" lvl="0" marL="0" rtl="0">
              <a:spcBef>
                <a:spcPts val="1600"/>
              </a:spcBef>
              <a:spcAft>
                <a:spcPts val="1600"/>
              </a:spcAft>
              <a:buNone/>
            </a:pPr>
            <a:r>
              <a:t/>
            </a:r>
            <a:endParaRPr/>
          </a:p>
        </p:txBody>
      </p:sp>
      <p:pic>
        <p:nvPicPr>
          <p:cNvPr id="268" name="Shape 268"/>
          <p:cNvPicPr preferRelativeResize="0"/>
          <p:nvPr/>
        </p:nvPicPr>
        <p:blipFill>
          <a:blip r:embed="rId3">
            <a:alphaModFix/>
          </a:blip>
          <a:stretch>
            <a:fillRect/>
          </a:stretch>
        </p:blipFill>
        <p:spPr>
          <a:xfrm>
            <a:off x="2695375" y="2886275"/>
            <a:ext cx="4051575" cy="194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819150" y="407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Post Implementation Review</a:t>
            </a:r>
            <a:endParaRPr/>
          </a:p>
        </p:txBody>
      </p:sp>
      <p:sp>
        <p:nvSpPr>
          <p:cNvPr id="274" name="Shape 274"/>
          <p:cNvSpPr txBox="1"/>
          <p:nvPr>
            <p:ph idx="1" type="body"/>
          </p:nvPr>
        </p:nvSpPr>
        <p:spPr>
          <a:xfrm>
            <a:off x="819150" y="1239600"/>
            <a:ext cx="7908000" cy="3590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What we did right:</a:t>
            </a:r>
            <a:endParaRPr/>
          </a:p>
          <a:p>
            <a:pPr indent="-311150" lvl="1" marL="914400" rtl="0">
              <a:spcBef>
                <a:spcPts val="0"/>
              </a:spcBef>
              <a:spcAft>
                <a:spcPts val="0"/>
              </a:spcAft>
              <a:buSzPts val="1300"/>
              <a:buChar char="○"/>
            </a:pPr>
            <a:r>
              <a:rPr lang="en" sz="1300"/>
              <a:t>Clear and Constant Communication: </a:t>
            </a:r>
            <a:endParaRPr sz="1300"/>
          </a:p>
          <a:p>
            <a:pPr indent="-311150" lvl="2" marL="1371600" rtl="0">
              <a:spcBef>
                <a:spcPts val="0"/>
              </a:spcBef>
              <a:spcAft>
                <a:spcPts val="0"/>
              </a:spcAft>
              <a:buSzPts val="1300"/>
              <a:buChar char="■"/>
            </a:pPr>
            <a:r>
              <a:rPr lang="en" sz="1300"/>
              <a:t>We always communicated through Slack whenever we had to complete an artifact</a:t>
            </a:r>
            <a:endParaRPr sz="1300"/>
          </a:p>
          <a:p>
            <a:pPr indent="-311150" lvl="2" marL="1371600" rtl="0">
              <a:spcBef>
                <a:spcPts val="0"/>
              </a:spcBef>
              <a:spcAft>
                <a:spcPts val="0"/>
              </a:spcAft>
              <a:buSzPts val="1300"/>
              <a:buChar char="■"/>
            </a:pPr>
            <a:r>
              <a:rPr lang="en" sz="1300"/>
              <a:t>Whenever anyone had any doubts about of how something would work or if an idea was actually viable they would speak up and have their opinion heard so the team could explain or change the idea</a:t>
            </a:r>
            <a:endParaRPr sz="1300"/>
          </a:p>
          <a:p>
            <a:pPr indent="-311150" lvl="0" marL="457200" rtl="0">
              <a:spcBef>
                <a:spcPts val="0"/>
              </a:spcBef>
              <a:spcAft>
                <a:spcPts val="0"/>
              </a:spcAft>
              <a:buSzPts val="1300"/>
              <a:buChar char="●"/>
            </a:pPr>
            <a:r>
              <a:rPr lang="en"/>
              <a:t>What we did wrong:</a:t>
            </a:r>
            <a:endParaRPr/>
          </a:p>
          <a:p>
            <a:pPr indent="-298450" lvl="1" marL="914400" rtl="0">
              <a:spcBef>
                <a:spcPts val="0"/>
              </a:spcBef>
              <a:spcAft>
                <a:spcPts val="0"/>
              </a:spcAft>
              <a:buSzPts val="1100"/>
              <a:buChar char="○"/>
            </a:pPr>
            <a:r>
              <a:rPr lang="en" sz="1300"/>
              <a:t>Documents were not thorough enough</a:t>
            </a:r>
            <a:endParaRPr sz="1300"/>
          </a:p>
          <a:p>
            <a:pPr indent="-311150" lvl="1" marL="914400" rtl="0">
              <a:spcBef>
                <a:spcPts val="0"/>
              </a:spcBef>
              <a:spcAft>
                <a:spcPts val="0"/>
              </a:spcAft>
              <a:buSzPts val="1300"/>
              <a:buChar char="○"/>
            </a:pPr>
            <a:r>
              <a:rPr lang="en" sz="1300"/>
              <a:t>Should have made more frequent in-person meetings</a:t>
            </a:r>
            <a:endParaRPr sz="1300"/>
          </a:p>
          <a:p>
            <a:pPr indent="-311150" lvl="0" marL="457200" rtl="0">
              <a:spcBef>
                <a:spcPts val="0"/>
              </a:spcBef>
              <a:spcAft>
                <a:spcPts val="0"/>
              </a:spcAft>
              <a:buSzPts val="1300"/>
              <a:buChar char="●"/>
            </a:pPr>
            <a:r>
              <a:rPr lang="en"/>
              <a:t>What we would change:</a:t>
            </a:r>
            <a:endParaRPr/>
          </a:p>
          <a:p>
            <a:pPr indent="-311150" lvl="1" marL="914400" rtl="0">
              <a:spcBef>
                <a:spcPts val="0"/>
              </a:spcBef>
              <a:spcAft>
                <a:spcPts val="0"/>
              </a:spcAft>
              <a:buSzPts val="1300"/>
              <a:buChar char="○"/>
            </a:pPr>
            <a:r>
              <a:rPr lang="en" sz="1300"/>
              <a:t>Earlier submission</a:t>
            </a:r>
            <a:endParaRPr sz="1300"/>
          </a:p>
          <a:p>
            <a:pPr indent="-311150" lvl="1" marL="914400" rtl="0">
              <a:spcBef>
                <a:spcPts val="0"/>
              </a:spcBef>
              <a:spcAft>
                <a:spcPts val="0"/>
              </a:spcAft>
              <a:buSzPts val="1300"/>
              <a:buChar char="○"/>
            </a:pPr>
            <a:r>
              <a:rPr lang="en" sz="1300"/>
              <a:t>Regular g</a:t>
            </a:r>
            <a:r>
              <a:rPr lang="en" sz="1300"/>
              <a:t>roup reviews</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671100" y="1052700"/>
            <a:ext cx="7801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Questions/Comments?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19150" y="3402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Status Quo</a:t>
            </a:r>
            <a:endParaRPr/>
          </a:p>
        </p:txBody>
      </p:sp>
      <p:sp>
        <p:nvSpPr>
          <p:cNvPr id="143" name="Shape 143"/>
          <p:cNvSpPr txBox="1"/>
          <p:nvPr>
            <p:ph idx="1" type="body"/>
          </p:nvPr>
        </p:nvSpPr>
        <p:spPr>
          <a:xfrm>
            <a:off x="311700" y="972775"/>
            <a:ext cx="8520600" cy="34164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Shelters lack a communication channel between each other</a:t>
            </a:r>
            <a:endParaRPr sz="2200"/>
          </a:p>
          <a:p>
            <a:pPr indent="-368300" lvl="0" marL="457200" rtl="0">
              <a:spcBef>
                <a:spcPts val="0"/>
              </a:spcBef>
              <a:spcAft>
                <a:spcPts val="0"/>
              </a:spcAft>
              <a:buSzPts val="2200"/>
              <a:buChar char="●"/>
            </a:pPr>
            <a:r>
              <a:rPr lang="en" sz="2200"/>
              <a:t>Most shelters have internal information and the distribution method of this information is outdated</a:t>
            </a:r>
            <a:endParaRPr sz="2200"/>
          </a:p>
        </p:txBody>
      </p:sp>
      <p:pic>
        <p:nvPicPr>
          <p:cNvPr id="144" name="Shape 144"/>
          <p:cNvPicPr preferRelativeResize="0"/>
          <p:nvPr/>
        </p:nvPicPr>
        <p:blipFill>
          <a:blip r:embed="rId3">
            <a:alphaModFix/>
          </a:blip>
          <a:stretch>
            <a:fillRect/>
          </a:stretch>
        </p:blipFill>
        <p:spPr>
          <a:xfrm>
            <a:off x="2818850" y="1731375"/>
            <a:ext cx="4115251" cy="3086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819150" y="474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Consequences</a:t>
            </a:r>
            <a:endParaRPr/>
          </a:p>
        </p:txBody>
      </p:sp>
      <p:sp>
        <p:nvSpPr>
          <p:cNvPr id="150" name="Shape 150"/>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Issues that arise:</a:t>
            </a:r>
            <a:endParaRPr sz="2200"/>
          </a:p>
          <a:p>
            <a:pPr indent="-368300" lvl="1" marL="914400" rtl="0">
              <a:spcBef>
                <a:spcPts val="0"/>
              </a:spcBef>
              <a:spcAft>
                <a:spcPts val="0"/>
              </a:spcAft>
              <a:buSzPts val="2200"/>
              <a:buChar char="○"/>
            </a:pPr>
            <a:r>
              <a:rPr lang="en" sz="2200"/>
              <a:t>Overcrowding at shelters</a:t>
            </a:r>
            <a:endParaRPr sz="2200"/>
          </a:p>
          <a:p>
            <a:pPr indent="-368300" lvl="1" marL="914400" rtl="0">
              <a:spcBef>
                <a:spcPts val="0"/>
              </a:spcBef>
              <a:spcAft>
                <a:spcPts val="0"/>
              </a:spcAft>
              <a:buSzPts val="2200"/>
              <a:buChar char="○"/>
            </a:pPr>
            <a:r>
              <a:rPr lang="en" sz="2200"/>
              <a:t>Certain shelters lack resources to aid animals</a:t>
            </a:r>
            <a:endParaRPr sz="2200"/>
          </a:p>
          <a:p>
            <a:pPr indent="-368300" lvl="1" marL="914400" rtl="0">
              <a:spcBef>
                <a:spcPts val="0"/>
              </a:spcBef>
              <a:spcAft>
                <a:spcPts val="0"/>
              </a:spcAft>
              <a:buSzPts val="2200"/>
              <a:buChar char="○"/>
            </a:pPr>
            <a:r>
              <a:rPr lang="en" sz="2200"/>
              <a:t>Information lost between shelters</a:t>
            </a:r>
            <a:endParaRPr sz="2200"/>
          </a:p>
        </p:txBody>
      </p:sp>
      <p:pic>
        <p:nvPicPr>
          <p:cNvPr id="151" name="Shape 151"/>
          <p:cNvPicPr preferRelativeResize="0"/>
          <p:nvPr/>
        </p:nvPicPr>
        <p:blipFill>
          <a:blip r:embed="rId3">
            <a:alphaModFix/>
          </a:blip>
          <a:stretch>
            <a:fillRect/>
          </a:stretch>
        </p:blipFill>
        <p:spPr>
          <a:xfrm>
            <a:off x="6574619" y="2661600"/>
            <a:ext cx="2057625" cy="199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819150" y="2728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Client Vexation</a:t>
            </a:r>
            <a:endParaRPr/>
          </a:p>
        </p:txBody>
      </p:sp>
      <p:sp>
        <p:nvSpPr>
          <p:cNvPr id="157" name="Shape 157"/>
          <p:cNvSpPr txBox="1"/>
          <p:nvPr>
            <p:ph idx="1" type="body"/>
          </p:nvPr>
        </p:nvSpPr>
        <p:spPr>
          <a:xfrm>
            <a:off x="819150" y="1302225"/>
            <a:ext cx="7505700" cy="2448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Shelters forced to kill animals due to negligence and lack of succor </a:t>
            </a:r>
            <a:endParaRPr sz="2200"/>
          </a:p>
          <a:p>
            <a:pPr indent="-368300" lvl="0" marL="457200" marR="0" rtl="0" algn="l">
              <a:lnSpc>
                <a:spcPct val="115000"/>
              </a:lnSpc>
              <a:spcBef>
                <a:spcPts val="0"/>
              </a:spcBef>
              <a:spcAft>
                <a:spcPts val="0"/>
              </a:spcAft>
              <a:buClr>
                <a:schemeClr val="dk2"/>
              </a:buClr>
              <a:buSzPts val="2200"/>
              <a:buFont typeface="Arial"/>
              <a:buChar char="●"/>
            </a:pPr>
            <a:r>
              <a:rPr lang="en" sz="2200"/>
              <a:t>Sharon Gray, the head of an Animal Rescue and Foster Program in Greensboro, North Carolina mentioned:</a:t>
            </a:r>
            <a:endParaRPr sz="2200"/>
          </a:p>
          <a:p>
            <a:pPr indent="-368300" lvl="1" marL="914400" marR="0" rtl="0" algn="l">
              <a:lnSpc>
                <a:spcPct val="115000"/>
              </a:lnSpc>
              <a:spcBef>
                <a:spcPts val="0"/>
              </a:spcBef>
              <a:spcAft>
                <a:spcPts val="0"/>
              </a:spcAft>
              <a:buSzPts val="2200"/>
              <a:buChar char="○"/>
            </a:pPr>
            <a:r>
              <a:rPr b="1" lang="en" sz="2200"/>
              <a:t>She and other rescues try to get an animal out but have to wait days if not weeks to do so due to lack of communication or information.</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19150" y="553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Startling Facts</a:t>
            </a:r>
            <a:endParaRPr/>
          </a:p>
        </p:txBody>
      </p:sp>
      <p:sp>
        <p:nvSpPr>
          <p:cNvPr id="163" name="Shape 163"/>
          <p:cNvSpPr txBox="1"/>
          <p:nvPr>
            <p:ph idx="1" type="body"/>
          </p:nvPr>
        </p:nvSpPr>
        <p:spPr>
          <a:xfrm>
            <a:off x="908975" y="1609075"/>
            <a:ext cx="7505700" cy="2448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An animal shelter in Cleveland in 2010 euthanized 5500 out of 6900 dogs brought in</a:t>
            </a:r>
            <a:endParaRPr sz="2200"/>
          </a:p>
          <a:p>
            <a:pPr indent="-368300" lvl="1" marL="914400" rtl="0">
              <a:spcBef>
                <a:spcPts val="0"/>
              </a:spcBef>
              <a:spcAft>
                <a:spcPts val="0"/>
              </a:spcAft>
              <a:buSzPts val="2200"/>
              <a:buChar char="○"/>
            </a:pPr>
            <a:r>
              <a:rPr lang="en" sz="2200"/>
              <a:t>50% of these euthanizations were due to overcrowding</a:t>
            </a:r>
            <a:endParaRPr sz="2200"/>
          </a:p>
          <a:p>
            <a:pPr indent="-368300" lvl="1" marL="914400" rtl="0">
              <a:spcBef>
                <a:spcPts val="0"/>
              </a:spcBef>
              <a:spcAft>
                <a:spcPts val="0"/>
              </a:spcAft>
              <a:buSzPts val="2200"/>
              <a:buChar char="○"/>
            </a:pPr>
            <a:r>
              <a:rPr lang="en" sz="2200"/>
              <a:t>The rest of the euthanizations were due to lack of proper care for sick animals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819150" y="351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Startling Facts</a:t>
            </a:r>
            <a:endParaRPr/>
          </a:p>
        </p:txBody>
      </p:sp>
      <p:pic>
        <p:nvPicPr>
          <p:cNvPr id="169" name="Shape 169"/>
          <p:cNvPicPr preferRelativeResize="0"/>
          <p:nvPr/>
        </p:nvPicPr>
        <p:blipFill>
          <a:blip r:embed="rId3">
            <a:alphaModFix/>
          </a:blip>
          <a:stretch>
            <a:fillRect/>
          </a:stretch>
        </p:blipFill>
        <p:spPr>
          <a:xfrm>
            <a:off x="1611700" y="916800"/>
            <a:ext cx="5920602" cy="373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819150" y="430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Balancing Shelters</a:t>
            </a:r>
            <a:endParaRPr/>
          </a:p>
        </p:txBody>
      </p:sp>
      <p:sp>
        <p:nvSpPr>
          <p:cNvPr id="175" name="Shape 175"/>
          <p:cNvSpPr txBox="1"/>
          <p:nvPr>
            <p:ph idx="1" type="body"/>
          </p:nvPr>
        </p:nvSpPr>
        <p:spPr>
          <a:xfrm>
            <a:off x="311700" y="1186150"/>
            <a:ext cx="8520600" cy="34164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Using these statistics, we want to come up with a solution that can:</a:t>
            </a:r>
            <a:endParaRPr sz="2200"/>
          </a:p>
          <a:p>
            <a:pPr indent="-368300" lvl="1" marL="914400" rtl="0">
              <a:spcBef>
                <a:spcPts val="0"/>
              </a:spcBef>
              <a:spcAft>
                <a:spcPts val="0"/>
              </a:spcAft>
              <a:buSzPts val="2200"/>
              <a:buChar char="○"/>
            </a:pPr>
            <a:r>
              <a:rPr lang="en" sz="2200"/>
              <a:t>Properly distribute animals across shelters to balance shelter capacities in the region</a:t>
            </a:r>
            <a:endParaRPr sz="2200"/>
          </a:p>
          <a:p>
            <a:pPr indent="-368300" lvl="1" marL="914400" rtl="0">
              <a:spcBef>
                <a:spcPts val="0"/>
              </a:spcBef>
              <a:spcAft>
                <a:spcPts val="0"/>
              </a:spcAft>
              <a:buSzPts val="2200"/>
              <a:buChar char="○"/>
            </a:pPr>
            <a:r>
              <a:rPr lang="en" sz="2200"/>
              <a:t>Educate consumers to ultimately drive higher animal adoption rates</a:t>
            </a:r>
            <a:endParaRPr sz="2200"/>
          </a:p>
        </p:txBody>
      </p:sp>
      <p:pic>
        <p:nvPicPr>
          <p:cNvPr id="176" name="Shape 176"/>
          <p:cNvPicPr preferRelativeResize="0"/>
          <p:nvPr/>
        </p:nvPicPr>
        <p:blipFill>
          <a:blip r:embed="rId3">
            <a:alphaModFix/>
          </a:blip>
          <a:stretch>
            <a:fillRect/>
          </a:stretch>
        </p:blipFill>
        <p:spPr>
          <a:xfrm>
            <a:off x="3376762" y="2929600"/>
            <a:ext cx="2390475" cy="185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19150" y="441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Shelter Availability</a:t>
            </a:r>
            <a:endParaRPr/>
          </a:p>
          <a:p>
            <a:pPr indent="0" lvl="0" marL="0" rtl="0">
              <a:spcBef>
                <a:spcPts val="0"/>
              </a:spcBef>
              <a:spcAft>
                <a:spcPts val="0"/>
              </a:spcAft>
              <a:buNone/>
            </a:pPr>
            <a:r>
              <a:t/>
            </a:r>
            <a:endParaRPr/>
          </a:p>
        </p:txBody>
      </p:sp>
      <p:sp>
        <p:nvSpPr>
          <p:cNvPr id="182" name="Shape 182"/>
          <p:cNvSpPr txBox="1"/>
          <p:nvPr>
            <p:ph idx="1" type="body"/>
          </p:nvPr>
        </p:nvSpPr>
        <p:spPr>
          <a:xfrm>
            <a:off x="758850" y="1080400"/>
            <a:ext cx="7626300" cy="2448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Also using these statistics:</a:t>
            </a:r>
            <a:endParaRPr sz="2200"/>
          </a:p>
          <a:p>
            <a:pPr indent="-368300" lvl="1" marL="914400" rtl="0">
              <a:spcBef>
                <a:spcPts val="0"/>
              </a:spcBef>
              <a:spcAft>
                <a:spcPts val="0"/>
              </a:spcAft>
              <a:buSzPts val="2200"/>
              <a:buChar char="○"/>
            </a:pPr>
            <a:r>
              <a:rPr lang="en" sz="2200"/>
              <a:t>Make people aware of shelter availability</a:t>
            </a:r>
            <a:endParaRPr sz="2200"/>
          </a:p>
          <a:p>
            <a:pPr indent="-368300" lvl="2" marL="1371600" rtl="0">
              <a:spcBef>
                <a:spcPts val="0"/>
              </a:spcBef>
              <a:spcAft>
                <a:spcPts val="0"/>
              </a:spcAft>
              <a:buSzPts val="2200"/>
              <a:buChar char="■"/>
            </a:pPr>
            <a:r>
              <a:rPr lang="en" sz="2200"/>
              <a:t>When users find stray animals they can take them to:</a:t>
            </a:r>
            <a:endParaRPr sz="2200"/>
          </a:p>
          <a:p>
            <a:pPr indent="-368300" lvl="3" marL="1828800" rtl="0">
              <a:spcBef>
                <a:spcPts val="0"/>
              </a:spcBef>
              <a:spcAft>
                <a:spcPts val="0"/>
              </a:spcAft>
              <a:buSzPts val="2200"/>
              <a:buChar char="●"/>
            </a:pPr>
            <a:r>
              <a:rPr lang="en" sz="2200"/>
              <a:t>Shelters that are not full</a:t>
            </a:r>
            <a:endParaRPr sz="2200"/>
          </a:p>
          <a:p>
            <a:pPr indent="-368300" lvl="3" marL="1828800" rtl="0">
              <a:spcBef>
                <a:spcPts val="0"/>
              </a:spcBef>
              <a:spcAft>
                <a:spcPts val="0"/>
              </a:spcAft>
              <a:buSzPts val="2200"/>
              <a:buChar char="●"/>
            </a:pPr>
            <a:r>
              <a:rPr lang="en" sz="2200"/>
              <a:t>Shelters that handle spaying and neutering</a:t>
            </a:r>
            <a:endParaRPr sz="2200"/>
          </a:p>
        </p:txBody>
      </p:sp>
      <p:pic>
        <p:nvPicPr>
          <p:cNvPr id="183" name="Shape 183"/>
          <p:cNvPicPr preferRelativeResize="0"/>
          <p:nvPr/>
        </p:nvPicPr>
        <p:blipFill>
          <a:blip r:embed="rId3">
            <a:alphaModFix/>
          </a:blip>
          <a:stretch>
            <a:fillRect/>
          </a:stretch>
        </p:blipFill>
        <p:spPr>
          <a:xfrm>
            <a:off x="336795" y="2471000"/>
            <a:ext cx="1843876" cy="235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